
<file path=[Content_Types].xml><?xml version="1.0" encoding="utf-8"?>
<Types xmlns="http://schemas.openxmlformats.org/package/2006/content-types">
  <Default Extension="png" ContentType="image/png"/>
  <Default Extension="bin"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2" r:id="rId5"/>
    <p:sldMasterId id="2147483665" r:id="rId6"/>
    <p:sldMasterId id="2147483667" r:id="rId7"/>
    <p:sldMasterId id="2147483671" r:id="rId8"/>
    <p:sldMasterId id="2147483673" r:id="rId9"/>
  </p:sldMasterIdLst>
  <p:notesMasterIdLst>
    <p:notesMasterId r:id="rId77"/>
  </p:notesMasterIdLst>
  <p:handoutMasterIdLst>
    <p:handoutMasterId r:id="rId78"/>
  </p:handoutMasterIdLst>
  <p:sldIdLst>
    <p:sldId id="257" r:id="rId10"/>
    <p:sldId id="344" r:id="rId11"/>
    <p:sldId id="260" r:id="rId12"/>
    <p:sldId id="345" r:id="rId13"/>
    <p:sldId id="398" r:id="rId14"/>
    <p:sldId id="296" r:id="rId15"/>
    <p:sldId id="354" r:id="rId16"/>
    <p:sldId id="342" r:id="rId17"/>
    <p:sldId id="346" r:id="rId18"/>
    <p:sldId id="273" r:id="rId19"/>
    <p:sldId id="274" r:id="rId20"/>
    <p:sldId id="325" r:id="rId21"/>
    <p:sldId id="326" r:id="rId22"/>
    <p:sldId id="369" r:id="rId23"/>
    <p:sldId id="355" r:id="rId24"/>
    <p:sldId id="356" r:id="rId25"/>
    <p:sldId id="357" r:id="rId26"/>
    <p:sldId id="358" r:id="rId27"/>
    <p:sldId id="359" r:id="rId28"/>
    <p:sldId id="360" r:id="rId29"/>
    <p:sldId id="361" r:id="rId30"/>
    <p:sldId id="362" r:id="rId31"/>
    <p:sldId id="363" r:id="rId32"/>
    <p:sldId id="364" r:id="rId33"/>
    <p:sldId id="366" r:id="rId34"/>
    <p:sldId id="367" r:id="rId35"/>
    <p:sldId id="365" r:id="rId36"/>
    <p:sldId id="267" r:id="rId37"/>
    <p:sldId id="337" r:id="rId38"/>
    <p:sldId id="291" r:id="rId39"/>
    <p:sldId id="270" r:id="rId40"/>
    <p:sldId id="307" r:id="rId41"/>
    <p:sldId id="271" r:id="rId42"/>
    <p:sldId id="374" r:id="rId43"/>
    <p:sldId id="351" r:id="rId44"/>
    <p:sldId id="327" r:id="rId45"/>
    <p:sldId id="323" r:id="rId46"/>
    <p:sldId id="297" r:id="rId47"/>
    <p:sldId id="322" r:id="rId48"/>
    <p:sldId id="352" r:id="rId49"/>
    <p:sldId id="315" r:id="rId50"/>
    <p:sldId id="316" r:id="rId51"/>
    <p:sldId id="318" r:id="rId52"/>
    <p:sldId id="319" r:id="rId53"/>
    <p:sldId id="347" r:id="rId54"/>
    <p:sldId id="335" r:id="rId55"/>
    <p:sldId id="330" r:id="rId56"/>
    <p:sldId id="401" r:id="rId57"/>
    <p:sldId id="311" r:id="rId58"/>
    <p:sldId id="400" r:id="rId59"/>
    <p:sldId id="375" r:id="rId60"/>
    <p:sldId id="376" r:id="rId61"/>
    <p:sldId id="386" r:id="rId62"/>
    <p:sldId id="353" r:id="rId63"/>
    <p:sldId id="399" r:id="rId64"/>
    <p:sldId id="393" r:id="rId65"/>
    <p:sldId id="394" r:id="rId66"/>
    <p:sldId id="396" r:id="rId67"/>
    <p:sldId id="397" r:id="rId68"/>
    <p:sldId id="310" r:id="rId69"/>
    <p:sldId id="389" r:id="rId70"/>
    <p:sldId id="395" r:id="rId71"/>
    <p:sldId id="277" r:id="rId72"/>
    <p:sldId id="306" r:id="rId73"/>
    <p:sldId id="390" r:id="rId74"/>
    <p:sldId id="391" r:id="rId75"/>
    <p:sldId id="392"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434F"/>
    <a:srgbClr val="FF00FF"/>
    <a:srgbClr val="6016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8" autoAdjust="0"/>
    <p:restoredTop sz="89892" autoAdjust="0"/>
  </p:normalViewPr>
  <p:slideViewPr>
    <p:cSldViewPr snapToGrid="0">
      <p:cViewPr varScale="1">
        <p:scale>
          <a:sx n="56" d="100"/>
          <a:sy n="56" d="100"/>
        </p:scale>
        <p:origin x="1580" y="68"/>
      </p:cViewPr>
      <p:guideLst>
        <p:guide orient="horz" pos="2160"/>
        <p:guide pos="2880"/>
      </p:guideLst>
    </p:cSldViewPr>
  </p:slideViewPr>
  <p:notesTextViewPr>
    <p:cViewPr>
      <p:scale>
        <a:sx n="3" d="2"/>
        <a:sy n="3" d="2"/>
      </p:scale>
      <p:origin x="0" y="0"/>
    </p:cViewPr>
  </p:notesTextViewPr>
  <p:sorterViewPr>
    <p:cViewPr>
      <p:scale>
        <a:sx n="100" d="100"/>
        <a:sy n="100" d="100"/>
      </p:scale>
      <p:origin x="0" y="9660"/>
    </p:cViewPr>
  </p:sorterViewPr>
  <p:notesViewPr>
    <p:cSldViewPr snapToGrid="0">
      <p:cViewPr varScale="1">
        <p:scale>
          <a:sx n="54" d="100"/>
          <a:sy n="54" d="100"/>
        </p:scale>
        <p:origin x="247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0580E9-184D-B147-8D68-9AFA83E911CC}" type="datetimeFigureOut">
              <a:rPr lang="en-US" smtClean="0"/>
              <a:t>5/1/2015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71259A-FC1E-E441-A2CF-F7947FED9265}" type="slidenum">
              <a:rPr lang="en-US" smtClean="0"/>
              <a:t>‹#›</a:t>
            </a:fld>
            <a:endParaRPr lang="en-US"/>
          </a:p>
        </p:txBody>
      </p:sp>
    </p:spTree>
    <p:extLst>
      <p:ext uri="{BB962C8B-B14F-4D97-AF65-F5344CB8AC3E}">
        <p14:creationId xmlns:p14="http://schemas.microsoft.com/office/powerpoint/2010/main" val="26758183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31E81E-AE04-BB4D-9781-FF5F16F3AEA9}" type="datetimeFigureOut">
              <a:rPr lang="en-US" smtClean="0"/>
              <a:t>5/1/2015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CB8426-57D5-414C-B985-5068437EACD6}" type="slidenum">
              <a:rPr lang="en-US" smtClean="0"/>
              <a:t>‹#›</a:t>
            </a:fld>
            <a:endParaRPr lang="en-US"/>
          </a:p>
        </p:txBody>
      </p:sp>
    </p:spTree>
    <p:extLst>
      <p:ext uri="{BB962C8B-B14F-4D97-AF65-F5344CB8AC3E}">
        <p14:creationId xmlns:p14="http://schemas.microsoft.com/office/powerpoint/2010/main" val="3102471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1</a:t>
            </a:fld>
            <a:endParaRPr lang="en-US"/>
          </a:p>
        </p:txBody>
      </p:sp>
    </p:spTree>
    <p:extLst>
      <p:ext uri="{BB962C8B-B14F-4D97-AF65-F5344CB8AC3E}">
        <p14:creationId xmlns:p14="http://schemas.microsoft.com/office/powerpoint/2010/main" val="2818865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4F1FD3A9-E91F-B44D-B853-AEECE4712340}" type="slidenum">
              <a:rPr lang="en-US"/>
              <a:pPr/>
              <a:t>10</a:t>
            </a:fld>
            <a:endParaRPr lang="en-US"/>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sz="1600">
                <a:latin typeface="Calibri" charset="0"/>
                <a:ea typeface="MS PGothic" charset="0"/>
              </a:rPr>
              <a:t>Our </a:t>
            </a:r>
            <a:r>
              <a:rPr lang="en-US" sz="1600" u="sng">
                <a:latin typeface="Calibri" charset="0"/>
                <a:ea typeface="MS PGothic" charset="0"/>
              </a:rPr>
              <a:t>implicit</a:t>
            </a:r>
            <a:r>
              <a:rPr lang="en-US" sz="1600">
                <a:latin typeface="Calibri" charset="0"/>
                <a:ea typeface="MS PGothic" charset="0"/>
              </a:rPr>
              <a:t> ones, on the other hand, </a:t>
            </a:r>
          </a:p>
          <a:p>
            <a:pPr eaLnBrk="1" hangingPunct="1">
              <a:lnSpc>
                <a:spcPct val="80000"/>
              </a:lnSpc>
              <a:spcBef>
                <a:spcPct val="0"/>
              </a:spcBef>
              <a:buFontTx/>
              <a:buChar char="•"/>
            </a:pPr>
            <a:r>
              <a:rPr lang="en-US" sz="1600">
                <a:latin typeface="Calibri" charset="0"/>
                <a:ea typeface="MS PGothic" charset="0"/>
              </a:rPr>
              <a:t>develop and influence us automatically,  </a:t>
            </a:r>
          </a:p>
          <a:p>
            <a:pPr eaLnBrk="1" hangingPunct="1">
              <a:lnSpc>
                <a:spcPct val="80000"/>
              </a:lnSpc>
              <a:spcBef>
                <a:spcPct val="0"/>
              </a:spcBef>
              <a:buFontTx/>
              <a:buChar char="•"/>
            </a:pPr>
            <a:r>
              <a:rPr lang="en-US" sz="1600">
                <a:latin typeface="Calibri" charset="0"/>
                <a:ea typeface="MS PGothic" charset="0"/>
              </a:rPr>
              <a:t>are outside our consciousness, </a:t>
            </a:r>
          </a:p>
          <a:p>
            <a:pPr eaLnBrk="1" hangingPunct="1">
              <a:lnSpc>
                <a:spcPct val="80000"/>
              </a:lnSpc>
              <a:spcBef>
                <a:spcPct val="0"/>
              </a:spcBef>
              <a:buFontTx/>
              <a:buChar char="•"/>
            </a:pPr>
            <a:r>
              <a:rPr lang="en-US" sz="1600">
                <a:latin typeface="Calibri" charset="0"/>
                <a:ea typeface="MS PGothic" charset="0"/>
              </a:rPr>
              <a:t>and may be at odds with our explicit beliefs and values.</a:t>
            </a:r>
          </a:p>
          <a:p>
            <a:pPr eaLnBrk="1" hangingPunct="1">
              <a:lnSpc>
                <a:spcPct val="80000"/>
              </a:lnSpc>
              <a:spcBef>
                <a:spcPct val="0"/>
              </a:spcBef>
            </a:pPr>
            <a:r>
              <a:rPr lang="en-US" sz="1600">
                <a:latin typeface="Calibri" charset="0"/>
                <a:ea typeface="MS PGothic" charset="0"/>
              </a:rPr>
              <a:t>[click]</a:t>
            </a:r>
          </a:p>
          <a:p>
            <a:pPr eaLnBrk="1" hangingPunct="1">
              <a:lnSpc>
                <a:spcPct val="80000"/>
              </a:lnSpc>
              <a:spcBef>
                <a:spcPct val="0"/>
              </a:spcBef>
              <a:buFontTx/>
              <a:buChar char="•"/>
            </a:pPr>
            <a:endParaRPr lang="en-US" sz="1600">
              <a:latin typeface="Calibri" charset="0"/>
              <a:ea typeface="MS PGothic" charset="0"/>
            </a:endParaRPr>
          </a:p>
          <a:p>
            <a:pPr eaLnBrk="1" hangingPunct="1">
              <a:lnSpc>
                <a:spcPct val="80000"/>
              </a:lnSpc>
              <a:spcBef>
                <a:spcPct val="0"/>
              </a:spcBef>
            </a:pPr>
            <a:endParaRPr lang="en-US" sz="1600">
              <a:latin typeface="Calibri" charset="0"/>
              <a:ea typeface="MS PGothic" charset="0"/>
            </a:endParaRPr>
          </a:p>
          <a:p>
            <a:pPr eaLnBrk="1" hangingPunct="1">
              <a:lnSpc>
                <a:spcPct val="80000"/>
              </a:lnSpc>
              <a:spcBef>
                <a:spcPct val="0"/>
              </a:spcBef>
            </a:pPr>
            <a:endParaRPr lang="en-US" sz="1600">
              <a:latin typeface="Calibri" charset="0"/>
              <a:ea typeface="MS PGothic" charset="0"/>
            </a:endParaRPr>
          </a:p>
        </p:txBody>
      </p:sp>
    </p:spTree>
    <p:extLst>
      <p:ext uri="{BB962C8B-B14F-4D97-AF65-F5344CB8AC3E}">
        <p14:creationId xmlns:p14="http://schemas.microsoft.com/office/powerpoint/2010/main" val="181168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 would use this one.</a:t>
            </a:r>
            <a:endParaRPr lang="en-US" b="1" dirty="0"/>
          </a:p>
        </p:txBody>
      </p:sp>
      <p:sp>
        <p:nvSpPr>
          <p:cNvPr id="4" name="Slide Number Placeholder 3"/>
          <p:cNvSpPr>
            <a:spLocks noGrp="1"/>
          </p:cNvSpPr>
          <p:nvPr>
            <p:ph type="sldNum" sz="quarter" idx="10"/>
          </p:nvPr>
        </p:nvSpPr>
        <p:spPr/>
        <p:txBody>
          <a:bodyPr/>
          <a:lstStyle/>
          <a:p>
            <a:fld id="{A6CB8426-57D5-414C-B985-5068437EACD6}" type="slidenum">
              <a:rPr lang="en-US" smtClean="0"/>
              <a:t>11</a:t>
            </a:fld>
            <a:endParaRPr lang="en-US"/>
          </a:p>
        </p:txBody>
      </p:sp>
    </p:spTree>
    <p:extLst>
      <p:ext uri="{BB962C8B-B14F-4D97-AF65-F5344CB8AC3E}">
        <p14:creationId xmlns:p14="http://schemas.microsoft.com/office/powerpoint/2010/main" val="3836872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B6C3CE3B-01A2-0E48-952F-ABB8C6DC93B0}" type="slidenum">
              <a:rPr lang="en-US">
                <a:solidFill>
                  <a:srgbClr val="000000"/>
                </a:solidFill>
              </a:rPr>
              <a:pPr/>
              <a:t>12</a:t>
            </a:fld>
            <a:endParaRPr lang="en-US">
              <a:solidFill>
                <a:srgbClr val="000000"/>
              </a:solidFill>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Arial" charset="0"/>
                <a:ea typeface="MS PGothic" charset="0"/>
              </a:rPr>
              <a:t>Also works with </a:t>
            </a:r>
            <a:r>
              <a:rPr lang="ja-JP" altLang="en-US" dirty="0">
                <a:latin typeface="Arial" charset="0"/>
                <a:ea typeface="MS PGothic" charset="0"/>
              </a:rPr>
              <a:t>“</a:t>
            </a:r>
            <a:r>
              <a:rPr lang="en-US" dirty="0">
                <a:latin typeface="Arial" charset="0"/>
                <a:ea typeface="MS PGothic" charset="0"/>
              </a:rPr>
              <a:t>discovered,</a:t>
            </a:r>
            <a:r>
              <a:rPr lang="ja-JP" altLang="en-US" dirty="0">
                <a:latin typeface="Arial" charset="0"/>
                <a:ea typeface="MS PGothic" charset="0"/>
              </a:rPr>
              <a:t>”</a:t>
            </a:r>
            <a:r>
              <a:rPr lang="en-US" dirty="0">
                <a:latin typeface="Arial" charset="0"/>
                <a:ea typeface="MS PGothic" charset="0"/>
              </a:rPr>
              <a:t> </a:t>
            </a:r>
            <a:r>
              <a:rPr lang="ja-JP" altLang="en-US" dirty="0">
                <a:latin typeface="Arial" charset="0"/>
                <a:ea typeface="MS PGothic" charset="0"/>
              </a:rPr>
              <a:t>“</a:t>
            </a:r>
            <a:r>
              <a:rPr lang="en-US" dirty="0">
                <a:latin typeface="Arial" charset="0"/>
                <a:ea typeface="MS PGothic" charset="0"/>
              </a:rPr>
              <a:t>calculated,</a:t>
            </a:r>
            <a:r>
              <a:rPr lang="ja-JP" altLang="en-US" dirty="0">
                <a:latin typeface="Arial" charset="0"/>
                <a:ea typeface="MS PGothic" charset="0"/>
              </a:rPr>
              <a:t>”</a:t>
            </a:r>
            <a:r>
              <a:rPr lang="en-US" dirty="0">
                <a:latin typeface="Arial" charset="0"/>
                <a:ea typeface="MS PGothic" charset="0"/>
              </a:rPr>
              <a:t> </a:t>
            </a:r>
            <a:r>
              <a:rPr lang="ja-JP" altLang="en-US" dirty="0">
                <a:latin typeface="Arial" charset="0"/>
                <a:ea typeface="MS PGothic" charset="0"/>
              </a:rPr>
              <a:t>“</a:t>
            </a:r>
            <a:r>
              <a:rPr lang="en-US" dirty="0">
                <a:latin typeface="Arial" charset="0"/>
                <a:ea typeface="MS PGothic" charset="0"/>
              </a:rPr>
              <a:t>analyzed,</a:t>
            </a:r>
            <a:r>
              <a:rPr lang="ja-JP" altLang="en-US" dirty="0">
                <a:latin typeface="Arial" charset="0"/>
                <a:ea typeface="MS PGothic" charset="0"/>
              </a:rPr>
              <a:t>”</a:t>
            </a:r>
            <a:r>
              <a:rPr lang="en-US" dirty="0">
                <a:latin typeface="Arial" charset="0"/>
                <a:ea typeface="MS PGothic" charset="0"/>
              </a:rPr>
              <a:t> and even </a:t>
            </a:r>
            <a:r>
              <a:rPr lang="ja-JP" altLang="en-US" dirty="0">
                <a:latin typeface="Arial" charset="0"/>
                <a:ea typeface="MS PGothic" charset="0"/>
              </a:rPr>
              <a:t>“</a:t>
            </a:r>
            <a:r>
              <a:rPr lang="en-US" dirty="0">
                <a:latin typeface="Arial" charset="0"/>
                <a:ea typeface="MS PGothic" charset="0"/>
              </a:rPr>
              <a:t>led.</a:t>
            </a:r>
            <a:r>
              <a:rPr lang="ja-JP" altLang="en-US" dirty="0">
                <a:latin typeface="Arial" charset="0"/>
                <a:ea typeface="MS PGothic" charset="0"/>
              </a:rPr>
              <a:t>”</a:t>
            </a:r>
            <a:r>
              <a:rPr lang="en-US" dirty="0">
                <a:latin typeface="Arial" charset="0"/>
                <a:ea typeface="MS PGothic" charset="0"/>
              </a:rPr>
              <a:t>  However, if you type in something like </a:t>
            </a:r>
            <a:r>
              <a:rPr lang="ja-JP" altLang="en-US" dirty="0">
                <a:latin typeface="Arial" charset="0"/>
                <a:ea typeface="MS PGothic" charset="0"/>
              </a:rPr>
              <a:t>“</a:t>
            </a:r>
            <a:r>
              <a:rPr lang="en-US" dirty="0">
                <a:latin typeface="Arial" charset="0"/>
                <a:ea typeface="MS PGothic" charset="0"/>
              </a:rPr>
              <a:t>she cried,</a:t>
            </a:r>
            <a:r>
              <a:rPr lang="ja-JP" altLang="en-US" dirty="0">
                <a:latin typeface="Arial" charset="0"/>
                <a:ea typeface="MS PGothic" charset="0"/>
              </a:rPr>
              <a:t>”</a:t>
            </a:r>
            <a:r>
              <a:rPr lang="en-US" dirty="0">
                <a:latin typeface="Arial" charset="0"/>
                <a:ea typeface="MS PGothic" charset="0"/>
              </a:rPr>
              <a:t> it does NOT ask if you meant </a:t>
            </a:r>
            <a:r>
              <a:rPr lang="ja-JP" altLang="en-US" dirty="0">
                <a:latin typeface="Arial" charset="0"/>
                <a:ea typeface="MS PGothic" charset="0"/>
              </a:rPr>
              <a:t>“</a:t>
            </a:r>
            <a:r>
              <a:rPr lang="en-US" dirty="0">
                <a:latin typeface="Arial" charset="0"/>
                <a:ea typeface="MS PGothic" charset="0"/>
              </a:rPr>
              <a:t>he cried.</a:t>
            </a:r>
            <a:r>
              <a:rPr lang="ja-JP" altLang="en-US" dirty="0">
                <a:latin typeface="Arial" charset="0"/>
                <a:ea typeface="MS PGothic" charset="0"/>
              </a:rPr>
              <a:t>”</a:t>
            </a:r>
            <a:endParaRPr lang="en-US" dirty="0">
              <a:latin typeface="Arial" charset="0"/>
              <a:ea typeface="MS PGothic" charset="0"/>
            </a:endParaRPr>
          </a:p>
          <a:p>
            <a:pPr eaLnBrk="1" hangingPunct="1"/>
            <a:endParaRPr lang="en-US" sz="1600" b="1" dirty="0" smtClean="0">
              <a:latin typeface="Arial" charset="0"/>
              <a:ea typeface="MS PGothic" charset="0"/>
            </a:endParaRPr>
          </a:p>
          <a:p>
            <a:pPr eaLnBrk="1" hangingPunct="1"/>
            <a:endParaRPr lang="en-US" sz="1600" b="1" dirty="0" smtClean="0">
              <a:latin typeface="Arial" charset="0"/>
              <a:ea typeface="MS PGothic" charset="0"/>
            </a:endParaRPr>
          </a:p>
          <a:p>
            <a:pPr eaLnBrk="1" hangingPunct="1"/>
            <a:r>
              <a:rPr lang="en-US" sz="2800" b="1" dirty="0" smtClean="0">
                <a:latin typeface="Arial" charset="0"/>
                <a:ea typeface="MS PGothic" charset="0"/>
              </a:rPr>
              <a:t>I would not use this one for this talk – like the Verizon campaign one better, and really,</a:t>
            </a:r>
            <a:r>
              <a:rPr lang="en-US" sz="2800" b="1" baseline="0" dirty="0" smtClean="0">
                <a:latin typeface="Arial" charset="0"/>
                <a:ea typeface="MS PGothic" charset="0"/>
              </a:rPr>
              <a:t> the “faces of Berkeley” one makes the point.  Delete at least one, if not both this one and the Verizon campaign.</a:t>
            </a:r>
            <a:endParaRPr lang="en-US" sz="2800" b="1" dirty="0">
              <a:latin typeface="Arial" charset="0"/>
              <a:ea typeface="MS PGothic" charset="0"/>
            </a:endParaRPr>
          </a:p>
        </p:txBody>
      </p:sp>
    </p:spTree>
    <p:extLst>
      <p:ext uri="{BB962C8B-B14F-4D97-AF65-F5344CB8AC3E}">
        <p14:creationId xmlns:p14="http://schemas.microsoft.com/office/powerpoint/2010/main" val="1683653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13</a:t>
            </a:fld>
            <a:endParaRPr lang="en-US"/>
          </a:p>
        </p:txBody>
      </p:sp>
    </p:spTree>
    <p:extLst>
      <p:ext uri="{BB962C8B-B14F-4D97-AF65-F5344CB8AC3E}">
        <p14:creationId xmlns:p14="http://schemas.microsoft.com/office/powerpoint/2010/main" val="3288756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C174C09-A2B6-4F5B-8616-30A49CA0819B}" type="slidenum">
              <a:rPr lang="en-US" altLang="en-US" smtClean="0">
                <a:solidFill>
                  <a:srgbClr val="000000"/>
                </a:solidFill>
              </a:rPr>
              <a:pPr/>
              <a:t>14</a:t>
            </a:fld>
            <a:endParaRPr lang="en-US" altLang="en-US" smtClean="0">
              <a:solidFill>
                <a:srgbClr val="000000"/>
              </a:solidFill>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625653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B8FE10E5-D353-084F-B6D5-5583CDE6BEC4}" type="slidenum">
              <a:rPr lang="en-US">
                <a:solidFill>
                  <a:srgbClr val="000000"/>
                </a:solidFill>
              </a:rPr>
              <a:pPr/>
              <a:t>15</a:t>
            </a:fld>
            <a:endParaRPr lang="en-US">
              <a:solidFill>
                <a:srgbClr val="000000"/>
              </a:solidFill>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000">
                <a:latin typeface="Calibri" charset="0"/>
                <a:ea typeface="MS PGothic" charset="0"/>
              </a:rPr>
              <a:t>Finally, just last year, researchers demonstrated the effect of implicit gender bias on judgments made by current STEM faculty at research-intensive universities.</a:t>
            </a:r>
          </a:p>
          <a:p>
            <a:r>
              <a:rPr lang="en-US" sz="1000">
                <a:latin typeface="Calibri" charset="0"/>
                <a:ea typeface="MS PGothic" charset="0"/>
              </a:rPr>
              <a:t>[click]</a:t>
            </a:r>
          </a:p>
          <a:p>
            <a:endParaRPr lang="en-US" sz="1100">
              <a:latin typeface="Calibri" charset="0"/>
              <a:ea typeface="MS PGothic" charset="0"/>
            </a:endParaRPr>
          </a:p>
        </p:txBody>
      </p:sp>
    </p:spTree>
    <p:extLst>
      <p:ext uri="{BB962C8B-B14F-4D97-AF65-F5344CB8AC3E}">
        <p14:creationId xmlns:p14="http://schemas.microsoft.com/office/powerpoint/2010/main" val="1862254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5610CB23-B41B-2A4D-8882-0BABFCD687A1}" type="slidenum">
              <a:rPr lang="en-US">
                <a:solidFill>
                  <a:srgbClr val="000000"/>
                </a:solidFill>
              </a:rPr>
              <a:pPr/>
              <a:t>16</a:t>
            </a:fld>
            <a:endParaRPr lang="en-US">
              <a:solidFill>
                <a:srgbClr val="000000"/>
              </a:solidFill>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000">
                <a:latin typeface="Calibri" charset="0"/>
                <a:ea typeface="MS PGothic" charset="0"/>
              </a:rPr>
              <a:t>The professors evaluated the credentials of someone they believed was actually seeking employment as a science lab manager. Just like the crying baby experiment, the only difference in the credentials was the gender implied by the name.</a:t>
            </a:r>
          </a:p>
          <a:p>
            <a:r>
              <a:rPr lang="en-US" sz="1000">
                <a:latin typeface="Calibri" charset="0"/>
                <a:ea typeface="MS PGothic" charset="0"/>
              </a:rPr>
              <a:t>[click]</a:t>
            </a:r>
            <a:endParaRPr lang="en-US" sz="1100">
              <a:latin typeface="Calibri" charset="0"/>
              <a:ea typeface="MS PGothic" charset="0"/>
            </a:endParaRPr>
          </a:p>
        </p:txBody>
      </p:sp>
    </p:spTree>
    <p:extLst>
      <p:ext uri="{BB962C8B-B14F-4D97-AF65-F5344CB8AC3E}">
        <p14:creationId xmlns:p14="http://schemas.microsoft.com/office/powerpoint/2010/main" val="456984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4D81147C-39CE-714D-A20F-F67873B31A36}" type="slidenum">
              <a:rPr lang="en-US">
                <a:solidFill>
                  <a:srgbClr val="000000"/>
                </a:solidFill>
              </a:rPr>
              <a:pPr/>
              <a:t>17</a:t>
            </a:fld>
            <a:endParaRPr lang="en-US">
              <a:solidFill>
                <a:srgbClr val="000000"/>
              </a:solidFill>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a:latin typeface="Calibri" charset="0"/>
                <a:ea typeface="MS PGothic" charset="0"/>
              </a:rPr>
              <a:t>The male candidate was favored on nearly every dimension:</a:t>
            </a:r>
          </a:p>
          <a:p>
            <a:r>
              <a:rPr lang="en-US" sz="1100">
                <a:latin typeface="Calibri" charset="0"/>
                <a:ea typeface="MS PGothic" charset="0"/>
              </a:rPr>
              <a:t>[click]</a:t>
            </a:r>
          </a:p>
        </p:txBody>
      </p:sp>
    </p:spTree>
    <p:extLst>
      <p:ext uri="{BB962C8B-B14F-4D97-AF65-F5344CB8AC3E}">
        <p14:creationId xmlns:p14="http://schemas.microsoft.com/office/powerpoint/2010/main" val="776487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04573AB1-40AE-6842-B52D-FFAD1EEC0760}" type="slidenum">
              <a:rPr lang="en-US">
                <a:solidFill>
                  <a:srgbClr val="000000"/>
                </a:solidFill>
              </a:rPr>
              <a:pPr/>
              <a:t>18</a:t>
            </a:fld>
            <a:endParaRPr lang="en-US">
              <a:solidFill>
                <a:srgbClr val="000000"/>
              </a:solidFill>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a:latin typeface="Calibri" charset="0"/>
                <a:ea typeface="MS PGothic" charset="0"/>
              </a:rPr>
              <a:t>More competent,</a:t>
            </a:r>
          </a:p>
          <a:p>
            <a:r>
              <a:rPr lang="en-US" sz="1100">
                <a:latin typeface="Calibri" charset="0"/>
                <a:ea typeface="MS PGothic" charset="0"/>
              </a:rPr>
              <a:t>[click]</a:t>
            </a:r>
          </a:p>
        </p:txBody>
      </p:sp>
    </p:spTree>
    <p:extLst>
      <p:ext uri="{BB962C8B-B14F-4D97-AF65-F5344CB8AC3E}">
        <p14:creationId xmlns:p14="http://schemas.microsoft.com/office/powerpoint/2010/main" val="3983335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168DD869-B9AA-DF40-A5C3-3316A73FA8CD}" type="slidenum">
              <a:rPr lang="en-US">
                <a:solidFill>
                  <a:srgbClr val="000000"/>
                </a:solidFill>
              </a:rPr>
              <a:pPr/>
              <a:t>19</a:t>
            </a:fld>
            <a:endParaRPr lang="en-US">
              <a:solidFill>
                <a:srgbClr val="000000"/>
              </a:solidFill>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a:latin typeface="Calibri" charset="0"/>
                <a:ea typeface="MS PGothic" charset="0"/>
              </a:rPr>
              <a:t>More hireable,</a:t>
            </a:r>
          </a:p>
          <a:p>
            <a:r>
              <a:rPr lang="en-US" sz="1100">
                <a:latin typeface="Calibri" charset="0"/>
                <a:ea typeface="MS PGothic" charset="0"/>
              </a:rPr>
              <a:t>[click]</a:t>
            </a:r>
          </a:p>
        </p:txBody>
      </p:sp>
    </p:spTree>
    <p:extLst>
      <p:ext uri="{BB962C8B-B14F-4D97-AF65-F5344CB8AC3E}">
        <p14:creationId xmlns:p14="http://schemas.microsoft.com/office/powerpoint/2010/main" val="85552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2</a:t>
            </a:fld>
            <a:endParaRPr lang="en-US"/>
          </a:p>
        </p:txBody>
      </p:sp>
    </p:spTree>
    <p:extLst>
      <p:ext uri="{BB962C8B-B14F-4D97-AF65-F5344CB8AC3E}">
        <p14:creationId xmlns:p14="http://schemas.microsoft.com/office/powerpoint/2010/main" val="1951339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1EA43786-230F-FB4B-ABC2-9F2FBF3DEE1F}" type="slidenum">
              <a:rPr lang="en-US">
                <a:solidFill>
                  <a:srgbClr val="000000"/>
                </a:solidFill>
              </a:rPr>
              <a:pPr/>
              <a:t>20</a:t>
            </a:fld>
            <a:endParaRPr lang="en-US">
              <a:solidFill>
                <a:srgbClr val="000000"/>
              </a:solidFill>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a:latin typeface="Calibri" charset="0"/>
                <a:ea typeface="MS PGothic" charset="0"/>
              </a:rPr>
              <a:t>More hireable,</a:t>
            </a:r>
          </a:p>
          <a:p>
            <a:r>
              <a:rPr lang="en-US" sz="1100">
                <a:latin typeface="Calibri" charset="0"/>
                <a:ea typeface="MS PGothic" charset="0"/>
              </a:rPr>
              <a:t>[click]</a:t>
            </a:r>
          </a:p>
        </p:txBody>
      </p:sp>
    </p:spTree>
    <p:extLst>
      <p:ext uri="{BB962C8B-B14F-4D97-AF65-F5344CB8AC3E}">
        <p14:creationId xmlns:p14="http://schemas.microsoft.com/office/powerpoint/2010/main" val="1758735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8A40D5A2-ECC3-1946-9737-DA58AA6F9DD1}" type="slidenum">
              <a:rPr lang="en-US">
                <a:solidFill>
                  <a:srgbClr val="000000"/>
                </a:solidFill>
              </a:rPr>
              <a:pPr/>
              <a:t>21</a:t>
            </a:fld>
            <a:endParaRPr lang="en-US">
              <a:solidFill>
                <a:srgbClr val="000000"/>
              </a:solidFill>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a:latin typeface="Calibri" charset="0"/>
                <a:ea typeface="MS PGothic" charset="0"/>
              </a:rPr>
              <a:t>More hireable,</a:t>
            </a:r>
          </a:p>
          <a:p>
            <a:r>
              <a:rPr lang="en-US" sz="1100">
                <a:latin typeface="Calibri" charset="0"/>
                <a:ea typeface="MS PGothic" charset="0"/>
              </a:rPr>
              <a:t>[click]</a:t>
            </a:r>
          </a:p>
        </p:txBody>
      </p:sp>
    </p:spTree>
    <p:extLst>
      <p:ext uri="{BB962C8B-B14F-4D97-AF65-F5344CB8AC3E}">
        <p14:creationId xmlns:p14="http://schemas.microsoft.com/office/powerpoint/2010/main" val="4098267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C8481712-FECB-9F47-A445-0366E7E76DA3}" type="slidenum">
              <a:rPr lang="en-US">
                <a:solidFill>
                  <a:srgbClr val="000000"/>
                </a:solidFill>
              </a:rPr>
              <a:pPr/>
              <a:t>22</a:t>
            </a:fld>
            <a:endParaRPr lang="en-US">
              <a:solidFill>
                <a:srgbClr val="000000"/>
              </a:solidFill>
            </a:endParaRP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a:latin typeface="Calibri" charset="0"/>
                <a:ea typeface="MS PGothic" charset="0"/>
              </a:rPr>
              <a:t>And more worthy of mentoring.</a:t>
            </a:r>
          </a:p>
          <a:p>
            <a:r>
              <a:rPr lang="en-US" sz="1100">
                <a:latin typeface="Calibri" charset="0"/>
                <a:ea typeface="MS PGothic" charset="0"/>
              </a:rPr>
              <a:t>[click]</a:t>
            </a:r>
          </a:p>
        </p:txBody>
      </p:sp>
    </p:spTree>
    <p:extLst>
      <p:ext uri="{BB962C8B-B14F-4D97-AF65-F5344CB8AC3E}">
        <p14:creationId xmlns:p14="http://schemas.microsoft.com/office/powerpoint/2010/main" val="1249002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CA4AA884-B153-634B-A466-33D63DA22FBA}" type="slidenum">
              <a:rPr lang="en-US">
                <a:solidFill>
                  <a:srgbClr val="000000"/>
                </a:solidFill>
              </a:rPr>
              <a:pPr/>
              <a:t>23</a:t>
            </a:fld>
            <a:endParaRPr lang="en-US">
              <a:solidFill>
                <a:srgbClr val="000000"/>
              </a:solidFill>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a:latin typeface="Calibri" charset="0"/>
                <a:ea typeface="MS PGothic" charset="0"/>
              </a:rPr>
              <a:t>And also worthy of 14% more salary!</a:t>
            </a:r>
          </a:p>
          <a:p>
            <a:r>
              <a:rPr lang="en-US" sz="1100">
                <a:latin typeface="Calibri" charset="0"/>
                <a:ea typeface="MS PGothic" charset="0"/>
              </a:rPr>
              <a:t>[click]</a:t>
            </a:r>
          </a:p>
          <a:p>
            <a:endParaRPr lang="en-US" sz="1100">
              <a:latin typeface="Calibri" charset="0"/>
              <a:ea typeface="MS PGothic" charset="0"/>
            </a:endParaRPr>
          </a:p>
        </p:txBody>
      </p:sp>
    </p:spTree>
    <p:extLst>
      <p:ext uri="{BB962C8B-B14F-4D97-AF65-F5344CB8AC3E}">
        <p14:creationId xmlns:p14="http://schemas.microsoft.com/office/powerpoint/2010/main" val="3902179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4115D75E-6548-5E4F-86FD-BCDBCAEFF9E0}" type="slidenum">
              <a:rPr lang="en-US">
                <a:solidFill>
                  <a:srgbClr val="000000"/>
                </a:solidFill>
              </a:rPr>
              <a:pPr/>
              <a:t>24</a:t>
            </a:fld>
            <a:endParaRPr lang="en-US">
              <a:solidFill>
                <a:srgbClr val="000000"/>
              </a:solidFill>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a:latin typeface="Calibri" charset="0"/>
                <a:ea typeface="MS PGothic" charset="0"/>
              </a:rPr>
              <a:t>Interestingly, though a female name on the portfolio was a liability on every competence-related outcome, it was a plus for ratings of likeability.</a:t>
            </a:r>
          </a:p>
          <a:p>
            <a:pPr eaLnBrk="1" hangingPunct="1">
              <a:spcBef>
                <a:spcPct val="0"/>
              </a:spcBef>
            </a:pPr>
            <a:r>
              <a:rPr lang="en-US" sz="1100">
                <a:latin typeface="Calibri" charset="0"/>
                <a:ea typeface="MS PGothic" charset="0"/>
              </a:rPr>
              <a:t>[click]</a:t>
            </a:r>
          </a:p>
        </p:txBody>
      </p:sp>
    </p:spTree>
    <p:extLst>
      <p:ext uri="{BB962C8B-B14F-4D97-AF65-F5344CB8AC3E}">
        <p14:creationId xmlns:p14="http://schemas.microsoft.com/office/powerpoint/2010/main" val="2752905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25</a:t>
            </a:fld>
            <a:endParaRPr lang="en-US"/>
          </a:p>
        </p:txBody>
      </p:sp>
    </p:spTree>
    <p:extLst>
      <p:ext uri="{BB962C8B-B14F-4D97-AF65-F5344CB8AC3E}">
        <p14:creationId xmlns:p14="http://schemas.microsoft.com/office/powerpoint/2010/main" val="3101303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26</a:t>
            </a:fld>
            <a:endParaRPr lang="en-US"/>
          </a:p>
        </p:txBody>
      </p:sp>
    </p:spTree>
    <p:extLst>
      <p:ext uri="{BB962C8B-B14F-4D97-AF65-F5344CB8AC3E}">
        <p14:creationId xmlns:p14="http://schemas.microsoft.com/office/powerpoint/2010/main" val="171851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27</a:t>
            </a:fld>
            <a:endParaRPr lang="en-US"/>
          </a:p>
        </p:txBody>
      </p:sp>
    </p:spTree>
    <p:extLst>
      <p:ext uri="{BB962C8B-B14F-4D97-AF65-F5344CB8AC3E}">
        <p14:creationId xmlns:p14="http://schemas.microsoft.com/office/powerpoint/2010/main" val="3189742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reformatted</a:t>
            </a:r>
            <a:endParaRPr lang="en-US" b="1" dirty="0"/>
          </a:p>
        </p:txBody>
      </p:sp>
      <p:sp>
        <p:nvSpPr>
          <p:cNvPr id="4" name="Slide Number Placeholder 3"/>
          <p:cNvSpPr>
            <a:spLocks noGrp="1"/>
          </p:cNvSpPr>
          <p:nvPr>
            <p:ph type="sldNum" sz="quarter" idx="10"/>
          </p:nvPr>
        </p:nvSpPr>
        <p:spPr/>
        <p:txBody>
          <a:bodyPr/>
          <a:lstStyle/>
          <a:p>
            <a:fld id="{A6CB8426-57D5-414C-B985-5068437EACD6}" type="slidenum">
              <a:rPr lang="en-US" smtClean="0"/>
              <a:t>28</a:t>
            </a:fld>
            <a:endParaRPr lang="en-US"/>
          </a:p>
        </p:txBody>
      </p:sp>
    </p:spTree>
    <p:extLst>
      <p:ext uri="{BB962C8B-B14F-4D97-AF65-F5344CB8AC3E}">
        <p14:creationId xmlns:p14="http://schemas.microsoft.com/office/powerpoint/2010/main" val="993720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CB8426-57D5-414C-B985-5068437EACD6}" type="slidenum">
              <a:rPr lang="en-US" smtClean="0"/>
              <a:t>29</a:t>
            </a:fld>
            <a:endParaRPr lang="en-US"/>
          </a:p>
        </p:txBody>
      </p:sp>
    </p:spTree>
    <p:extLst>
      <p:ext uri="{BB962C8B-B14F-4D97-AF65-F5344CB8AC3E}">
        <p14:creationId xmlns:p14="http://schemas.microsoft.com/office/powerpoint/2010/main" val="2056650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3</a:t>
            </a:fld>
            <a:endParaRPr lang="en-US"/>
          </a:p>
        </p:txBody>
      </p:sp>
    </p:spTree>
    <p:extLst>
      <p:ext uri="{BB962C8B-B14F-4D97-AF65-F5344CB8AC3E}">
        <p14:creationId xmlns:p14="http://schemas.microsoft.com/office/powerpoint/2010/main" val="1109275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Though we haven</a:t>
            </a:r>
            <a:r>
              <a:rPr lang="ja-JP" altLang="en-US">
                <a:latin typeface="Calibri" charset="0"/>
                <a:ea typeface="MS PGothic" charset="0"/>
              </a:rPr>
              <a:t>’</a:t>
            </a:r>
            <a:r>
              <a:rPr lang="en-US">
                <a:latin typeface="Calibri" charset="0"/>
                <a:ea typeface="MS PGothic" charset="0"/>
              </a:rPr>
              <a:t>t systematically tested a UVa vs. Tech IAT beyond UVa</a:t>
            </a:r>
            <a:r>
              <a:rPr lang="ja-JP" altLang="en-US">
                <a:latin typeface="Calibri" charset="0"/>
                <a:ea typeface="MS PGothic" charset="0"/>
              </a:rPr>
              <a:t>’</a:t>
            </a:r>
            <a:r>
              <a:rPr lang="en-US">
                <a:latin typeface="Calibri" charset="0"/>
                <a:ea typeface="MS PGothic" charset="0"/>
              </a:rPr>
              <a:t>s hallowed grounds, this is the basic methodology and theory behind the IAT. </a:t>
            </a:r>
          </a:p>
          <a:p>
            <a:r>
              <a:rPr lang="en-US">
                <a:latin typeface="Calibri" charset="0"/>
                <a:ea typeface="MS PGothic" charset="0"/>
              </a:rPr>
              <a:t>Hundreds of other implicit associations have been studied through Project Implicit via the Internet.  It was founded by Tony Greenwald at University of Washington, Mahzarin Banaji at Harvard, and my UVa colleague Brian Nosek, and now about 20,000 visitors each week complete a variety of IATs.</a:t>
            </a:r>
          </a:p>
          <a:p>
            <a:r>
              <a:rPr lang="en-US">
                <a:latin typeface="Calibri" charset="0"/>
                <a:ea typeface="MS PGothic" charset="0"/>
              </a:rPr>
              <a:t>[click]</a:t>
            </a:r>
          </a:p>
          <a:p>
            <a:endParaRPr lang="en-US">
              <a:latin typeface="Calibri" charset="0"/>
              <a:ea typeface="MS PGothic" charset="0"/>
            </a:endParaRP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5DF841F7-7143-5E45-BDE9-9A810CAE47F5}" type="slidenum">
              <a:rPr lang="en-US">
                <a:solidFill>
                  <a:srgbClr val="000000"/>
                </a:solidFill>
              </a:rPr>
              <a:pPr/>
              <a:t>30</a:t>
            </a:fld>
            <a:endParaRPr lang="en-US">
              <a:solidFill>
                <a:srgbClr val="000000"/>
              </a:solidFill>
            </a:endParaRPr>
          </a:p>
        </p:txBody>
      </p:sp>
    </p:spTree>
    <p:extLst>
      <p:ext uri="{BB962C8B-B14F-4D97-AF65-F5344CB8AC3E}">
        <p14:creationId xmlns:p14="http://schemas.microsoft.com/office/powerpoint/2010/main" val="559749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0BCD76EC-CBBB-4CD4-8590-3C1B6712A817}" type="slidenum">
              <a:rPr lang="en-US" altLang="en-US" sz="1200"/>
              <a:pPr eaLnBrk="1" hangingPunct="1"/>
              <a:t>31</a:t>
            </a:fld>
            <a:endParaRPr lang="en-US" altLang="en-US" sz="1200"/>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7649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32</a:t>
            </a:fld>
            <a:endParaRPr lang="en-US"/>
          </a:p>
        </p:txBody>
      </p:sp>
    </p:spTree>
    <p:extLst>
      <p:ext uri="{BB962C8B-B14F-4D97-AF65-F5344CB8AC3E}">
        <p14:creationId xmlns:p14="http://schemas.microsoft.com/office/powerpoint/2010/main" val="1676864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33</a:t>
            </a:fld>
            <a:endParaRPr lang="en-US"/>
          </a:p>
        </p:txBody>
      </p:sp>
    </p:spTree>
    <p:extLst>
      <p:ext uri="{BB962C8B-B14F-4D97-AF65-F5344CB8AC3E}">
        <p14:creationId xmlns:p14="http://schemas.microsoft.com/office/powerpoint/2010/main" val="1191074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35</a:t>
            </a:fld>
            <a:endParaRPr lang="en-US"/>
          </a:p>
        </p:txBody>
      </p:sp>
    </p:spTree>
    <p:extLst>
      <p:ext uri="{BB962C8B-B14F-4D97-AF65-F5344CB8AC3E}">
        <p14:creationId xmlns:p14="http://schemas.microsoft.com/office/powerpoint/2010/main" val="2709450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reformatted</a:t>
            </a:r>
            <a:endParaRPr lang="en-US" b="1" dirty="0"/>
          </a:p>
        </p:txBody>
      </p:sp>
      <p:sp>
        <p:nvSpPr>
          <p:cNvPr id="4" name="Slide Number Placeholder 3"/>
          <p:cNvSpPr>
            <a:spLocks noGrp="1"/>
          </p:cNvSpPr>
          <p:nvPr>
            <p:ph type="sldNum" sz="quarter" idx="10"/>
          </p:nvPr>
        </p:nvSpPr>
        <p:spPr/>
        <p:txBody>
          <a:bodyPr/>
          <a:lstStyle/>
          <a:p>
            <a:fld id="{A6CB8426-57D5-414C-B985-5068437EACD6}" type="slidenum">
              <a:rPr lang="en-US" smtClean="0"/>
              <a:t>36</a:t>
            </a:fld>
            <a:endParaRPr lang="en-US"/>
          </a:p>
        </p:txBody>
      </p:sp>
    </p:spTree>
    <p:extLst>
      <p:ext uri="{BB962C8B-B14F-4D97-AF65-F5344CB8AC3E}">
        <p14:creationId xmlns:p14="http://schemas.microsoft.com/office/powerpoint/2010/main" val="1636220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322B7F-342D-7643-85F5-1DD51F02D787}" type="slidenum">
              <a:rPr lang="en-US"/>
              <a:pPr/>
              <a:t>37</a:t>
            </a:fld>
            <a:endParaRPr lang="en-US"/>
          </a:p>
        </p:txBody>
      </p:sp>
      <p:sp>
        <p:nvSpPr>
          <p:cNvPr id="106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6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94170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dirty="0" smtClean="0"/>
              <a:t>I’m not stopping here, but if I did, you can already take these messages</a:t>
            </a:r>
            <a:r>
              <a:rPr lang="en-US" sz="1200" baseline="0" dirty="0" smtClean="0"/>
              <a:t> away: </a:t>
            </a:r>
          </a:p>
          <a:p>
            <a:pPr marL="0" indent="0">
              <a:buFontTx/>
              <a:buNone/>
            </a:pPr>
            <a:r>
              <a:rPr lang="en-US" sz="1200" baseline="0" dirty="0" smtClean="0"/>
              <a:t>implicit bias is consequential for STEM</a:t>
            </a:r>
            <a:r>
              <a:rPr lang="en-US" sz="1200" dirty="0" smtClean="0"/>
              <a:t> </a:t>
            </a:r>
            <a:r>
              <a:rPr lang="en-US" sz="1200" baseline="0" dirty="0" smtClean="0"/>
              <a:t>gender disparities </a:t>
            </a:r>
          </a:p>
          <a:p>
            <a:pPr marL="0" indent="0">
              <a:buFontTx/>
              <a:buNone/>
            </a:pPr>
            <a:r>
              <a:rPr lang="en-US" sz="1200" baseline="0" dirty="0" smtClean="0"/>
              <a:t>and no one is immune, not even people like us, who are well-aware of the possibility.</a:t>
            </a:r>
          </a:p>
          <a:p>
            <a:pPr marL="0" indent="0">
              <a:buFontTx/>
              <a:buNone/>
            </a:pPr>
            <a:r>
              <a:rPr lang="en-US" sz="1200" dirty="0" smtClean="0"/>
              <a:t>[click]</a:t>
            </a:r>
          </a:p>
          <a:p>
            <a:r>
              <a:rPr lang="en-US" b="1" dirty="0" smtClean="0"/>
              <a:t>Note:</a:t>
            </a:r>
            <a:r>
              <a:rPr lang="en-US" b="1" baseline="0" dirty="0" smtClean="0"/>
              <a:t> lots more acronyms, arguably less science.  --</a:t>
            </a:r>
            <a:r>
              <a:rPr lang="en-US" b="1" baseline="0" dirty="0" err="1" smtClean="0"/>
              <a:t>abc</a:t>
            </a:r>
            <a:endParaRPr lang="en-US" b="1" dirty="0"/>
          </a:p>
        </p:txBody>
      </p:sp>
      <p:sp>
        <p:nvSpPr>
          <p:cNvPr id="4" name="Slide Number Placeholder 3"/>
          <p:cNvSpPr>
            <a:spLocks noGrp="1"/>
          </p:cNvSpPr>
          <p:nvPr>
            <p:ph type="sldNum" sz="quarter" idx="10"/>
          </p:nvPr>
        </p:nvSpPr>
        <p:spPr/>
        <p:txBody>
          <a:bodyPr/>
          <a:lstStyle/>
          <a:p>
            <a:fld id="{7B046CD4-37AD-4C0C-B233-C644213977BE}" type="slidenum">
              <a:rPr lang="en-US" smtClean="0"/>
              <a:pPr/>
              <a:t>38</a:t>
            </a:fld>
            <a:endParaRPr lang="en-US"/>
          </a:p>
        </p:txBody>
      </p:sp>
    </p:spTree>
    <p:extLst>
      <p:ext uri="{BB962C8B-B14F-4D97-AF65-F5344CB8AC3E}">
        <p14:creationId xmlns:p14="http://schemas.microsoft.com/office/powerpoint/2010/main" val="2368647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39</a:t>
            </a:fld>
            <a:endParaRPr lang="en-US"/>
          </a:p>
        </p:txBody>
      </p:sp>
    </p:spTree>
    <p:extLst>
      <p:ext uri="{BB962C8B-B14F-4D97-AF65-F5344CB8AC3E}">
        <p14:creationId xmlns:p14="http://schemas.microsoft.com/office/powerpoint/2010/main" val="3677448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40</a:t>
            </a:fld>
            <a:endParaRPr lang="en-US"/>
          </a:p>
        </p:txBody>
      </p:sp>
    </p:spTree>
    <p:extLst>
      <p:ext uri="{BB962C8B-B14F-4D97-AF65-F5344CB8AC3E}">
        <p14:creationId xmlns:p14="http://schemas.microsoft.com/office/powerpoint/2010/main" val="4175732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Took out “focus on” – that’s understood and too busy for the title.  Changed “RD perspective” to “R&amp;D perspective.”  I think that’s what you meant?</a:t>
            </a:r>
            <a:r>
              <a:rPr lang="en-US" b="1" baseline="0" dirty="0" smtClean="0"/>
              <a:t>  </a:t>
            </a:r>
            <a:r>
              <a:rPr lang="en-US" b="1" dirty="0" smtClean="0"/>
              <a:t>Deleted next slide, same as</a:t>
            </a:r>
            <a:r>
              <a:rPr lang="en-US" b="1" baseline="0" dirty="0" smtClean="0"/>
              <a:t> this one but without the image   </a:t>
            </a:r>
            <a:r>
              <a:rPr lang="en-US" b="1" dirty="0" smtClean="0"/>
              <a:t>--</a:t>
            </a:r>
            <a:r>
              <a:rPr lang="en-US" b="1" dirty="0" err="1" smtClean="0"/>
              <a:t>abc</a:t>
            </a: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6CB8426-57D5-414C-B985-5068437EACD6}" type="slidenum">
              <a:rPr lang="en-US" smtClean="0"/>
              <a:t>4</a:t>
            </a:fld>
            <a:endParaRPr lang="en-US"/>
          </a:p>
        </p:txBody>
      </p:sp>
    </p:spTree>
    <p:extLst>
      <p:ext uri="{BB962C8B-B14F-4D97-AF65-F5344CB8AC3E}">
        <p14:creationId xmlns:p14="http://schemas.microsoft.com/office/powerpoint/2010/main" val="4189816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64D7CB-CE1A-2944-8196-85EF4D554EF2}" type="slidenum">
              <a:rPr lang="en-US">
                <a:solidFill>
                  <a:prstClr val="black"/>
                </a:solidFill>
              </a:rPr>
              <a:pPr/>
              <a:t>41</a:t>
            </a:fld>
            <a:endParaRPr lang="en-US">
              <a:solidFill>
                <a:prstClr val="black"/>
              </a:solidFill>
            </a:endParaRPr>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602755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4FBEC-142E-DE49-86B0-F19787CF8014}" type="slidenum">
              <a:rPr lang="en-US">
                <a:solidFill>
                  <a:prstClr val="black"/>
                </a:solidFill>
              </a:rPr>
              <a:pPr/>
              <a:t>42</a:t>
            </a:fld>
            <a:endParaRPr lang="en-US">
              <a:solidFill>
                <a:prstClr val="black"/>
              </a:solidFill>
            </a:endParaRPr>
          </a:p>
        </p:txBody>
      </p:sp>
      <p:sp>
        <p:nvSpPr>
          <p:cNvPr id="52226" name="Rectangle 2"/>
          <p:cNvSpPr>
            <a:spLocks noGrp="1" noRot="1" noChangeAspect="1" noChangeArrowheads="1" noTextEdit="1"/>
          </p:cNvSpPr>
          <p:nvPr>
            <p:ph type="sldImg"/>
          </p:nvPr>
        </p:nvSpPr>
        <p:spPr>
          <a:xfrm>
            <a:off x="1146175" y="685800"/>
            <a:ext cx="4567238" cy="3427413"/>
          </a:xfrm>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p:txBody>
          <a:bodyPr/>
          <a:lstStyle/>
          <a:p>
            <a:endParaRPr lang="en-US"/>
          </a:p>
          <a:p>
            <a:r>
              <a:rPr lang="en-US" sz="1400"/>
              <a:t>The first meeting of the Subcommittee was held on Friday, February 21 –very well attended by the research agencies</a:t>
            </a:r>
          </a:p>
          <a:p>
            <a:endParaRPr lang="en-US" sz="1400"/>
          </a:p>
          <a:p>
            <a:r>
              <a:rPr lang="en-US" sz="1400"/>
              <a:t>OSTP is interested in the topic of earmarks and the resulting impact on the research enterprise</a:t>
            </a:r>
          </a:p>
          <a:p>
            <a:endParaRPr lang="en-US" sz="1400"/>
          </a:p>
          <a:p>
            <a:r>
              <a:rPr lang="en-US" sz="1400"/>
              <a:t>Dr. Zerhouni would like the subcommittee to explore the </a:t>
            </a:r>
            <a:r>
              <a:rPr lang="ja-JP" altLang="en-US" sz="1400">
                <a:latin typeface="Arial"/>
              </a:rPr>
              <a:t>“</a:t>
            </a:r>
            <a:r>
              <a:rPr lang="en-US" sz="1400"/>
              <a:t>human capital</a:t>
            </a:r>
            <a:r>
              <a:rPr lang="ja-JP" altLang="en-US" sz="1400">
                <a:latin typeface="Arial"/>
              </a:rPr>
              <a:t>”</a:t>
            </a:r>
            <a:r>
              <a:rPr lang="en-US" sz="1400"/>
              <a:t> area of research funding, and review how the mix of investigators supported is influenced by changing business models and practices.</a:t>
            </a:r>
          </a:p>
        </p:txBody>
      </p:sp>
    </p:spTree>
    <p:extLst>
      <p:ext uri="{BB962C8B-B14F-4D97-AF65-F5344CB8AC3E}">
        <p14:creationId xmlns:p14="http://schemas.microsoft.com/office/powerpoint/2010/main" val="2237323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CE377D-79D2-724A-B5A8-FF41B3A0E13E}" type="slidenum">
              <a:rPr lang="en-US">
                <a:solidFill>
                  <a:prstClr val="black"/>
                </a:solidFill>
              </a:rPr>
              <a:pPr/>
              <a:t>43</a:t>
            </a:fld>
            <a:endParaRPr lang="en-US">
              <a:solidFill>
                <a:prstClr val="black"/>
              </a:solidFill>
            </a:endParaRPr>
          </a:p>
        </p:txBody>
      </p:sp>
      <p:sp>
        <p:nvSpPr>
          <p:cNvPr id="56322" name="Rectangle 2"/>
          <p:cNvSpPr>
            <a:spLocks noGrp="1" noRot="1" noChangeAspect="1" noChangeArrowheads="1" noTextEdit="1"/>
          </p:cNvSpPr>
          <p:nvPr>
            <p:ph type="sldImg"/>
          </p:nvPr>
        </p:nvSpPr>
        <p:spPr>
          <a:xfrm>
            <a:off x="1146175" y="685800"/>
            <a:ext cx="4567238" cy="3427413"/>
          </a:xfrm>
          <a:ln/>
          <a:extLst>
            <a:ext uri="{FAA26D3D-D897-4be2-8F04-BA451C77F1D7}">
              <ma14:placeholderFlag xmlns:ma14="http://schemas.microsoft.com/office/mac/drawingml/2011/main" xmlns="" val="1"/>
            </a:ext>
          </a:extLst>
        </p:spPr>
      </p:sp>
      <p:sp>
        <p:nvSpPr>
          <p:cNvPr id="56323" name="Rectangle 3"/>
          <p:cNvSpPr>
            <a:spLocks noGrp="1" noChangeArrowheads="1"/>
          </p:cNvSpPr>
          <p:nvPr>
            <p:ph type="body" idx="1"/>
          </p:nvPr>
        </p:nvSpPr>
        <p:spPr/>
        <p:txBody>
          <a:bodyPr/>
          <a:lstStyle/>
          <a:p>
            <a:r>
              <a:rPr lang="en-US" sz="1800"/>
              <a:t>Regulatory issues may be most relevant to RBM efforts </a:t>
            </a:r>
          </a:p>
        </p:txBody>
      </p:sp>
    </p:spTree>
    <p:extLst>
      <p:ext uri="{BB962C8B-B14F-4D97-AF65-F5344CB8AC3E}">
        <p14:creationId xmlns:p14="http://schemas.microsoft.com/office/powerpoint/2010/main" val="1416196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44</a:t>
            </a:fld>
            <a:endParaRPr lang="en-US"/>
          </a:p>
        </p:txBody>
      </p:sp>
    </p:spTree>
    <p:extLst>
      <p:ext uri="{BB962C8B-B14F-4D97-AF65-F5344CB8AC3E}">
        <p14:creationId xmlns:p14="http://schemas.microsoft.com/office/powerpoint/2010/main" val="2601219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45</a:t>
            </a:fld>
            <a:endParaRPr lang="en-US"/>
          </a:p>
        </p:txBody>
      </p:sp>
    </p:spTree>
    <p:extLst>
      <p:ext uri="{BB962C8B-B14F-4D97-AF65-F5344CB8AC3E}">
        <p14:creationId xmlns:p14="http://schemas.microsoft.com/office/powerpoint/2010/main" val="30441273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46</a:t>
            </a:fld>
            <a:endParaRPr lang="en-US"/>
          </a:p>
        </p:txBody>
      </p:sp>
    </p:spTree>
    <p:extLst>
      <p:ext uri="{BB962C8B-B14F-4D97-AF65-F5344CB8AC3E}">
        <p14:creationId xmlns:p14="http://schemas.microsoft.com/office/powerpoint/2010/main" val="3018114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47</a:t>
            </a:fld>
            <a:endParaRPr lang="en-US"/>
          </a:p>
        </p:txBody>
      </p:sp>
    </p:spTree>
    <p:extLst>
      <p:ext uri="{BB962C8B-B14F-4D97-AF65-F5344CB8AC3E}">
        <p14:creationId xmlns:p14="http://schemas.microsoft.com/office/powerpoint/2010/main" val="42579147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48</a:t>
            </a:fld>
            <a:endParaRPr lang="en-US"/>
          </a:p>
        </p:txBody>
      </p:sp>
    </p:spTree>
    <p:extLst>
      <p:ext uri="{BB962C8B-B14F-4D97-AF65-F5344CB8AC3E}">
        <p14:creationId xmlns:p14="http://schemas.microsoft.com/office/powerpoint/2010/main" val="41827174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49</a:t>
            </a:fld>
            <a:endParaRPr lang="en-US"/>
          </a:p>
        </p:txBody>
      </p:sp>
    </p:spTree>
    <p:extLst>
      <p:ext uri="{BB962C8B-B14F-4D97-AF65-F5344CB8AC3E}">
        <p14:creationId xmlns:p14="http://schemas.microsoft.com/office/powerpoint/2010/main" val="31877779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50</a:t>
            </a:fld>
            <a:endParaRPr lang="en-US"/>
          </a:p>
        </p:txBody>
      </p:sp>
    </p:spTree>
    <p:extLst>
      <p:ext uri="{BB962C8B-B14F-4D97-AF65-F5344CB8AC3E}">
        <p14:creationId xmlns:p14="http://schemas.microsoft.com/office/powerpoint/2010/main" val="270945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 Green, who created the campaign, said it was true of her life as a female executive, we try harder!  (we have to)</a:t>
            </a:r>
            <a:endParaRPr lang="en-US" dirty="0"/>
          </a:p>
        </p:txBody>
      </p:sp>
      <p:sp>
        <p:nvSpPr>
          <p:cNvPr id="4" name="Slide Number Placeholder 3"/>
          <p:cNvSpPr>
            <a:spLocks noGrp="1"/>
          </p:cNvSpPr>
          <p:nvPr>
            <p:ph type="sldNum" sz="quarter" idx="10"/>
          </p:nvPr>
        </p:nvSpPr>
        <p:spPr/>
        <p:txBody>
          <a:bodyPr/>
          <a:lstStyle/>
          <a:p>
            <a:fld id="{A6CB8426-57D5-414C-B985-5068437EACD6}" type="slidenum">
              <a:rPr lang="en-US" smtClean="0"/>
              <a:t>5</a:t>
            </a:fld>
            <a:endParaRPr lang="en-US"/>
          </a:p>
        </p:txBody>
      </p:sp>
    </p:spTree>
    <p:extLst>
      <p:ext uri="{BB962C8B-B14F-4D97-AF65-F5344CB8AC3E}">
        <p14:creationId xmlns:p14="http://schemas.microsoft.com/office/powerpoint/2010/main" val="4253774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51</a:t>
            </a:fld>
            <a:endParaRPr lang="en-US"/>
          </a:p>
        </p:txBody>
      </p:sp>
    </p:spTree>
    <p:extLst>
      <p:ext uri="{BB962C8B-B14F-4D97-AF65-F5344CB8AC3E}">
        <p14:creationId xmlns:p14="http://schemas.microsoft.com/office/powerpoint/2010/main" val="33641225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54</a:t>
            </a:fld>
            <a:endParaRPr lang="en-US"/>
          </a:p>
        </p:txBody>
      </p:sp>
    </p:spTree>
    <p:extLst>
      <p:ext uri="{BB962C8B-B14F-4D97-AF65-F5344CB8AC3E}">
        <p14:creationId xmlns:p14="http://schemas.microsoft.com/office/powerpoint/2010/main" val="21710559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CB8426-57D5-414C-B985-5068437EACD6}" type="slidenum">
              <a:rPr lang="en-US" smtClean="0"/>
              <a:t>55</a:t>
            </a:fld>
            <a:endParaRPr lang="en-US"/>
          </a:p>
        </p:txBody>
      </p:sp>
    </p:spTree>
    <p:extLst>
      <p:ext uri="{BB962C8B-B14F-4D97-AF65-F5344CB8AC3E}">
        <p14:creationId xmlns:p14="http://schemas.microsoft.com/office/powerpoint/2010/main" val="8529210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1200">
                <a:solidFill>
                  <a:schemeClr val="tx1"/>
                </a:solidFill>
                <a:latin typeface="Calibri" charset="0"/>
                <a:ea typeface="MS PGothic" charset="0"/>
                <a:cs typeface="MS PGothic" charset="0"/>
              </a:defRPr>
            </a:lvl1pPr>
            <a:lvl2pPr marL="742950" indent="-285750" defTabSz="922338">
              <a:defRPr sz="1200">
                <a:solidFill>
                  <a:schemeClr val="tx1"/>
                </a:solidFill>
                <a:latin typeface="Calibri" charset="0"/>
                <a:ea typeface="MS PGothic" charset="0"/>
                <a:cs typeface="MS PGothic" charset="0"/>
              </a:defRPr>
            </a:lvl2pPr>
            <a:lvl3pPr marL="1143000" indent="-228600" defTabSz="922338">
              <a:defRPr sz="1200">
                <a:solidFill>
                  <a:schemeClr val="tx1"/>
                </a:solidFill>
                <a:latin typeface="Calibri" charset="0"/>
                <a:ea typeface="MS PGothic" charset="0"/>
                <a:cs typeface="MS PGothic" charset="0"/>
              </a:defRPr>
            </a:lvl3pPr>
            <a:lvl4pPr marL="1600200" indent="-228600" defTabSz="922338">
              <a:defRPr sz="1200">
                <a:solidFill>
                  <a:schemeClr val="tx1"/>
                </a:solidFill>
                <a:latin typeface="Calibri" charset="0"/>
                <a:ea typeface="MS PGothic" charset="0"/>
                <a:cs typeface="MS PGothic" charset="0"/>
              </a:defRPr>
            </a:lvl4pPr>
            <a:lvl5pPr marL="2057400" indent="-228600" defTabSz="922338">
              <a:defRPr sz="1200">
                <a:solidFill>
                  <a:schemeClr val="tx1"/>
                </a:solidFill>
                <a:latin typeface="Calibri" charset="0"/>
                <a:ea typeface="MS PGothic" charset="0"/>
                <a:cs typeface="MS PGothic" charset="0"/>
              </a:defRPr>
            </a:lvl5pPr>
            <a:lvl6pPr marL="2514600" indent="-228600" defTabSz="922338"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defTabSz="922338"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defTabSz="922338"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defTabSz="922338"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95272B50-F542-2B4C-9ACB-96CD7598BF09}" type="slidenum">
              <a:rPr lang="en-US">
                <a:solidFill>
                  <a:srgbClr val="000000"/>
                </a:solidFill>
                <a:latin typeface="Arial" charset="0"/>
              </a:rPr>
              <a:pPr/>
              <a:t>59</a:t>
            </a:fld>
            <a:endParaRPr lang="en-US">
              <a:solidFill>
                <a:srgbClr val="000000"/>
              </a:solidFill>
              <a:latin typeface="Arial" charset="0"/>
            </a:endParaRPr>
          </a:p>
        </p:txBody>
      </p:sp>
      <p:sp>
        <p:nvSpPr>
          <p:cNvPr id="113667" name="Rectangle 2"/>
          <p:cNvSpPr>
            <a:spLocks noGrp="1" noRot="1" noChangeAspect="1" noChangeArrowheads="1" noTextEdit="1"/>
          </p:cNvSpPr>
          <p:nvPr>
            <p:ph type="sldImg"/>
          </p:nvPr>
        </p:nvSpPr>
        <p:spPr bwMode="auto">
          <a:xfrm>
            <a:off x="2233613" y="436563"/>
            <a:ext cx="2101850" cy="1577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3668" name="Rectangle 3"/>
          <p:cNvSpPr>
            <a:spLocks noGrp="1" noChangeArrowheads="1"/>
          </p:cNvSpPr>
          <p:nvPr>
            <p:ph type="body" idx="1"/>
          </p:nvPr>
        </p:nvSpPr>
        <p:spPr bwMode="auto">
          <a:xfrm>
            <a:off x="233363" y="2171700"/>
            <a:ext cx="6421437" cy="683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spcAft>
                <a:spcPct val="100000"/>
              </a:spcAft>
            </a:pPr>
            <a:r>
              <a:rPr lang="en-US">
                <a:latin typeface="Arial" charset="0"/>
                <a:ea typeface="MS PGothic" charset="0"/>
              </a:rPr>
              <a:t>Click for brain to appear in center of galaxy.</a:t>
            </a:r>
          </a:p>
        </p:txBody>
      </p:sp>
    </p:spTree>
    <p:extLst>
      <p:ext uri="{BB962C8B-B14F-4D97-AF65-F5344CB8AC3E}">
        <p14:creationId xmlns:p14="http://schemas.microsoft.com/office/powerpoint/2010/main" val="36413617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2F578284-37FA-4A43-98F5-5F6BEC2B2E18}" type="slidenum">
              <a:rPr lang="en-US" altLang="en-US" smtClean="0">
                <a:solidFill>
                  <a:srgbClr val="000000"/>
                </a:solidFill>
              </a:rPr>
              <a:pPr/>
              <a:t>60</a:t>
            </a:fld>
            <a:endParaRPr lang="en-US" altLang="en-US" smtClean="0">
              <a:solidFill>
                <a:srgbClr val="000000"/>
              </a:solidFill>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ltLang="en-US" smtClean="0"/>
          </a:p>
        </p:txBody>
      </p:sp>
    </p:spTree>
    <p:extLst>
      <p:ext uri="{BB962C8B-B14F-4D97-AF65-F5344CB8AC3E}">
        <p14:creationId xmlns:p14="http://schemas.microsoft.com/office/powerpoint/2010/main" val="2225282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6135021B-0042-FE4D-B9C4-6D9A6F9B20EA}" type="slidenum">
              <a:rPr lang="en-US">
                <a:solidFill>
                  <a:srgbClr val="000000"/>
                </a:solidFill>
                <a:latin typeface="Arial" charset="0"/>
              </a:rPr>
              <a:pPr/>
              <a:t>61</a:t>
            </a:fld>
            <a:endParaRPr lang="en-US">
              <a:solidFill>
                <a:srgbClr val="000000"/>
              </a:solidFill>
              <a:latin typeface="Arial"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6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a typeface="MS PGothic" charset="0"/>
            </a:endParaRPr>
          </a:p>
        </p:txBody>
      </p:sp>
    </p:spTree>
    <p:extLst>
      <p:ext uri="{BB962C8B-B14F-4D97-AF65-F5344CB8AC3E}">
        <p14:creationId xmlns:p14="http://schemas.microsoft.com/office/powerpoint/2010/main" val="12544304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63</a:t>
            </a:fld>
            <a:endParaRPr lang="en-US"/>
          </a:p>
        </p:txBody>
      </p:sp>
    </p:spTree>
    <p:extLst>
      <p:ext uri="{BB962C8B-B14F-4D97-AF65-F5344CB8AC3E}">
        <p14:creationId xmlns:p14="http://schemas.microsoft.com/office/powerpoint/2010/main" val="20215198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B8426-57D5-414C-B985-5068437EACD6}" type="slidenum">
              <a:rPr lang="en-US" smtClean="0"/>
              <a:t>64</a:t>
            </a:fld>
            <a:endParaRPr lang="en-US"/>
          </a:p>
        </p:txBody>
      </p:sp>
    </p:spTree>
    <p:extLst>
      <p:ext uri="{BB962C8B-B14F-4D97-AF65-F5344CB8AC3E}">
        <p14:creationId xmlns:p14="http://schemas.microsoft.com/office/powerpoint/2010/main" val="20522680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E85857E7-4D79-6A40-A133-E2FD803F48F4}" type="slidenum">
              <a:rPr lang="en-US">
                <a:solidFill>
                  <a:srgbClr val="000000"/>
                </a:solidFill>
                <a:latin typeface="Arial" charset="0"/>
              </a:rPr>
              <a:pPr/>
              <a:t>65</a:t>
            </a:fld>
            <a:endParaRPr lang="en-US">
              <a:solidFill>
                <a:srgbClr val="000000"/>
              </a:solidFill>
              <a:latin typeface="Arial" charset="0"/>
            </a:endParaRPr>
          </a:p>
        </p:txBody>
      </p:sp>
      <p:sp>
        <p:nvSpPr>
          <p:cNvPr id="40963"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MS PGothic" charset="0"/>
            </a:endParaRPr>
          </a:p>
        </p:txBody>
      </p:sp>
    </p:spTree>
    <p:extLst>
      <p:ext uri="{BB962C8B-B14F-4D97-AF65-F5344CB8AC3E}">
        <p14:creationId xmlns:p14="http://schemas.microsoft.com/office/powerpoint/2010/main" val="17306719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375E9679-B88B-6844-93FE-BC8552E11626}" type="slidenum">
              <a:rPr lang="en-US">
                <a:solidFill>
                  <a:srgbClr val="000000"/>
                </a:solidFill>
                <a:latin typeface="Arial" charset="0"/>
              </a:rPr>
              <a:pPr/>
              <a:t>66</a:t>
            </a:fld>
            <a:endParaRPr lang="en-US">
              <a:solidFill>
                <a:srgbClr val="000000"/>
              </a:solidFill>
              <a:latin typeface="Arial" charset="0"/>
            </a:endParaRPr>
          </a:p>
        </p:txBody>
      </p:sp>
    </p:spTree>
    <p:extLst>
      <p:ext uri="{BB962C8B-B14F-4D97-AF65-F5344CB8AC3E}">
        <p14:creationId xmlns:p14="http://schemas.microsoft.com/office/powerpoint/2010/main" val="1935608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600" i="1" dirty="0" smtClean="0">
              <a:ea typeface="ＭＳ Ｐゴシック" pitchFamily="34" charset="-128"/>
            </a:endParaRPr>
          </a:p>
          <a:p>
            <a:pPr eaLnBrk="1" hangingPunct="1">
              <a:spcBef>
                <a:spcPct val="0"/>
              </a:spcBef>
            </a:pP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a:p>
            <a:pPr eaLnBrk="1" hangingPunct="1">
              <a:spcBef>
                <a:spcPct val="0"/>
              </a:spcBef>
            </a:pPr>
            <a:r>
              <a:rPr lang="en-US" b="1" dirty="0" smtClean="0">
                <a:ea typeface="ＭＳ Ｐゴシック" pitchFamily="34" charset="-128"/>
              </a:rPr>
              <a:t>Reformatted</a:t>
            </a:r>
            <a:r>
              <a:rPr lang="en-US" b="1" baseline="0" dirty="0" smtClean="0">
                <a:ea typeface="ＭＳ Ｐゴシック" pitchFamily="34" charset="-128"/>
              </a:rPr>
              <a:t> -- </a:t>
            </a:r>
            <a:r>
              <a:rPr lang="en-US" b="1" baseline="0" dirty="0" err="1" smtClean="0">
                <a:ea typeface="ＭＳ Ｐゴシック" pitchFamily="34" charset="-128"/>
              </a:rPr>
              <a:t>abc</a:t>
            </a:r>
            <a:endParaRPr lang="en-US" b="1" dirty="0" smtClean="0">
              <a:ea typeface="ＭＳ Ｐゴシック" pitchFamily="34" charset="-128"/>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D3AB0FF6-DE6B-46DA-8826-0F2F49B33F28}" type="slidenum">
              <a:rPr lang="en-US" smtClean="0"/>
              <a:pPr/>
              <a:t>6</a:t>
            </a:fld>
            <a:endParaRPr lang="en-US" smtClean="0"/>
          </a:p>
        </p:txBody>
      </p:sp>
    </p:spTree>
    <p:extLst>
      <p:ext uri="{BB962C8B-B14F-4D97-AF65-F5344CB8AC3E}">
        <p14:creationId xmlns:p14="http://schemas.microsoft.com/office/powerpoint/2010/main" val="14233507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6135021B-0042-FE4D-B9C4-6D9A6F9B20EA}" type="slidenum">
              <a:rPr lang="en-US">
                <a:solidFill>
                  <a:srgbClr val="000000"/>
                </a:solidFill>
                <a:latin typeface="Arial" charset="0"/>
              </a:rPr>
              <a:pPr/>
              <a:t>67</a:t>
            </a:fld>
            <a:endParaRPr lang="en-US">
              <a:solidFill>
                <a:srgbClr val="000000"/>
              </a:solidFill>
              <a:latin typeface="Arial"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6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a typeface="MS PGothic" charset="0"/>
            </a:endParaRPr>
          </a:p>
        </p:txBody>
      </p:sp>
    </p:spTree>
    <p:extLst>
      <p:ext uri="{BB962C8B-B14F-4D97-AF65-F5344CB8AC3E}">
        <p14:creationId xmlns:p14="http://schemas.microsoft.com/office/powerpoint/2010/main" val="1254430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600" i="1" dirty="0" smtClean="0">
              <a:ea typeface="ＭＳ Ｐゴシック" pitchFamily="34" charset="-128"/>
            </a:endParaRPr>
          </a:p>
          <a:p>
            <a:pPr eaLnBrk="1" hangingPunct="1">
              <a:spcBef>
                <a:spcPct val="0"/>
              </a:spcBef>
            </a:pP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a:p>
            <a:pPr eaLnBrk="1" hangingPunct="1">
              <a:spcBef>
                <a:spcPct val="0"/>
              </a:spcBef>
            </a:pPr>
            <a:r>
              <a:rPr lang="en-US" b="1" dirty="0" smtClean="0">
                <a:ea typeface="ＭＳ Ｐゴシック" pitchFamily="34" charset="-128"/>
              </a:rPr>
              <a:t>Reformatted</a:t>
            </a:r>
            <a:r>
              <a:rPr lang="en-US" b="1" baseline="0" dirty="0" smtClean="0">
                <a:ea typeface="ＭＳ Ｐゴシック" pitchFamily="34" charset="-128"/>
              </a:rPr>
              <a:t> -- </a:t>
            </a:r>
            <a:r>
              <a:rPr lang="en-US" b="1" baseline="0" dirty="0" err="1" smtClean="0">
                <a:ea typeface="ＭＳ Ｐゴシック" pitchFamily="34" charset="-128"/>
              </a:rPr>
              <a:t>abc</a:t>
            </a:r>
            <a:endParaRPr lang="en-US" b="1" dirty="0" smtClean="0">
              <a:ea typeface="ＭＳ Ｐゴシック" pitchFamily="34" charset="-128"/>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D3AB0FF6-DE6B-46DA-8826-0F2F49B33F28}" type="slidenum">
              <a:rPr lang="en-US" smtClean="0"/>
              <a:pPr/>
              <a:t>7</a:t>
            </a:fld>
            <a:endParaRPr lang="en-US" smtClean="0"/>
          </a:p>
        </p:txBody>
      </p:sp>
    </p:spTree>
    <p:extLst>
      <p:ext uri="{BB962C8B-B14F-4D97-AF65-F5344CB8AC3E}">
        <p14:creationId xmlns:p14="http://schemas.microsoft.com/office/powerpoint/2010/main" val="1375747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second completion was </a:t>
            </a:r>
            <a:r>
              <a:rPr lang="en-US" dirty="0" err="1" smtClean="0"/>
              <a:t>ab</a:t>
            </a:r>
            <a:r>
              <a:rPr lang="en-US" dirty="0" smtClean="0"/>
              <a:t> out 50/50 for each..</a:t>
            </a:r>
          </a:p>
          <a:p>
            <a:endParaRPr lang="en-US" dirty="0" smtClean="0"/>
          </a:p>
          <a:p>
            <a:r>
              <a:rPr lang="en-US" dirty="0" smtClean="0"/>
              <a:t>What do you think?  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6CB8426-57D5-414C-B985-5068437EACD6}" type="slidenum">
              <a:rPr lang="en-US" smtClean="0"/>
              <a:t>8</a:t>
            </a:fld>
            <a:endParaRPr lang="en-US"/>
          </a:p>
        </p:txBody>
      </p:sp>
    </p:spTree>
    <p:extLst>
      <p:ext uri="{BB962C8B-B14F-4D97-AF65-F5344CB8AC3E}">
        <p14:creationId xmlns:p14="http://schemas.microsoft.com/office/powerpoint/2010/main" val="135028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Faces make the</a:t>
            </a:r>
            <a:r>
              <a:rPr lang="en-US" b="1" baseline="0" dirty="0" smtClean="0"/>
              <a:t> point better than names?  All </a:t>
            </a:r>
            <a:r>
              <a:rPr lang="en-US" b="1" baseline="0" dirty="0" err="1" smtClean="0"/>
              <a:t>fron</a:t>
            </a:r>
            <a:r>
              <a:rPr lang="en-US" b="1" baseline="0" dirty="0" smtClean="0"/>
              <a:t> the NIH web site.</a:t>
            </a:r>
            <a:endParaRPr lang="en-US" b="1" dirty="0"/>
          </a:p>
        </p:txBody>
      </p:sp>
      <p:sp>
        <p:nvSpPr>
          <p:cNvPr id="4" name="Slide Number Placeholder 3"/>
          <p:cNvSpPr>
            <a:spLocks noGrp="1"/>
          </p:cNvSpPr>
          <p:nvPr>
            <p:ph type="sldNum" sz="quarter" idx="10"/>
          </p:nvPr>
        </p:nvSpPr>
        <p:spPr/>
        <p:txBody>
          <a:bodyPr/>
          <a:lstStyle/>
          <a:p>
            <a:fld id="{A6CB8426-57D5-414C-B985-5068437EACD6}" type="slidenum">
              <a:rPr lang="en-US" smtClean="0"/>
              <a:t>9</a:t>
            </a:fld>
            <a:endParaRPr lang="en-US"/>
          </a:p>
        </p:txBody>
      </p:sp>
    </p:spTree>
    <p:extLst>
      <p:ext uri="{BB962C8B-B14F-4D97-AF65-F5344CB8AC3E}">
        <p14:creationId xmlns:p14="http://schemas.microsoft.com/office/powerpoint/2010/main" val="236391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FC7D8D-E474-554C-81ED-DCE5F689F823}" type="datetime1">
              <a:rPr lang="en-US" smtClean="0"/>
              <a:t>5/1/2015</a:t>
            </a:fld>
            <a:endParaRPr lang="en-US"/>
          </a:p>
        </p:txBody>
      </p:sp>
      <p:sp>
        <p:nvSpPr>
          <p:cNvPr id="5" name="Footer Placeholder 4"/>
          <p:cNvSpPr>
            <a:spLocks noGrp="1"/>
          </p:cNvSpPr>
          <p:nvPr>
            <p:ph type="ftr" sz="quarter" idx="11"/>
          </p:nvPr>
        </p:nvSpPr>
        <p:spPr/>
        <p:txBody>
          <a:bodyPr/>
          <a:lstStyle/>
          <a:p>
            <a:r>
              <a:rPr lang="en-US" smtClean="0"/>
              <a:t>Kathie L. Olsen, ScienceWorks</a:t>
            </a:r>
            <a:endParaRPr lang="en-US"/>
          </a:p>
        </p:txBody>
      </p:sp>
      <p:sp>
        <p:nvSpPr>
          <p:cNvPr id="6" name="Slide Number Placeholder 5"/>
          <p:cNvSpPr>
            <a:spLocks noGrp="1"/>
          </p:cNvSpPr>
          <p:nvPr>
            <p:ph type="sldNum" sz="quarter" idx="12"/>
          </p:nvPr>
        </p:nvSpPr>
        <p:spPr/>
        <p:txBody>
          <a:bodyPr/>
          <a:lstStyle/>
          <a:p>
            <a:fld id="{C2F6C67D-8507-2148-8EF5-9CF7F62FC7AB}" type="slidenum">
              <a:rPr lang="en-US" smtClean="0"/>
              <a:t>‹#›</a:t>
            </a:fld>
            <a:endParaRPr lang="en-US"/>
          </a:p>
        </p:txBody>
      </p:sp>
      <p:sp>
        <p:nvSpPr>
          <p:cNvPr id="7" name="Title 1"/>
          <p:cNvSpPr txBox="1">
            <a:spLocks/>
          </p:cNvSpPr>
          <p:nvPr userDrawn="1"/>
        </p:nvSpPr>
        <p:spPr>
          <a:xfrm>
            <a:off x="291350" y="350371"/>
            <a:ext cx="4848415" cy="4273923"/>
          </a:xfrm>
          <a:prstGeom prst="rect">
            <a:avLst/>
          </a:prstGeom>
        </p:spPr>
        <p:txBody>
          <a:bodyPr vert="horz" lIns="91440" tIns="45720" rIns="91440" bIns="45720" rtlCol="0" anchor="t">
            <a:noAutofit/>
          </a:bodyPr>
          <a:lstStyle>
            <a:lvl1pPr algn="l" defTabSz="457200" rtl="0" eaLnBrk="1" latinLnBrk="0" hangingPunct="1">
              <a:spcBef>
                <a:spcPct val="0"/>
              </a:spcBef>
              <a:buNone/>
              <a:defRPr sz="5400" b="1" kern="1200" cap="all">
                <a:solidFill>
                  <a:schemeClr val="tx1"/>
                </a:solidFill>
                <a:latin typeface="+mj-lt"/>
                <a:ea typeface="+mj-ea"/>
                <a:cs typeface="+mj-cs"/>
              </a:defRPr>
            </a:lvl1pPr>
          </a:lstStyle>
          <a:p>
            <a:endParaRPr lang="en-US" dirty="0"/>
          </a:p>
        </p:txBody>
      </p:sp>
      <p:sp>
        <p:nvSpPr>
          <p:cNvPr id="8" name="Text Placeholder 2"/>
          <p:cNvSpPr>
            <a:spLocks noGrp="1"/>
          </p:cNvSpPr>
          <p:nvPr>
            <p:ph type="body" idx="13"/>
          </p:nvPr>
        </p:nvSpPr>
        <p:spPr>
          <a:xfrm>
            <a:off x="6656294" y="4288119"/>
            <a:ext cx="2487706" cy="1919940"/>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9" name="Picture 8"/>
          <p:cNvPicPr>
            <a:picLocks noChangeAspect="1"/>
          </p:cNvPicPr>
          <p:nvPr userDrawn="1"/>
        </p:nvPicPr>
        <p:blipFill rotWithShape="1">
          <a:blip r:embed="rId2"/>
          <a:srcRect r="47172"/>
          <a:stretch/>
        </p:blipFill>
        <p:spPr>
          <a:xfrm>
            <a:off x="1" y="3803500"/>
            <a:ext cx="6320117" cy="3054500"/>
          </a:xfrm>
          <a:prstGeom prst="rect">
            <a:avLst/>
          </a:prstGeom>
        </p:spPr>
      </p:pic>
      <p:sp>
        <p:nvSpPr>
          <p:cNvPr id="10" name="Rectangle 9"/>
          <p:cNvSpPr/>
          <p:nvPr userDrawn="1"/>
        </p:nvSpPr>
        <p:spPr>
          <a:xfrm>
            <a:off x="3869765" y="5976470"/>
            <a:ext cx="2465295" cy="8815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stretch>
            <a:fillRect/>
          </a:stretch>
        </p:blipFill>
        <p:spPr>
          <a:xfrm>
            <a:off x="6947666" y="6539646"/>
            <a:ext cx="1852706" cy="308249"/>
          </a:xfrm>
          <a:prstGeom prst="rect">
            <a:avLst/>
          </a:prstGeom>
        </p:spPr>
      </p:pic>
    </p:spTree>
    <p:extLst>
      <p:ext uri="{BB962C8B-B14F-4D97-AF65-F5344CB8AC3E}">
        <p14:creationId xmlns:p14="http://schemas.microsoft.com/office/powerpoint/2010/main" val="15702417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E46229-F7D1-FD41-B61D-55AE1FC6A7C7}" type="datetime1">
              <a:rPr lang="en-US" smtClean="0"/>
              <a:t>5/1/2015</a:t>
            </a:fld>
            <a:endParaRPr lang="en-US"/>
          </a:p>
        </p:txBody>
      </p:sp>
      <p:sp>
        <p:nvSpPr>
          <p:cNvPr id="5" name="Footer Placeholder 4"/>
          <p:cNvSpPr>
            <a:spLocks noGrp="1"/>
          </p:cNvSpPr>
          <p:nvPr>
            <p:ph type="ftr" sz="quarter" idx="11"/>
          </p:nvPr>
        </p:nvSpPr>
        <p:spPr/>
        <p:txBody>
          <a:bodyPr/>
          <a:lstStyle/>
          <a:p>
            <a:r>
              <a:rPr lang="en-US" smtClean="0"/>
              <a:t>Kathie L. Olsen, ScienceWorks</a:t>
            </a:r>
            <a:endParaRPr lang="en-US"/>
          </a:p>
        </p:txBody>
      </p:sp>
      <p:sp>
        <p:nvSpPr>
          <p:cNvPr id="6" name="Slide Number Placeholder 5"/>
          <p:cNvSpPr>
            <a:spLocks noGrp="1"/>
          </p:cNvSpPr>
          <p:nvPr>
            <p:ph type="sldNum" sz="quarter" idx="12"/>
          </p:nvPr>
        </p:nvSpPr>
        <p:spPr/>
        <p:txBody>
          <a:bodyPr/>
          <a:lstStyle/>
          <a:p>
            <a:fld id="{C2F6C67D-8507-2148-8EF5-9CF7F62FC7AB}" type="slidenum">
              <a:rPr lang="en-US" smtClean="0"/>
              <a:t>‹#›</a:t>
            </a:fld>
            <a:endParaRPr lang="en-US"/>
          </a:p>
        </p:txBody>
      </p:sp>
    </p:spTree>
    <p:extLst>
      <p:ext uri="{BB962C8B-B14F-4D97-AF65-F5344CB8AC3E}">
        <p14:creationId xmlns:p14="http://schemas.microsoft.com/office/powerpoint/2010/main" val="1730203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98C826-4267-BE4D-B5BF-4298EC8DA427}" type="datetime1">
              <a:rPr lang="en-US" smtClean="0"/>
              <a:t>5/1/2015</a:t>
            </a:fld>
            <a:endParaRPr lang="en-US"/>
          </a:p>
        </p:txBody>
      </p:sp>
      <p:sp>
        <p:nvSpPr>
          <p:cNvPr id="5" name="Footer Placeholder 4"/>
          <p:cNvSpPr>
            <a:spLocks noGrp="1"/>
          </p:cNvSpPr>
          <p:nvPr>
            <p:ph type="ftr" sz="quarter" idx="11"/>
          </p:nvPr>
        </p:nvSpPr>
        <p:spPr/>
        <p:txBody>
          <a:bodyPr/>
          <a:lstStyle/>
          <a:p>
            <a:r>
              <a:rPr lang="en-US" smtClean="0"/>
              <a:t>Kathie L. Olsen, ScienceWorks</a:t>
            </a:r>
            <a:endParaRPr lang="en-US"/>
          </a:p>
        </p:txBody>
      </p:sp>
      <p:sp>
        <p:nvSpPr>
          <p:cNvPr id="6" name="Slide Number Placeholder 5"/>
          <p:cNvSpPr>
            <a:spLocks noGrp="1"/>
          </p:cNvSpPr>
          <p:nvPr>
            <p:ph type="sldNum" sz="quarter" idx="12"/>
          </p:nvPr>
        </p:nvSpPr>
        <p:spPr/>
        <p:txBody>
          <a:bodyPr/>
          <a:lstStyle/>
          <a:p>
            <a:fld id="{C2F6C67D-8507-2148-8EF5-9CF7F62FC7AB}" type="slidenum">
              <a:rPr lang="en-US" smtClean="0"/>
              <a:t>‹#›</a:t>
            </a:fld>
            <a:endParaRPr lang="en-US"/>
          </a:p>
        </p:txBody>
      </p:sp>
    </p:spTree>
    <p:extLst>
      <p:ext uri="{BB962C8B-B14F-4D97-AF65-F5344CB8AC3E}">
        <p14:creationId xmlns:p14="http://schemas.microsoft.com/office/powerpoint/2010/main" val="1760320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74321"/>
            <a:ext cx="8229600" cy="1470025"/>
          </a:xfrm>
          <a:prstGeom prst="rect">
            <a:avLst/>
          </a:prstGeom>
          <a:effectLst/>
        </p:spPr>
        <p:txBody>
          <a:bodyPr lIns="0" rIns="0"/>
          <a:lstStyle>
            <a:lvl1pPr>
              <a:defRPr sz="2400" b="1">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914400" y="5029200"/>
            <a:ext cx="7391400" cy="914400"/>
          </a:xfrm>
          <a:prstGeom prst="rect">
            <a:avLst/>
          </a:prstGeom>
        </p:spPr>
        <p:txBody>
          <a:bodyPr lIns="0" rIns="0"/>
          <a:lstStyle>
            <a:lvl1pPr marL="0" indent="0">
              <a:spcBef>
                <a:spcPts val="300"/>
              </a:spcBef>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994496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69000"/>
          </a:blip>
          <a:srcRect l="9708"/>
          <a:stretch>
            <a:fillRect/>
          </a:stretch>
        </p:blipFill>
        <p:spPr>
          <a:xfrm>
            <a:off x="0" y="0"/>
            <a:ext cx="9183688" cy="6858000"/>
          </a:xfrm>
          <a:prstGeom prst="rect">
            <a:avLst/>
          </a:prstGeom>
          <a:solidFill>
            <a:schemeClr val="bg1">
              <a:lumMod val="95000"/>
              <a:alpha val="69000"/>
            </a:schemeClr>
          </a:solidFill>
        </p:spPr>
      </p:pic>
      <p:sp>
        <p:nvSpPr>
          <p:cNvPr id="3" name="Date Placeholder 3"/>
          <p:cNvSpPr>
            <a:spLocks noGrp="1"/>
          </p:cNvSpPr>
          <p:nvPr>
            <p:ph type="dt" sz="half" idx="10"/>
          </p:nvPr>
        </p:nvSpPr>
        <p:spPr/>
        <p:txBody>
          <a:bodyPr/>
          <a:lstStyle>
            <a:lvl1pPr defTabSz="457200" eaLnBrk="0" hangingPunct="0">
              <a:defRPr/>
            </a:lvl1pPr>
          </a:lstStyle>
          <a:p>
            <a:fld id="{B3752BE4-0100-C046-9E84-DEE487392874}" type="datetime1">
              <a:rPr lang="en-US"/>
              <a:pPr/>
              <a:t>5/1/2015</a:t>
            </a:fld>
            <a:endParaRPr lang="en-US"/>
          </a:p>
        </p:txBody>
      </p:sp>
      <p:sp>
        <p:nvSpPr>
          <p:cNvPr id="4" name="Footer Placeholder 4"/>
          <p:cNvSpPr>
            <a:spLocks noGrp="1"/>
          </p:cNvSpPr>
          <p:nvPr>
            <p:ph type="ftr" sz="quarter" idx="11"/>
          </p:nvPr>
        </p:nvSpPr>
        <p:spPr/>
        <p:txBody>
          <a:bodyPr/>
          <a:lstStyle>
            <a:lvl1pPr defTabSz="914400" eaLnBrk="0" fontAlgn="base" hangingPunct="0">
              <a:spcBef>
                <a:spcPct val="0"/>
              </a:spcBef>
              <a:spcAft>
                <a:spcPct val="0"/>
              </a:spcAft>
              <a:defRPr dirty="0">
                <a:solidFill>
                  <a:prstClr val="black">
                    <a:tint val="75000"/>
                  </a:prstClr>
                </a:solidFill>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defTabSz="457200" eaLnBrk="0" hangingPunct="0">
              <a:defRPr/>
            </a:lvl1pPr>
          </a:lstStyle>
          <a:p>
            <a:fld id="{97D14767-11DA-0549-BB26-3BCEE5074001}" type="slidenum">
              <a:rPr lang="en-US"/>
              <a:pPr/>
              <a:t>‹#›</a:t>
            </a:fld>
            <a:endParaRPr lang="en-US"/>
          </a:p>
        </p:txBody>
      </p:sp>
    </p:spTree>
    <p:extLst>
      <p:ext uri="{BB962C8B-B14F-4D97-AF65-F5344CB8AC3E}">
        <p14:creationId xmlns:p14="http://schemas.microsoft.com/office/powerpoint/2010/main" val="2522556921"/>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7E88750-7037-43AB-93C1-2462FE997990}" type="datetime1">
              <a:rPr lang="en-US"/>
              <a:pPr>
                <a:defRPr/>
              </a:pPr>
              <a:t>5/1/2015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D1E7433-0DA1-48FC-8C93-C4A923F3A08C}" type="slidenum">
              <a:rPr lang="en-US" altLang="en-US"/>
              <a:pPr/>
              <a:t>‹#›</a:t>
            </a:fld>
            <a:endParaRPr lang="en-US" altLang="en-US"/>
          </a:p>
        </p:txBody>
      </p:sp>
    </p:spTree>
    <p:extLst>
      <p:ext uri="{BB962C8B-B14F-4D97-AF65-F5344CB8AC3E}">
        <p14:creationId xmlns:p14="http://schemas.microsoft.com/office/powerpoint/2010/main" val="3676907190"/>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3785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3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85F5C6-E8FF-C44D-920F-FC02FE09AF7F}" type="datetimeFigureOut">
              <a:rPr lang="en-US" smtClean="0">
                <a:solidFill>
                  <a:prstClr val="black">
                    <a:tint val="75000"/>
                  </a:prstClr>
                </a:solidFill>
              </a:rPr>
              <a:pPr/>
              <a:t>5/1/2015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9BC937-0309-8A4D-A186-76BAF31A66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323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85F5C6-E8FF-C44D-920F-FC02FE09AF7F}" type="datetimeFigureOut">
              <a:rPr lang="en-US" smtClean="0">
                <a:solidFill>
                  <a:prstClr val="black">
                    <a:tint val="75000"/>
                  </a:prstClr>
                </a:solidFill>
              </a:rPr>
              <a:pPr/>
              <a:t>5/1/2015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9BC937-0309-8A4D-A186-76BAF31A66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294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85F5C6-E8FF-C44D-920F-FC02FE09AF7F}" type="datetimeFigureOut">
              <a:rPr lang="en-US" smtClean="0">
                <a:solidFill>
                  <a:prstClr val="black">
                    <a:tint val="75000"/>
                  </a:prstClr>
                </a:solidFill>
              </a:rPr>
              <a:pPr/>
              <a:t>5/1/2015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9BC937-0309-8A4D-A186-76BAF31A66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446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3C3F72-753C-AC4E-90E6-61CC1B597357}" type="datetime1">
              <a:rPr lang="en-US" smtClean="0"/>
              <a:t>5/1/2015</a:t>
            </a:fld>
            <a:endParaRPr lang="en-US"/>
          </a:p>
        </p:txBody>
      </p:sp>
      <p:sp>
        <p:nvSpPr>
          <p:cNvPr id="5" name="Footer Placeholder 4"/>
          <p:cNvSpPr>
            <a:spLocks noGrp="1"/>
          </p:cNvSpPr>
          <p:nvPr>
            <p:ph type="ftr" sz="quarter" idx="11"/>
          </p:nvPr>
        </p:nvSpPr>
        <p:spPr/>
        <p:txBody>
          <a:bodyPr/>
          <a:lstStyle/>
          <a:p>
            <a:r>
              <a:rPr lang="en-US" smtClean="0"/>
              <a:t>Kathie L. Olsen, ScienceWorks</a:t>
            </a:r>
            <a:endParaRPr lang="en-US"/>
          </a:p>
        </p:txBody>
      </p:sp>
      <p:sp>
        <p:nvSpPr>
          <p:cNvPr id="6" name="Slide Number Placeholder 5"/>
          <p:cNvSpPr>
            <a:spLocks noGrp="1"/>
          </p:cNvSpPr>
          <p:nvPr>
            <p:ph type="sldNum" sz="quarter" idx="12"/>
          </p:nvPr>
        </p:nvSpPr>
        <p:spPr/>
        <p:txBody>
          <a:bodyPr/>
          <a:lstStyle/>
          <a:p>
            <a:fld id="{C2F6C67D-8507-2148-8EF5-9CF7F62FC7AB}" type="slidenum">
              <a:rPr lang="en-US" smtClean="0"/>
              <a:t>‹#›</a:t>
            </a:fld>
            <a:endParaRPr lang="en-US"/>
          </a:p>
        </p:txBody>
      </p:sp>
    </p:spTree>
    <p:extLst>
      <p:ext uri="{BB962C8B-B14F-4D97-AF65-F5344CB8AC3E}">
        <p14:creationId xmlns:p14="http://schemas.microsoft.com/office/powerpoint/2010/main" val="19124301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85F5C6-E8FF-C44D-920F-FC02FE09AF7F}" type="datetimeFigureOut">
              <a:rPr lang="en-US" smtClean="0">
                <a:solidFill>
                  <a:prstClr val="black">
                    <a:tint val="75000"/>
                  </a:prstClr>
                </a:solidFill>
              </a:rPr>
              <a:pPr/>
              <a:t>5/1/2015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9BC937-0309-8A4D-A186-76BAF31A66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367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5585" y="1209488"/>
            <a:ext cx="7761944" cy="2167217"/>
          </a:xfrm>
        </p:spPr>
        <p:txBody>
          <a:bodyPr anchor="t">
            <a:noAutofit/>
          </a:bodyPr>
          <a:lstStyle>
            <a:lvl1pPr algn="l">
              <a:defRPr sz="54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859118" y="3847355"/>
            <a:ext cx="6970057" cy="1919940"/>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A8B085-1847-BF4B-99EF-20CED4A89202}" type="datetime1">
              <a:rPr lang="en-US" smtClean="0"/>
              <a:t>5/1/2015</a:t>
            </a:fld>
            <a:endParaRPr lang="en-US"/>
          </a:p>
        </p:txBody>
      </p:sp>
      <p:sp>
        <p:nvSpPr>
          <p:cNvPr id="5" name="Footer Placeholder 4"/>
          <p:cNvSpPr>
            <a:spLocks noGrp="1"/>
          </p:cNvSpPr>
          <p:nvPr>
            <p:ph type="ftr" sz="quarter" idx="11"/>
          </p:nvPr>
        </p:nvSpPr>
        <p:spPr/>
        <p:txBody>
          <a:bodyPr/>
          <a:lstStyle/>
          <a:p>
            <a:r>
              <a:rPr lang="en-US" smtClean="0"/>
              <a:t>Kathie L. Olsen, ScienceWorks</a:t>
            </a:r>
            <a:endParaRPr lang="en-US"/>
          </a:p>
        </p:txBody>
      </p:sp>
      <p:pic>
        <p:nvPicPr>
          <p:cNvPr id="11" name="Picture 10"/>
          <p:cNvPicPr>
            <a:picLocks noChangeAspect="1"/>
          </p:cNvPicPr>
          <p:nvPr userDrawn="1"/>
        </p:nvPicPr>
        <p:blipFill>
          <a:blip r:embed="rId2"/>
          <a:stretch>
            <a:fillRect/>
          </a:stretch>
        </p:blipFill>
        <p:spPr>
          <a:xfrm>
            <a:off x="6947666" y="6539646"/>
            <a:ext cx="1852706" cy="308249"/>
          </a:xfrm>
          <a:prstGeom prst="rect">
            <a:avLst/>
          </a:prstGeom>
        </p:spPr>
      </p:pic>
    </p:spTree>
    <p:extLst>
      <p:ext uri="{BB962C8B-B14F-4D97-AF65-F5344CB8AC3E}">
        <p14:creationId xmlns:p14="http://schemas.microsoft.com/office/powerpoint/2010/main" val="1804567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4C7565-3192-C54B-8C12-F6F80C9EDB94}" type="datetime1">
              <a:rPr lang="en-US" smtClean="0"/>
              <a:t>5/1/2015</a:t>
            </a:fld>
            <a:endParaRPr lang="en-US"/>
          </a:p>
        </p:txBody>
      </p:sp>
      <p:sp>
        <p:nvSpPr>
          <p:cNvPr id="6" name="Footer Placeholder 5"/>
          <p:cNvSpPr>
            <a:spLocks noGrp="1"/>
          </p:cNvSpPr>
          <p:nvPr>
            <p:ph type="ftr" sz="quarter" idx="11"/>
          </p:nvPr>
        </p:nvSpPr>
        <p:spPr/>
        <p:txBody>
          <a:bodyPr/>
          <a:lstStyle/>
          <a:p>
            <a:r>
              <a:rPr lang="en-US" smtClean="0"/>
              <a:t>Kathie L. Olsen, ScienceWorks</a:t>
            </a:r>
            <a:endParaRPr lang="en-US"/>
          </a:p>
        </p:txBody>
      </p:sp>
      <p:sp>
        <p:nvSpPr>
          <p:cNvPr id="7" name="Slide Number Placeholder 6"/>
          <p:cNvSpPr>
            <a:spLocks noGrp="1"/>
          </p:cNvSpPr>
          <p:nvPr>
            <p:ph type="sldNum" sz="quarter" idx="12"/>
          </p:nvPr>
        </p:nvSpPr>
        <p:spPr/>
        <p:txBody>
          <a:bodyPr/>
          <a:lstStyle/>
          <a:p>
            <a:fld id="{C2F6C67D-8507-2148-8EF5-9CF7F62FC7AB}" type="slidenum">
              <a:rPr lang="en-US" smtClean="0"/>
              <a:t>‹#›</a:t>
            </a:fld>
            <a:endParaRPr lang="en-US"/>
          </a:p>
        </p:txBody>
      </p:sp>
    </p:spTree>
    <p:extLst>
      <p:ext uri="{BB962C8B-B14F-4D97-AF65-F5344CB8AC3E}">
        <p14:creationId xmlns:p14="http://schemas.microsoft.com/office/powerpoint/2010/main" val="20378177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1AD5C2-A619-124A-83CD-9BB2A3AE8A62}" type="datetime1">
              <a:rPr lang="en-US" smtClean="0"/>
              <a:t>5/1/2015</a:t>
            </a:fld>
            <a:endParaRPr lang="en-US"/>
          </a:p>
        </p:txBody>
      </p:sp>
      <p:sp>
        <p:nvSpPr>
          <p:cNvPr id="8" name="Footer Placeholder 7"/>
          <p:cNvSpPr>
            <a:spLocks noGrp="1"/>
          </p:cNvSpPr>
          <p:nvPr>
            <p:ph type="ftr" sz="quarter" idx="11"/>
          </p:nvPr>
        </p:nvSpPr>
        <p:spPr/>
        <p:txBody>
          <a:bodyPr/>
          <a:lstStyle/>
          <a:p>
            <a:r>
              <a:rPr lang="en-US" smtClean="0"/>
              <a:t>Kathie L. Olsen, ScienceWorks</a:t>
            </a:r>
            <a:endParaRPr lang="en-US"/>
          </a:p>
        </p:txBody>
      </p:sp>
      <p:sp>
        <p:nvSpPr>
          <p:cNvPr id="9" name="Slide Number Placeholder 8"/>
          <p:cNvSpPr>
            <a:spLocks noGrp="1"/>
          </p:cNvSpPr>
          <p:nvPr>
            <p:ph type="sldNum" sz="quarter" idx="12"/>
          </p:nvPr>
        </p:nvSpPr>
        <p:spPr/>
        <p:txBody>
          <a:bodyPr/>
          <a:lstStyle/>
          <a:p>
            <a:fld id="{C2F6C67D-8507-2148-8EF5-9CF7F62FC7AB}" type="slidenum">
              <a:rPr lang="en-US" smtClean="0"/>
              <a:t>‹#›</a:t>
            </a:fld>
            <a:endParaRPr lang="en-US"/>
          </a:p>
        </p:txBody>
      </p:sp>
    </p:spTree>
    <p:extLst>
      <p:ext uri="{BB962C8B-B14F-4D97-AF65-F5344CB8AC3E}">
        <p14:creationId xmlns:p14="http://schemas.microsoft.com/office/powerpoint/2010/main" val="3611462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2859F6-C9C7-E14E-8FFE-4B04B7EBAC4E}" type="datetime1">
              <a:rPr lang="en-US" smtClean="0"/>
              <a:t>5/1/2015</a:t>
            </a:fld>
            <a:endParaRPr lang="en-US"/>
          </a:p>
        </p:txBody>
      </p:sp>
      <p:sp>
        <p:nvSpPr>
          <p:cNvPr id="4" name="Footer Placeholder 3"/>
          <p:cNvSpPr>
            <a:spLocks noGrp="1"/>
          </p:cNvSpPr>
          <p:nvPr>
            <p:ph type="ftr" sz="quarter" idx="11"/>
          </p:nvPr>
        </p:nvSpPr>
        <p:spPr/>
        <p:txBody>
          <a:bodyPr/>
          <a:lstStyle/>
          <a:p>
            <a:r>
              <a:rPr lang="en-US" smtClean="0"/>
              <a:t>Kathie L. Olsen, ScienceWorks</a:t>
            </a:r>
            <a:endParaRPr lang="en-US"/>
          </a:p>
        </p:txBody>
      </p:sp>
      <p:sp>
        <p:nvSpPr>
          <p:cNvPr id="5" name="Slide Number Placeholder 4"/>
          <p:cNvSpPr>
            <a:spLocks noGrp="1"/>
          </p:cNvSpPr>
          <p:nvPr>
            <p:ph type="sldNum" sz="quarter" idx="12"/>
          </p:nvPr>
        </p:nvSpPr>
        <p:spPr/>
        <p:txBody>
          <a:bodyPr/>
          <a:lstStyle/>
          <a:p>
            <a:fld id="{C2F6C67D-8507-2148-8EF5-9CF7F62FC7AB}" type="slidenum">
              <a:rPr lang="en-US" smtClean="0"/>
              <a:t>‹#›</a:t>
            </a:fld>
            <a:endParaRPr lang="en-US"/>
          </a:p>
        </p:txBody>
      </p:sp>
    </p:spTree>
    <p:extLst>
      <p:ext uri="{BB962C8B-B14F-4D97-AF65-F5344CB8AC3E}">
        <p14:creationId xmlns:p14="http://schemas.microsoft.com/office/powerpoint/2010/main" val="1354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6EC14B-D821-8B47-8D1B-CDD06B1D6DD3}" type="datetime1">
              <a:rPr lang="en-US" smtClean="0"/>
              <a:t>5/1/2015</a:t>
            </a:fld>
            <a:endParaRPr lang="en-US"/>
          </a:p>
        </p:txBody>
      </p:sp>
      <p:sp>
        <p:nvSpPr>
          <p:cNvPr id="3" name="Footer Placeholder 2"/>
          <p:cNvSpPr>
            <a:spLocks noGrp="1"/>
          </p:cNvSpPr>
          <p:nvPr>
            <p:ph type="ftr" sz="quarter" idx="11"/>
          </p:nvPr>
        </p:nvSpPr>
        <p:spPr/>
        <p:txBody>
          <a:bodyPr/>
          <a:lstStyle/>
          <a:p>
            <a:r>
              <a:rPr lang="en-US" smtClean="0"/>
              <a:t>Kathie L. Olsen, ScienceWorks</a:t>
            </a:r>
            <a:endParaRPr lang="en-US"/>
          </a:p>
        </p:txBody>
      </p:sp>
      <p:sp>
        <p:nvSpPr>
          <p:cNvPr id="4" name="Slide Number Placeholder 3"/>
          <p:cNvSpPr>
            <a:spLocks noGrp="1"/>
          </p:cNvSpPr>
          <p:nvPr>
            <p:ph type="sldNum" sz="quarter" idx="12"/>
          </p:nvPr>
        </p:nvSpPr>
        <p:spPr/>
        <p:txBody>
          <a:bodyPr/>
          <a:lstStyle/>
          <a:p>
            <a:fld id="{C2F6C67D-8507-2148-8EF5-9CF7F62FC7AB}" type="slidenum">
              <a:rPr lang="en-US" smtClean="0"/>
              <a:t>‹#›</a:t>
            </a:fld>
            <a:endParaRPr lang="en-US"/>
          </a:p>
        </p:txBody>
      </p:sp>
    </p:spTree>
    <p:extLst>
      <p:ext uri="{BB962C8B-B14F-4D97-AF65-F5344CB8AC3E}">
        <p14:creationId xmlns:p14="http://schemas.microsoft.com/office/powerpoint/2010/main" val="3658546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08E6B4-F4AE-9747-A3F1-C148406E2D59}" type="datetime1">
              <a:rPr lang="en-US" smtClean="0"/>
              <a:t>5/1/2015</a:t>
            </a:fld>
            <a:endParaRPr lang="en-US"/>
          </a:p>
        </p:txBody>
      </p:sp>
      <p:sp>
        <p:nvSpPr>
          <p:cNvPr id="6" name="Footer Placeholder 5"/>
          <p:cNvSpPr>
            <a:spLocks noGrp="1"/>
          </p:cNvSpPr>
          <p:nvPr>
            <p:ph type="ftr" sz="quarter" idx="11"/>
          </p:nvPr>
        </p:nvSpPr>
        <p:spPr/>
        <p:txBody>
          <a:bodyPr/>
          <a:lstStyle/>
          <a:p>
            <a:r>
              <a:rPr lang="en-US" smtClean="0"/>
              <a:t>Kathie L. Olsen, ScienceWorks</a:t>
            </a:r>
            <a:endParaRPr lang="en-US"/>
          </a:p>
        </p:txBody>
      </p:sp>
      <p:sp>
        <p:nvSpPr>
          <p:cNvPr id="7" name="Slide Number Placeholder 6"/>
          <p:cNvSpPr>
            <a:spLocks noGrp="1"/>
          </p:cNvSpPr>
          <p:nvPr>
            <p:ph type="sldNum" sz="quarter" idx="12"/>
          </p:nvPr>
        </p:nvSpPr>
        <p:spPr/>
        <p:txBody>
          <a:bodyPr/>
          <a:lstStyle/>
          <a:p>
            <a:fld id="{C2F6C67D-8507-2148-8EF5-9CF7F62FC7AB}" type="slidenum">
              <a:rPr lang="en-US" smtClean="0"/>
              <a:t>‹#›</a:t>
            </a:fld>
            <a:endParaRPr lang="en-US"/>
          </a:p>
        </p:txBody>
      </p:sp>
    </p:spTree>
    <p:extLst>
      <p:ext uri="{BB962C8B-B14F-4D97-AF65-F5344CB8AC3E}">
        <p14:creationId xmlns:p14="http://schemas.microsoft.com/office/powerpoint/2010/main" val="4111632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0992DB-DEEA-4D42-91C9-D5EF58EAB070}" type="datetime1">
              <a:rPr lang="en-US" smtClean="0"/>
              <a:t>5/1/2015</a:t>
            </a:fld>
            <a:endParaRPr lang="en-US"/>
          </a:p>
        </p:txBody>
      </p:sp>
      <p:sp>
        <p:nvSpPr>
          <p:cNvPr id="6" name="Footer Placeholder 5"/>
          <p:cNvSpPr>
            <a:spLocks noGrp="1"/>
          </p:cNvSpPr>
          <p:nvPr>
            <p:ph type="ftr" sz="quarter" idx="11"/>
          </p:nvPr>
        </p:nvSpPr>
        <p:spPr/>
        <p:txBody>
          <a:bodyPr/>
          <a:lstStyle/>
          <a:p>
            <a:r>
              <a:rPr lang="en-US" smtClean="0"/>
              <a:t>Kathie L. Olsen, ScienceWorks</a:t>
            </a:r>
            <a:endParaRPr lang="en-US"/>
          </a:p>
        </p:txBody>
      </p:sp>
      <p:sp>
        <p:nvSpPr>
          <p:cNvPr id="7" name="Slide Number Placeholder 6"/>
          <p:cNvSpPr>
            <a:spLocks noGrp="1"/>
          </p:cNvSpPr>
          <p:nvPr>
            <p:ph type="sldNum" sz="quarter" idx="12"/>
          </p:nvPr>
        </p:nvSpPr>
        <p:spPr/>
        <p:txBody>
          <a:bodyPr/>
          <a:lstStyle/>
          <a:p>
            <a:fld id="{C2F6C67D-8507-2148-8EF5-9CF7F62FC7AB}" type="slidenum">
              <a:rPr lang="en-US" smtClean="0"/>
              <a:t>‹#›</a:t>
            </a:fld>
            <a:endParaRPr lang="en-US"/>
          </a:p>
        </p:txBody>
      </p:sp>
    </p:spTree>
    <p:extLst>
      <p:ext uri="{BB962C8B-B14F-4D97-AF65-F5344CB8AC3E}">
        <p14:creationId xmlns:p14="http://schemas.microsoft.com/office/powerpoint/2010/main" val="874569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16.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5434F"/>
            </a:gs>
            <a:gs pos="90000">
              <a:schemeClr val="accent2">
                <a:lumMod val="40000"/>
                <a:lumOff val="60000"/>
              </a:schemeClr>
            </a:gs>
            <a:gs pos="62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53352" y="222341"/>
            <a:ext cx="7633447" cy="59942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61471" y="971176"/>
            <a:ext cx="8680823" cy="552076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604007"/>
            <a:ext cx="2133600" cy="251946"/>
          </a:xfrm>
          <a:prstGeom prst="rect">
            <a:avLst/>
          </a:prstGeom>
        </p:spPr>
        <p:txBody>
          <a:bodyPr vert="horz" lIns="91440" tIns="45720" rIns="91440" bIns="45720" rtlCol="0" anchor="ctr"/>
          <a:lstStyle>
            <a:lvl1pPr algn="l">
              <a:defRPr sz="1200">
                <a:solidFill>
                  <a:schemeClr val="tx1">
                    <a:tint val="75000"/>
                  </a:schemeClr>
                </a:solidFill>
              </a:defRPr>
            </a:lvl1pPr>
          </a:lstStyle>
          <a:p>
            <a:fld id="{3D3B986C-FBEE-354C-B1A2-B8675FCF2C7B}" type="datetime1">
              <a:rPr lang="en-US" smtClean="0"/>
              <a:t>5/1/2015</a:t>
            </a:fld>
            <a:endParaRPr lang="en-US"/>
          </a:p>
        </p:txBody>
      </p:sp>
      <p:sp>
        <p:nvSpPr>
          <p:cNvPr id="5" name="Footer Placeholder 4"/>
          <p:cNvSpPr>
            <a:spLocks noGrp="1"/>
          </p:cNvSpPr>
          <p:nvPr>
            <p:ph type="ftr" sz="quarter" idx="3"/>
          </p:nvPr>
        </p:nvSpPr>
        <p:spPr>
          <a:xfrm>
            <a:off x="3124200" y="6581588"/>
            <a:ext cx="2895600" cy="27436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Kathie L. Olsen, ScienceWorks</a:t>
            </a:r>
            <a:endParaRPr lang="en-US" dirty="0"/>
          </a:p>
        </p:txBody>
      </p:sp>
      <p:sp>
        <p:nvSpPr>
          <p:cNvPr id="6" name="Slide Number Placeholder 5"/>
          <p:cNvSpPr>
            <a:spLocks noGrp="1"/>
          </p:cNvSpPr>
          <p:nvPr>
            <p:ph type="sldNum" sz="quarter" idx="4"/>
          </p:nvPr>
        </p:nvSpPr>
        <p:spPr>
          <a:xfrm>
            <a:off x="8404415" y="6566647"/>
            <a:ext cx="334682" cy="281835"/>
          </a:xfrm>
          <a:prstGeom prst="rect">
            <a:avLst/>
          </a:prstGeom>
        </p:spPr>
        <p:txBody>
          <a:bodyPr vert="horz" lIns="91440" tIns="45720" rIns="91440" bIns="45720" rtlCol="0" anchor="ctr"/>
          <a:lstStyle>
            <a:lvl1pPr algn="r">
              <a:defRPr sz="1200">
                <a:solidFill>
                  <a:schemeClr val="tx1">
                    <a:tint val="75000"/>
                  </a:schemeClr>
                </a:solidFill>
              </a:defRPr>
            </a:lvl1pPr>
          </a:lstStyle>
          <a:p>
            <a:fld id="{C2F6C67D-8507-2148-8EF5-9CF7F62FC7AB}" type="slidenum">
              <a:rPr lang="en-US" smtClean="0"/>
              <a:t>‹#›</a:t>
            </a:fld>
            <a:endParaRPr lang="en-US" dirty="0"/>
          </a:p>
        </p:txBody>
      </p:sp>
      <p:pic>
        <p:nvPicPr>
          <p:cNvPr id="7" name="Picture 6"/>
          <p:cNvPicPr>
            <a:picLocks noChangeAspect="1"/>
          </p:cNvPicPr>
          <p:nvPr userDrawn="1"/>
        </p:nvPicPr>
        <p:blipFill>
          <a:blip r:embed="rId17">
            <a:clrChange>
              <a:clrFrom>
                <a:srgbClr val="FFFFFF"/>
              </a:clrFrom>
              <a:clrTo>
                <a:srgbClr val="FFFFFF">
                  <a:alpha val="0"/>
                </a:srgbClr>
              </a:clrTo>
            </a:clrChange>
          </a:blip>
          <a:stretch>
            <a:fillRect/>
          </a:stretch>
        </p:blipFill>
        <p:spPr>
          <a:xfrm rot="2204267">
            <a:off x="117930" y="171515"/>
            <a:ext cx="1065149" cy="747998"/>
          </a:xfrm>
          <a:prstGeom prst="rect">
            <a:avLst/>
          </a:prstGeom>
        </p:spPr>
      </p:pic>
      <p:pic>
        <p:nvPicPr>
          <p:cNvPr id="8" name="Picture 7"/>
          <p:cNvPicPr>
            <a:picLocks noChangeAspect="1"/>
          </p:cNvPicPr>
          <p:nvPr userDrawn="1"/>
        </p:nvPicPr>
        <p:blipFill>
          <a:blip r:embed="rId18"/>
          <a:stretch>
            <a:fillRect/>
          </a:stretch>
        </p:blipFill>
        <p:spPr>
          <a:xfrm>
            <a:off x="6514348" y="6539646"/>
            <a:ext cx="1852706" cy="308249"/>
          </a:xfrm>
          <a:prstGeom prst="rect">
            <a:avLst/>
          </a:prstGeom>
        </p:spPr>
      </p:pic>
      <p:sp>
        <p:nvSpPr>
          <p:cNvPr id="9" name="Rectangle 8"/>
          <p:cNvSpPr/>
          <p:nvPr userDrawn="1"/>
        </p:nvSpPr>
        <p:spPr>
          <a:xfrm>
            <a:off x="0" y="98471"/>
            <a:ext cx="1538941" cy="738664"/>
          </a:xfrm>
          <a:prstGeom prst="rect">
            <a:avLst/>
          </a:prstGeom>
          <a:noFill/>
        </p:spPr>
        <p:txBody>
          <a:bodyPr wrap="square" lIns="91440" tIns="45720" rIns="91440" bIns="45720">
            <a:spAutoFit/>
          </a:bodyPr>
          <a:lstStyle/>
          <a:p>
            <a:pPr algn="l"/>
            <a:r>
              <a:rPr lang="en-US" sz="1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Some Assembly</a:t>
            </a:r>
          </a:p>
          <a:p>
            <a:pPr algn="ctr"/>
            <a:endParaRPr lang="en-US" sz="1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l"/>
            <a:r>
              <a:rPr lang="en-US" sz="1400" b="1" cap="none" spc="0" dirty="0" smtClean="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rPr>
              <a:t>Required</a:t>
            </a:r>
            <a:endParaRPr lang="en-US" sz="1400" b="1" cap="none" spc="0" dirty="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7066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75" r:id="rId15"/>
  </p:sldLayoutIdLst>
  <p:timing>
    <p:tnLst>
      <p:par>
        <p:cTn id="1" dur="indefinite" restart="never" nodeType="tmRoot"/>
      </p:par>
    </p:tnLst>
  </p:timing>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AMSNDC_KO_template"/>
          <p:cNvPicPr>
            <a:picLocks noChangeAspect="1" noChangeArrowheads="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3" name="Rectangle 3"/>
          <p:cNvSpPr>
            <a:spLocks noChangeArrowheads="1"/>
          </p:cNvSpPr>
          <p:nvPr userDrawn="1"/>
        </p:nvSpPr>
        <p:spPr bwMode="auto">
          <a:xfrm rot="10800000">
            <a:off x="7723188" y="5640388"/>
            <a:ext cx="1420812" cy="1217612"/>
          </a:xfrm>
          <a:prstGeom prst="rect">
            <a:avLst/>
          </a:prstGeom>
          <a:gradFill rotWithShape="0">
            <a:gsLst>
              <a:gs pos="0">
                <a:srgbClr val="E4D09B"/>
              </a:gs>
              <a:gs pos="48000">
                <a:srgbClr val="E4D09B"/>
              </a:gs>
              <a:gs pos="100000">
                <a:srgbClr val="E9D5A0"/>
              </a:gs>
            </a:gsLst>
            <a:lin ang="5400000"/>
          </a:gradFill>
          <a:ln w="9525" algn="ctr">
            <a:noFill/>
            <a:round/>
            <a:headEnd/>
            <a:tailEnd/>
          </a:ln>
        </p:spPr>
        <p:txBody>
          <a:bodyPr/>
          <a:lstStyle/>
          <a:p>
            <a:pPr defTabSz="914400" fontAlgn="base">
              <a:spcBef>
                <a:spcPct val="0"/>
              </a:spcBef>
              <a:spcAft>
                <a:spcPct val="0"/>
              </a:spcAft>
            </a:pPr>
            <a:endParaRPr lang="en-US" sz="3200" smtClean="0">
              <a:solidFill>
                <a:prstClr val="black"/>
              </a:solidFill>
              <a:latin typeface="Arial" pitchFamily="34" charset="0"/>
            </a:endParaRPr>
          </a:p>
        </p:txBody>
      </p:sp>
      <p:pic>
        <p:nvPicPr>
          <p:cNvPr id="2054" name="Picture 5" descr="SWLogo.PNG"/>
          <p:cNvPicPr>
            <a:picLocks noChangeAspect="1"/>
          </p:cNvPicPr>
          <p:nvPr userDrawn="1"/>
        </p:nvPicPr>
        <p:blipFill>
          <a:blip r:embed="rId4" cstate="print"/>
          <a:srcRect/>
          <a:stretch>
            <a:fillRect/>
          </a:stretch>
        </p:blipFill>
        <p:spPr bwMode="auto">
          <a:xfrm>
            <a:off x="6946900" y="6492875"/>
            <a:ext cx="2197100" cy="365125"/>
          </a:xfrm>
          <a:prstGeom prst="rect">
            <a:avLst/>
          </a:prstGeom>
          <a:noFill/>
          <a:ln w="9525">
            <a:noFill/>
            <a:miter lim="800000"/>
            <a:headEnd/>
            <a:tailEnd/>
          </a:ln>
        </p:spPr>
      </p:pic>
    </p:spTree>
    <p:extLst>
      <p:ext uri="{BB962C8B-B14F-4D97-AF65-F5344CB8AC3E}">
        <p14:creationId xmlns:p14="http://schemas.microsoft.com/office/powerpoint/2010/main" val="863315094"/>
      </p:ext>
    </p:extLst>
  </p:cSld>
  <p:clrMap bg1="lt1" tx1="dk1" bg2="lt2" tx2="dk2" accent1="accent1" accent2="accent2" accent3="accent3" accent4="accent4" accent5="accent5" accent6="accent6" hlink="hlink" folHlink="folHlink"/>
  <p:sldLayoutIdLst>
    <p:sldLayoutId id="214748366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5F5C6-E8FF-C44D-920F-FC02FE09AF7F}" type="datetimeFigureOut">
              <a:rPr lang="en-US" smtClean="0">
                <a:solidFill>
                  <a:prstClr val="black">
                    <a:tint val="75000"/>
                  </a:prstClr>
                </a:solidFill>
              </a:rPr>
              <a:pPr/>
              <a:t>5/1/2015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BC937-0309-8A4D-A186-76BAF31A663B}" type="slidenum">
              <a:rPr lang="en-US" smtClean="0">
                <a:solidFill>
                  <a:prstClr val="black">
                    <a:tint val="75000"/>
                  </a:prstClr>
                </a:solidFill>
              </a:rPr>
              <a:pPr/>
              <a:t>‹#›</a:t>
            </a:fld>
            <a:endParaRPr lang="en-US">
              <a:solidFill>
                <a:prstClr val="black">
                  <a:tint val="75000"/>
                </a:prstClr>
              </a:solidFill>
            </a:endParaRPr>
          </a:p>
        </p:txBody>
      </p:sp>
      <p:sp>
        <p:nvSpPr>
          <p:cNvPr id="7" name="Rectangle 9"/>
          <p:cNvSpPr>
            <a:spLocks noChangeArrowheads="1"/>
          </p:cNvSpPr>
          <p:nvPr userDrawn="1"/>
        </p:nvSpPr>
        <p:spPr bwMode="auto">
          <a:xfrm>
            <a:off x="0" y="0"/>
            <a:ext cx="361810" cy="6858000"/>
          </a:xfrm>
          <a:prstGeom prst="rect">
            <a:avLst/>
          </a:prstGeom>
          <a:gradFill rotWithShape="1">
            <a:gsLst>
              <a:gs pos="0">
                <a:schemeClr val="folHlink"/>
              </a:gs>
              <a:gs pos="100000">
                <a:srgbClr val="FF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Tree>
    <p:extLst>
      <p:ext uri="{BB962C8B-B14F-4D97-AF65-F5344CB8AC3E}">
        <p14:creationId xmlns:p14="http://schemas.microsoft.com/office/powerpoint/2010/main" val="3801669694"/>
      </p:ext>
    </p:extLst>
  </p:cSld>
  <p:clrMap bg1="lt1" tx1="dk1" bg2="lt2" tx2="dk2" accent1="accent1" accent2="accent2" accent3="accent3" accent4="accent4" accent5="accent5" accent6="accent6" hlink="hlink" folHlink="folHlink"/>
  <p:sldLayoutIdLst>
    <p:sldLayoutId id="2147483666"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5F5C6-E8FF-C44D-920F-FC02FE09AF7F}" type="datetimeFigureOut">
              <a:rPr lang="en-US" smtClean="0">
                <a:solidFill>
                  <a:prstClr val="black">
                    <a:tint val="75000"/>
                  </a:prstClr>
                </a:solidFill>
              </a:rPr>
              <a:pPr/>
              <a:t>5/1/2015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BC937-0309-8A4D-A186-76BAF31A663B}" type="slidenum">
              <a:rPr lang="en-US" smtClean="0">
                <a:solidFill>
                  <a:prstClr val="black">
                    <a:tint val="75000"/>
                  </a:prstClr>
                </a:solidFill>
              </a:rPr>
              <a:pPr/>
              <a:t>‹#›</a:t>
            </a:fld>
            <a:endParaRPr lang="en-US">
              <a:solidFill>
                <a:prstClr val="black">
                  <a:tint val="75000"/>
                </a:prstClr>
              </a:solidFill>
            </a:endParaRPr>
          </a:p>
        </p:txBody>
      </p:sp>
      <p:sp>
        <p:nvSpPr>
          <p:cNvPr id="7" name="Rectangle 9"/>
          <p:cNvSpPr>
            <a:spLocks noChangeArrowheads="1"/>
          </p:cNvSpPr>
          <p:nvPr userDrawn="1"/>
        </p:nvSpPr>
        <p:spPr bwMode="auto">
          <a:xfrm>
            <a:off x="0" y="0"/>
            <a:ext cx="361810" cy="6858000"/>
          </a:xfrm>
          <a:prstGeom prst="rect">
            <a:avLst/>
          </a:prstGeom>
          <a:gradFill rotWithShape="1">
            <a:gsLst>
              <a:gs pos="0">
                <a:schemeClr val="folHlink"/>
              </a:gs>
              <a:gs pos="100000">
                <a:srgbClr val="FF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Tree>
    <p:extLst>
      <p:ext uri="{BB962C8B-B14F-4D97-AF65-F5344CB8AC3E}">
        <p14:creationId xmlns:p14="http://schemas.microsoft.com/office/powerpoint/2010/main" val="2889032082"/>
      </p:ext>
    </p:extLst>
  </p:cSld>
  <p:clrMap bg1="lt1" tx1="dk1" bg2="lt2" tx2="dk2" accent1="accent1" accent2="accent2" accent3="accent3" accent4="accent4" accent5="accent5" accent6="accent6" hlink="hlink" folHlink="folHlink"/>
  <p:sldLayoutIdLst>
    <p:sldLayoutId id="2147483668"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C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5F5C6-E8FF-C44D-920F-FC02FE09AF7F}" type="datetimeFigureOut">
              <a:rPr lang="en-US" smtClean="0">
                <a:solidFill>
                  <a:prstClr val="black">
                    <a:tint val="75000"/>
                  </a:prstClr>
                </a:solidFill>
              </a:rPr>
              <a:pPr/>
              <a:t>5/1/2015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BC937-0309-8A4D-A186-76BAF31A663B}" type="slidenum">
              <a:rPr lang="en-US" smtClean="0">
                <a:solidFill>
                  <a:prstClr val="black">
                    <a:tint val="75000"/>
                  </a:prstClr>
                </a:solidFill>
              </a:rPr>
              <a:pPr/>
              <a:t>‹#›</a:t>
            </a:fld>
            <a:endParaRPr lang="en-US">
              <a:solidFill>
                <a:prstClr val="black">
                  <a:tint val="75000"/>
                </a:prstClr>
              </a:solidFill>
            </a:endParaRPr>
          </a:p>
        </p:txBody>
      </p:sp>
      <p:sp>
        <p:nvSpPr>
          <p:cNvPr id="7" name="Rectangle 9"/>
          <p:cNvSpPr>
            <a:spLocks noChangeArrowheads="1"/>
          </p:cNvSpPr>
          <p:nvPr userDrawn="1"/>
        </p:nvSpPr>
        <p:spPr bwMode="auto">
          <a:xfrm>
            <a:off x="0" y="0"/>
            <a:ext cx="361810" cy="6858000"/>
          </a:xfrm>
          <a:prstGeom prst="rect">
            <a:avLst/>
          </a:prstGeom>
          <a:gradFill rotWithShape="1">
            <a:gsLst>
              <a:gs pos="0">
                <a:schemeClr val="folHlink"/>
              </a:gs>
              <a:gs pos="100000">
                <a:srgbClr val="FF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Tree>
    <p:extLst>
      <p:ext uri="{BB962C8B-B14F-4D97-AF65-F5344CB8AC3E}">
        <p14:creationId xmlns:p14="http://schemas.microsoft.com/office/powerpoint/2010/main" val="3002964589"/>
      </p:ext>
    </p:extLst>
  </p:cSld>
  <p:clrMap bg1="lt1" tx1="dk1" bg2="lt2" tx2="dk2" accent1="accent1" accent2="accent2" accent3="accent3" accent4="accent4" accent5="accent5" accent6="accent6" hlink="hlink" folHlink="folHlink"/>
  <p:sldLayoutIdLst>
    <p:sldLayoutId id="2147483672"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C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5F5C6-E8FF-C44D-920F-FC02FE09AF7F}" type="datetimeFigureOut">
              <a:rPr lang="en-US" smtClean="0">
                <a:solidFill>
                  <a:prstClr val="black">
                    <a:tint val="75000"/>
                  </a:prstClr>
                </a:solidFill>
              </a:rPr>
              <a:pPr/>
              <a:t>5/1/2015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BC937-0309-8A4D-A186-76BAF31A663B}" type="slidenum">
              <a:rPr lang="en-US" smtClean="0">
                <a:solidFill>
                  <a:prstClr val="black">
                    <a:tint val="75000"/>
                  </a:prstClr>
                </a:solidFill>
              </a:rPr>
              <a:pPr/>
              <a:t>‹#›</a:t>
            </a:fld>
            <a:endParaRPr lang="en-US">
              <a:solidFill>
                <a:prstClr val="black">
                  <a:tint val="75000"/>
                </a:prstClr>
              </a:solidFill>
            </a:endParaRPr>
          </a:p>
        </p:txBody>
      </p:sp>
      <p:sp>
        <p:nvSpPr>
          <p:cNvPr id="7" name="Rectangle 9"/>
          <p:cNvSpPr>
            <a:spLocks noChangeArrowheads="1"/>
          </p:cNvSpPr>
          <p:nvPr userDrawn="1"/>
        </p:nvSpPr>
        <p:spPr bwMode="auto">
          <a:xfrm>
            <a:off x="0" y="0"/>
            <a:ext cx="361810" cy="6858000"/>
          </a:xfrm>
          <a:prstGeom prst="rect">
            <a:avLst/>
          </a:prstGeom>
          <a:gradFill rotWithShape="1">
            <a:gsLst>
              <a:gs pos="0">
                <a:schemeClr val="folHlink"/>
              </a:gs>
              <a:gs pos="100000">
                <a:srgbClr val="FF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endParaRPr>
          </a:p>
        </p:txBody>
      </p:sp>
    </p:spTree>
    <p:extLst>
      <p:ext uri="{BB962C8B-B14F-4D97-AF65-F5344CB8AC3E}">
        <p14:creationId xmlns:p14="http://schemas.microsoft.com/office/powerpoint/2010/main" val="3458680710"/>
      </p:ext>
    </p:extLst>
  </p:cSld>
  <p:clrMap bg1="lt1" tx1="dk1" bg2="lt2" tx2="dk2" accent1="accent1" accent2="accent2" accent3="accent3" accent4="accent4" accent5="accent5" accent6="accent6" hlink="hlink" folHlink="folHlink"/>
  <p:sldLayoutIdLst>
    <p:sldLayoutId id="2147483674"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pnas.org/search?author1=Wendy+M.+Williams&amp;sortspec=date&amp;submit=Submit"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hyperlink" Target="http://www.pnas.org/search?author1=Stephen+J.+Ceci&amp;sortspec=date&amp;submit=Submit" TargetMode="External"/><Relationship Id="rId4" Type="http://schemas.openxmlformats.org/officeDocument/2006/relationships/hyperlink" Target="http://www.pnas.org/content/early/2015/04/08/1418878112.abstract#corresp-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www.pnas.org/search?author1=Stephen+J.+Ceci&amp;sortspec=date&amp;submit=Submit" TargetMode="External"/><Relationship Id="rId5" Type="http://schemas.openxmlformats.org/officeDocument/2006/relationships/hyperlink" Target="http://www.pnas.org/content/early/2015/04/08/1418878112.abstract#corresp-1" TargetMode="External"/><Relationship Id="rId4" Type="http://schemas.openxmlformats.org/officeDocument/2006/relationships/hyperlink" Target="http://www.pnas.org/search?author1=Wendy+M.+Williams&amp;sortspec=date&amp;submit=Submi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www.pnas.org/search?author1=Stephen+J.+Ceci&amp;sortspec=date&amp;submit=Submit" TargetMode="External"/><Relationship Id="rId5" Type="http://schemas.openxmlformats.org/officeDocument/2006/relationships/hyperlink" Target="http://www.pnas.org/content/early/2015/04/08/1418878112.abstract#corresp-1" TargetMode="External"/><Relationship Id="rId4" Type="http://schemas.openxmlformats.org/officeDocument/2006/relationships/hyperlink" Target="http://www.pnas.org/search?author1=Wendy+M.+Williams&amp;sortspec=date&amp;submit=Submi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audio" Target="../media/audio8.bin"/><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65.jpg"/><Relationship Id="rId4" Type="http://schemas.openxmlformats.org/officeDocument/2006/relationships/audio" Target="../media/audio9.bin"/></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0.xml"/><Relationship Id="rId5" Type="http://schemas.openxmlformats.org/officeDocument/2006/relationships/image" Target="../media/image72.wmf"/><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76.jpe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8" Type="http://schemas.openxmlformats.org/officeDocument/2006/relationships/audio" Target="../media/audio6.bin"/><Relationship Id="rId13" Type="http://schemas.openxmlformats.org/officeDocument/2006/relationships/image" Target="../media/image16.jpeg"/><Relationship Id="rId3" Type="http://schemas.openxmlformats.org/officeDocument/2006/relationships/audio" Target="../media/audio1.bin"/><Relationship Id="rId7" Type="http://schemas.openxmlformats.org/officeDocument/2006/relationships/audio" Target="../media/audio5.bin"/><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image" Target="../media/image14.png"/><Relationship Id="rId5" Type="http://schemas.openxmlformats.org/officeDocument/2006/relationships/audio" Target="../media/audio3.bin"/><Relationship Id="rId15" Type="http://schemas.openxmlformats.org/officeDocument/2006/relationships/image" Target="../media/image17.png"/><Relationship Id="rId10" Type="http://schemas.openxmlformats.org/officeDocument/2006/relationships/image" Target="../media/image13.jpeg"/><Relationship Id="rId4" Type="http://schemas.openxmlformats.org/officeDocument/2006/relationships/audio" Target="../media/audio2.wav"/><Relationship Id="rId9" Type="http://schemas.openxmlformats.org/officeDocument/2006/relationships/audio" Target="../media/audio7.bin"/><Relationship Id="rId1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audio" Target="../media/audio8.bin"/><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65.jp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gsb.stanford.ed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rot="2204267">
            <a:off x="4453965" y="926353"/>
            <a:ext cx="4521200" cy="3175000"/>
          </a:xfrm>
          <a:prstGeom prst="rect">
            <a:avLst/>
          </a:prstGeom>
        </p:spPr>
      </p:pic>
      <p:sp>
        <p:nvSpPr>
          <p:cNvPr id="3" name="Text Placeholder 2"/>
          <p:cNvSpPr>
            <a:spLocks noGrp="1"/>
          </p:cNvSpPr>
          <p:nvPr>
            <p:ph type="body" idx="13"/>
          </p:nvPr>
        </p:nvSpPr>
        <p:spPr/>
        <p:txBody>
          <a:bodyPr>
            <a:normAutofit fontScale="92500"/>
          </a:bodyPr>
          <a:lstStyle/>
          <a:p>
            <a:pPr algn="ctr"/>
            <a:r>
              <a:rPr lang="en-US" sz="2400" dirty="0" smtClean="0"/>
              <a:t>Kathie L. Olsen, PhD</a:t>
            </a:r>
          </a:p>
          <a:p>
            <a:pPr algn="ctr"/>
            <a:endParaRPr lang="en-US" sz="1200" dirty="0" smtClean="0"/>
          </a:p>
          <a:p>
            <a:pPr algn="ctr"/>
            <a:r>
              <a:rPr lang="en-US" sz="1600" dirty="0" smtClean="0"/>
              <a:t>Founder &amp; Managing Director</a:t>
            </a:r>
          </a:p>
          <a:p>
            <a:pPr algn="ctr"/>
            <a:r>
              <a:rPr lang="en-US" sz="1600" dirty="0" err="1" smtClean="0"/>
              <a:t>Scienceworks</a:t>
            </a:r>
            <a:r>
              <a:rPr lang="en-US" sz="1600" dirty="0" smtClean="0"/>
              <a:t>, LLC</a:t>
            </a:r>
          </a:p>
          <a:p>
            <a:pPr algn="ctr"/>
            <a:endParaRPr lang="en-US" sz="1200" dirty="0" smtClean="0"/>
          </a:p>
          <a:p>
            <a:pPr algn="ctr"/>
            <a:r>
              <a:rPr lang="en-US" sz="1600" dirty="0" smtClean="0"/>
              <a:t>May 1, 2015</a:t>
            </a:r>
            <a:endParaRPr lang="en-US" sz="1600" dirty="0"/>
          </a:p>
        </p:txBody>
      </p:sp>
      <p:sp>
        <p:nvSpPr>
          <p:cNvPr id="4" name="Title 1"/>
          <p:cNvSpPr txBox="1">
            <a:spLocks/>
          </p:cNvSpPr>
          <p:nvPr/>
        </p:nvSpPr>
        <p:spPr>
          <a:xfrm>
            <a:off x="266474" y="2509721"/>
            <a:ext cx="6616305" cy="745311"/>
          </a:xfrm>
          <a:prstGeom prst="rect">
            <a:avLst/>
          </a:prstGeom>
        </p:spPr>
        <p:txBody>
          <a:bodyPr vert="horz" lIns="91440" tIns="45720" rIns="91440" bIns="45720" rtlCol="0" anchor="t">
            <a:noAutofit/>
          </a:bodyPr>
          <a:lstStyle>
            <a:lvl1pPr algn="l" defTabSz="457200" rtl="0" eaLnBrk="1" latinLnBrk="0" hangingPunct="1">
              <a:spcBef>
                <a:spcPct val="0"/>
              </a:spcBef>
              <a:buNone/>
              <a:defRPr sz="5400" b="1" kern="1200" cap="all">
                <a:solidFill>
                  <a:schemeClr val="tx1"/>
                </a:solidFill>
                <a:latin typeface="+mj-lt"/>
                <a:ea typeface="+mj-ea"/>
                <a:cs typeface="+mj-cs"/>
              </a:defRPr>
            </a:lvl1pPr>
          </a:lstStyle>
          <a:p>
            <a:r>
              <a:rPr lang="en-US" sz="4800" dirty="0" smtClean="0"/>
              <a:t>	</a:t>
            </a:r>
            <a:r>
              <a:rPr lang="en-US" sz="4800" dirty="0"/>
              <a:t>	</a:t>
            </a:r>
            <a:r>
              <a:rPr lang="en-US" sz="4800" dirty="0" smtClean="0"/>
              <a:t>					</a:t>
            </a:r>
            <a:r>
              <a:rPr lang="en-US" dirty="0" smtClean="0"/>
              <a:t> </a:t>
            </a:r>
            <a:r>
              <a:rPr lang="en-US" b="0" dirty="0" smtClean="0">
                <a:solidFill>
                  <a:srgbClr val="60161F"/>
                </a:solidFill>
                <a:latin typeface="Impact"/>
                <a:cs typeface="Impact"/>
              </a:rPr>
              <a:t>required</a:t>
            </a:r>
            <a:br>
              <a:rPr lang="en-US" b="0" dirty="0" smtClean="0">
                <a:solidFill>
                  <a:srgbClr val="60161F"/>
                </a:solidFill>
                <a:latin typeface="Impact"/>
                <a:cs typeface="Impact"/>
              </a:rPr>
            </a:br>
            <a:endParaRPr lang="en-US" sz="4800" b="0" cap="none" dirty="0">
              <a:solidFill>
                <a:srgbClr val="60161F"/>
              </a:solidFill>
              <a:latin typeface="Impact"/>
              <a:cs typeface="Impact"/>
            </a:endParaRPr>
          </a:p>
        </p:txBody>
      </p:sp>
      <p:sp>
        <p:nvSpPr>
          <p:cNvPr id="5" name="Title 1"/>
          <p:cNvSpPr txBox="1">
            <a:spLocks/>
          </p:cNvSpPr>
          <p:nvPr/>
        </p:nvSpPr>
        <p:spPr>
          <a:xfrm>
            <a:off x="107071" y="3224611"/>
            <a:ext cx="6616305" cy="608416"/>
          </a:xfrm>
          <a:prstGeom prst="rect">
            <a:avLst/>
          </a:prstGeom>
        </p:spPr>
        <p:txBody>
          <a:bodyPr vert="horz" lIns="91440" tIns="45720" rIns="91440" bIns="45720" rtlCol="0" anchor="t">
            <a:noAutofit/>
          </a:bodyPr>
          <a:lstStyle>
            <a:lvl1pPr algn="l" defTabSz="457200" rtl="0" eaLnBrk="1" latinLnBrk="0" hangingPunct="1">
              <a:spcBef>
                <a:spcPct val="0"/>
              </a:spcBef>
              <a:buNone/>
              <a:defRPr sz="5400" b="1" kern="1200" cap="all">
                <a:solidFill>
                  <a:schemeClr val="tx1"/>
                </a:solidFill>
                <a:latin typeface="+mj-lt"/>
                <a:ea typeface="+mj-ea"/>
                <a:cs typeface="+mj-cs"/>
              </a:defRPr>
            </a:lvl1pPr>
          </a:lstStyle>
          <a:p>
            <a:r>
              <a:rPr lang="en-US" sz="3200" b="0" cap="none" dirty="0" smtClean="0">
                <a:latin typeface="+mn-lt"/>
                <a:cs typeface="Impact"/>
              </a:rPr>
              <a:t>Building Successful R&amp;D Partnerships</a:t>
            </a:r>
            <a:endParaRPr lang="en-US" sz="4800" b="0" cap="none" dirty="0">
              <a:solidFill>
                <a:srgbClr val="60161F"/>
              </a:solidFill>
              <a:latin typeface="Impact"/>
              <a:cs typeface="Impact"/>
            </a:endParaRPr>
          </a:p>
        </p:txBody>
      </p:sp>
      <p:sp>
        <p:nvSpPr>
          <p:cNvPr id="9" name="TextBox 8"/>
          <p:cNvSpPr txBox="1"/>
          <p:nvPr/>
        </p:nvSpPr>
        <p:spPr>
          <a:xfrm>
            <a:off x="152099" y="288998"/>
            <a:ext cx="4129487" cy="2585323"/>
          </a:xfrm>
          <a:prstGeom prst="rect">
            <a:avLst/>
          </a:prstGeom>
          <a:noFill/>
        </p:spPr>
        <p:txBody>
          <a:bodyPr wrap="square" rtlCol="0">
            <a:spAutoFit/>
          </a:bodyPr>
          <a:lstStyle/>
          <a:p>
            <a:r>
              <a:rPr lang="en-US" sz="5400" b="1" cap="all" dirty="0" smtClean="0">
                <a:latin typeface="Apple Chancery"/>
                <a:cs typeface="Apple Chancery"/>
              </a:rPr>
              <a:t>Some Assembly</a:t>
            </a:r>
          </a:p>
          <a:p>
            <a:r>
              <a:rPr lang="en-US" sz="5400" b="1" dirty="0" smtClean="0">
                <a:latin typeface="Apple Chancery"/>
                <a:cs typeface="Apple Chancery"/>
              </a:rPr>
              <a:t>…</a:t>
            </a:r>
            <a:endParaRPr lang="en-US" sz="5400" b="1" dirty="0">
              <a:latin typeface="Apple Chancery"/>
              <a:cs typeface="Apple Chancery"/>
            </a:endParaRPr>
          </a:p>
        </p:txBody>
      </p:sp>
    </p:spTree>
    <p:extLst>
      <p:ext uri="{BB962C8B-B14F-4D97-AF65-F5344CB8AC3E}">
        <p14:creationId xmlns:p14="http://schemas.microsoft.com/office/powerpoint/2010/main" val="178187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 calcmode="lin" valueType="num">
                                      <p:cBhvr>
                                        <p:cTn id="9" dur="2000" fill="hold"/>
                                        <p:tgtEl>
                                          <p:spTgt spid="9"/>
                                        </p:tgtEl>
                                        <p:attrNameLst>
                                          <p:attrName>style.rotation</p:attrName>
                                        </p:attrNameLst>
                                      </p:cBhvr>
                                      <p:tavLst>
                                        <p:tav tm="0">
                                          <p:val>
                                            <p:fltVal val="90"/>
                                          </p:val>
                                        </p:tav>
                                        <p:tav tm="100000">
                                          <p:val>
                                            <p:fltVal val="0"/>
                                          </p:val>
                                        </p:tav>
                                      </p:tavLst>
                                    </p:anim>
                                    <p:animEffect transition="in" filter="fade">
                                      <p:cBhvr>
                                        <p:cTn id="10" dur="2000"/>
                                        <p:tgtEl>
                                          <p:spTgt spid="9"/>
                                        </p:tgtEl>
                                      </p:cBhvr>
                                    </p:animEffect>
                                  </p:childTnLst>
                                </p:cTn>
                              </p:par>
                              <p:par>
                                <p:cTn id="11" presetID="3" presetClass="emph" presetSubtype="2" fill="hold" nodeType="withEffect">
                                  <p:stCondLst>
                                    <p:cond delay="0"/>
                                  </p:stCondLst>
                                  <p:childTnLst>
                                    <p:animClr clrSpc="rgb" dir="cw">
                                      <p:cBhvr override="childStyle">
                                        <p:cTn id="12" dur="2000" fill="hold"/>
                                        <p:tgtEl>
                                          <p:spTgt spid="9"/>
                                        </p:tgtEl>
                                        <p:attrNameLst>
                                          <p:attrName>style.color</p:attrName>
                                        </p:attrNameLst>
                                      </p:cBhvr>
                                      <p:to>
                                        <a:schemeClr val="hlink"/>
                                      </p:to>
                                    </p:animClr>
                                  </p:childTnLst>
                                  <p:subTnLst>
                                    <p:animClr clrSpc="rgb" dir="cw">
                                      <p:cBhvr override="childStyle">
                                        <p:cTn dur="1" fill="hold" display="0" masterRel="nextClick" afterEffect="1"/>
                                        <p:tgtEl>
                                          <p:spTgt spid="9"/>
                                        </p:tgtEl>
                                        <p:attrNameLst>
                                          <p:attrName>ppt_c</p:attrName>
                                        </p:attrNameLst>
                                      </p:cBhvr>
                                      <p:to>
                                        <a:schemeClr val="tx1"/>
                                      </p:to>
                                    </p:animClr>
                                  </p:subTnLst>
                                </p:cTn>
                              </p:par>
                            </p:childTnLst>
                          </p:cTn>
                        </p:par>
                        <p:par>
                          <p:cTn id="13" fill="hold">
                            <p:stCondLst>
                              <p:cond delay="3200"/>
                            </p:stCondLst>
                            <p:childTnLst>
                              <p:par>
                                <p:cTn id="14" presetID="49" presetClass="entr" presetSubtype="0"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360"/>
                                          </p:val>
                                        </p:tav>
                                        <p:tav tm="100000">
                                          <p:val>
                                            <p:fltVal val="0"/>
                                          </p:val>
                                        </p:tav>
                                      </p:tavLst>
                                    </p:anim>
                                    <p:animEffect transition="in" filter="fade">
                                      <p:cBhvr>
                                        <p:cTn id="19" dur="1000"/>
                                        <p:tgtEl>
                                          <p:spTgt spid="10"/>
                                        </p:tgtEl>
                                      </p:cBhvr>
                                    </p:animEffect>
                                  </p:childTnLst>
                                </p:cTn>
                              </p:par>
                            </p:childTnLst>
                          </p:cTn>
                        </p:par>
                        <p:par>
                          <p:cTn id="20" fill="hold">
                            <p:stCondLst>
                              <p:cond delay="4200"/>
                            </p:stCondLst>
                            <p:childTnLst>
                              <p:par>
                                <p:cTn id="21" presetID="10" presetClass="entr" presetSubtype="0"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3000"/>
                                        <p:tgtEl>
                                          <p:spTgt spid="4">
                                            <p:txEl>
                                              <p:pRg st="0" end="0"/>
                                            </p:txEl>
                                          </p:spTgt>
                                        </p:tgtEl>
                                      </p:cBhvr>
                                    </p:animEffect>
                                  </p:childTnLst>
                                </p:cTn>
                              </p:par>
                            </p:childTnLst>
                          </p:cTn>
                        </p:par>
                        <p:par>
                          <p:cTn id="24" fill="hold">
                            <p:stCondLst>
                              <p:cond delay="7200"/>
                            </p:stCondLst>
                            <p:childTnLst>
                              <p:par>
                                <p:cTn id="25" presetID="2" presetClass="entr" presetSubtype="8"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2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9200"/>
                            </p:stCondLst>
                            <p:childTnLst>
                              <p:par>
                                <p:cTn id="30" presetID="23" presetClass="entr" presetSubtype="16" fill="hold" grpId="0" nodeType="afterEffect">
                                  <p:stCondLst>
                                    <p:cond delay="100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bldLvl="2"/>
      <p:bldP spid="5" grpId="0" build="p" bldLvl="2"/>
      <p:bldP spid="9" grpId="0" uiExpan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 y="228600"/>
            <a:ext cx="9144000" cy="1143000"/>
          </a:xfrm>
          <a:no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6000" dirty="0">
                <a:latin typeface="Calibri" charset="0"/>
                <a:ea typeface="MS PGothic" charset="0"/>
              </a:rPr>
              <a:t>Stereotypes</a:t>
            </a:r>
          </a:p>
        </p:txBody>
      </p:sp>
      <p:sp>
        <p:nvSpPr>
          <p:cNvPr id="57347" name="TextBox 1"/>
          <p:cNvSpPr txBox="1">
            <a:spLocks noChangeArrowheads="1"/>
          </p:cNvSpPr>
          <p:nvPr/>
        </p:nvSpPr>
        <p:spPr bwMode="auto">
          <a:xfrm>
            <a:off x="0" y="19050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r>
              <a:rPr lang="en-US" sz="3200"/>
              <a:t>                       Explicit and Implicit</a:t>
            </a:r>
          </a:p>
        </p:txBody>
      </p:sp>
      <p:sp>
        <p:nvSpPr>
          <p:cNvPr id="57348" name="TextBox 5"/>
          <p:cNvSpPr txBox="1">
            <a:spLocks noChangeArrowheads="1"/>
          </p:cNvSpPr>
          <p:nvPr/>
        </p:nvSpPr>
        <p:spPr bwMode="auto">
          <a:xfrm>
            <a:off x="952500" y="3195638"/>
            <a:ext cx="31242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r>
              <a:rPr lang="en-US" sz="2800"/>
              <a:t>Conscious,</a:t>
            </a:r>
          </a:p>
          <a:p>
            <a:r>
              <a:rPr lang="en-US" sz="2800"/>
              <a:t>intentional,</a:t>
            </a:r>
          </a:p>
          <a:p>
            <a:r>
              <a:rPr lang="en-US" sz="2800"/>
              <a:t>subject to logic.</a:t>
            </a:r>
          </a:p>
        </p:txBody>
      </p:sp>
      <p:sp>
        <p:nvSpPr>
          <p:cNvPr id="57349" name="Left Arrow 13"/>
          <p:cNvSpPr>
            <a:spLocks noChangeArrowheads="1"/>
          </p:cNvSpPr>
          <p:nvPr/>
        </p:nvSpPr>
        <p:spPr bwMode="auto">
          <a:xfrm rot="-1727391">
            <a:off x="1790700" y="2709863"/>
            <a:ext cx="1447800" cy="252412"/>
          </a:xfrm>
          <a:prstGeom prst="leftArrow">
            <a:avLst>
              <a:gd name="adj1" fmla="val 50000"/>
              <a:gd name="adj2" fmla="val 50189"/>
            </a:avLst>
          </a:prstGeom>
          <a:solidFill>
            <a:schemeClr val="tx1"/>
          </a:solidFill>
          <a:ln w="9525">
            <a:solidFill>
              <a:schemeClr val="tx1"/>
            </a:solidFill>
            <a:round/>
            <a:headEnd/>
            <a:tailEnd/>
          </a:ln>
        </p:spPr>
        <p:txBody>
          <a:bodyPr/>
          <a:lstStyle/>
          <a:p>
            <a:pPr algn="ctr"/>
            <a:endParaRPr lang="en-US" sz="1600" b="1"/>
          </a:p>
        </p:txBody>
      </p:sp>
      <p:sp>
        <p:nvSpPr>
          <p:cNvPr id="57350" name="Left Arrow 15"/>
          <p:cNvSpPr>
            <a:spLocks noChangeArrowheads="1"/>
          </p:cNvSpPr>
          <p:nvPr/>
        </p:nvSpPr>
        <p:spPr bwMode="auto">
          <a:xfrm rot="12485262">
            <a:off x="5551488" y="2694733"/>
            <a:ext cx="1447800" cy="254000"/>
          </a:xfrm>
          <a:prstGeom prst="leftArrow">
            <a:avLst>
              <a:gd name="adj1" fmla="val 50000"/>
              <a:gd name="adj2" fmla="val 49875"/>
            </a:avLst>
          </a:prstGeom>
          <a:solidFill>
            <a:schemeClr val="tx1"/>
          </a:solidFill>
          <a:ln w="9525">
            <a:solidFill>
              <a:schemeClr val="tx1"/>
            </a:solidFill>
            <a:round/>
            <a:headEnd/>
            <a:tailEnd/>
          </a:ln>
        </p:spPr>
        <p:txBody>
          <a:bodyPr/>
          <a:lstStyle/>
          <a:p>
            <a:pPr algn="ctr"/>
            <a:endParaRPr lang="en-US" sz="1600" b="1"/>
          </a:p>
        </p:txBody>
      </p:sp>
      <p:sp>
        <p:nvSpPr>
          <p:cNvPr id="57351" name="TextBox 17"/>
          <p:cNvSpPr txBox="1">
            <a:spLocks noChangeArrowheads="1"/>
          </p:cNvSpPr>
          <p:nvPr/>
        </p:nvSpPr>
        <p:spPr bwMode="auto">
          <a:xfrm>
            <a:off x="5791200" y="3179763"/>
            <a:ext cx="3124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r>
              <a:rPr lang="en-US" sz="2800"/>
              <a:t>Unconscious,</a:t>
            </a:r>
          </a:p>
          <a:p>
            <a:r>
              <a:rPr lang="en-US" sz="2800"/>
              <a:t>automatic,</a:t>
            </a:r>
          </a:p>
          <a:p>
            <a:r>
              <a:rPr lang="en-US" sz="2800"/>
              <a:t>logic irrelevant.</a:t>
            </a:r>
          </a:p>
        </p:txBody>
      </p:sp>
      <p:sp>
        <p:nvSpPr>
          <p:cNvPr id="57352" name="TextBox 7"/>
          <p:cNvSpPr txBox="1">
            <a:spLocks noChangeArrowheads="1"/>
          </p:cNvSpPr>
          <p:nvPr/>
        </p:nvSpPr>
        <p:spPr bwMode="auto">
          <a:xfrm>
            <a:off x="485159" y="4973430"/>
            <a:ext cx="81478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a:r>
              <a:rPr lang="en-US" sz="2400" dirty="0"/>
              <a:t>Overt Bias and discrimination have decreased globally, but </a:t>
            </a:r>
            <a:r>
              <a:rPr lang="en-US" sz="3200" b="1" dirty="0">
                <a:solidFill>
                  <a:srgbClr val="95434F"/>
                </a:solidFill>
              </a:rPr>
              <a:t>UNCONSCIOUS BIAS </a:t>
            </a:r>
            <a:r>
              <a:rPr lang="en-US" sz="2400" dirty="0"/>
              <a:t>is still a major challenge</a:t>
            </a:r>
          </a:p>
        </p:txBody>
      </p:sp>
      <p:sp>
        <p:nvSpPr>
          <p:cNvPr id="57353" name="Rectangle 9"/>
          <p:cNvSpPr>
            <a:spLocks noChangeArrowheads="1"/>
          </p:cNvSpPr>
          <p:nvPr/>
        </p:nvSpPr>
        <p:spPr bwMode="auto">
          <a:xfrm>
            <a:off x="457200" y="6400800"/>
            <a:ext cx="5554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Courtesy: Frederick L. Smyth, UVA, 2013,  SfN IWIN</a:t>
            </a:r>
          </a:p>
        </p:txBody>
      </p:sp>
    </p:spTree>
    <p:extLst>
      <p:ext uri="{BB962C8B-B14F-4D97-AF65-F5344CB8AC3E}">
        <p14:creationId xmlns:p14="http://schemas.microsoft.com/office/powerpoint/2010/main" val="193383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idx="4294967295"/>
          </p:nvPr>
        </p:nvSpPr>
        <p:spPr>
          <a:xfrm>
            <a:off x="685800" y="2130425"/>
            <a:ext cx="7772400" cy="1470025"/>
          </a:xfrm>
        </p:spPr>
        <p:txBody>
          <a:bodyPr/>
          <a:lstStyle/>
          <a:p>
            <a:pPr eaLnBrk="1" hangingPunct="1"/>
            <a:endParaRPr lang="en-US" dirty="0" smtClean="0"/>
          </a:p>
        </p:txBody>
      </p:sp>
      <p:pic>
        <p:nvPicPr>
          <p:cNvPr id="34820" name="Picture 2"/>
          <p:cNvPicPr>
            <a:picLocks noChangeAspect="1" noChangeArrowheads="1"/>
          </p:cNvPicPr>
          <p:nvPr/>
        </p:nvPicPr>
        <p:blipFill>
          <a:blip r:embed="rId3" cstate="print"/>
          <a:srcRect l="35611" t="26949" r="6172" b="43582"/>
          <a:stretch>
            <a:fillRect/>
          </a:stretch>
        </p:blipFill>
        <p:spPr bwMode="auto">
          <a:xfrm>
            <a:off x="-10110" y="83293"/>
            <a:ext cx="9154110" cy="4746755"/>
          </a:xfrm>
          <a:prstGeom prst="rect">
            <a:avLst/>
          </a:prstGeom>
          <a:noFill/>
          <a:ln w="9525">
            <a:noFill/>
            <a:miter lim="800000"/>
            <a:headEnd/>
            <a:tailEnd/>
          </a:ln>
        </p:spPr>
      </p:pic>
      <p:grpSp>
        <p:nvGrpSpPr>
          <p:cNvPr id="2" name="Group 3"/>
          <p:cNvGrpSpPr>
            <a:grpSpLocks/>
          </p:cNvGrpSpPr>
          <p:nvPr/>
        </p:nvGrpSpPr>
        <p:grpSpPr bwMode="auto">
          <a:xfrm>
            <a:off x="0" y="1791168"/>
            <a:ext cx="8053388" cy="2590800"/>
            <a:chOff x="48" y="1746"/>
            <a:chExt cx="4992" cy="1632"/>
          </a:xfrm>
        </p:grpSpPr>
        <p:sp>
          <p:nvSpPr>
            <p:cNvPr id="34832" name="Rectangle 4"/>
            <p:cNvSpPr>
              <a:spLocks noChangeArrowheads="1"/>
            </p:cNvSpPr>
            <p:nvPr/>
          </p:nvSpPr>
          <p:spPr bwMode="auto">
            <a:xfrm>
              <a:off x="48" y="1746"/>
              <a:ext cx="563" cy="1632"/>
            </a:xfrm>
            <a:prstGeom prst="rect">
              <a:avLst/>
            </a:prstGeom>
            <a:noFill/>
            <a:ln w="38100">
              <a:solidFill>
                <a:srgbClr val="6B0799"/>
              </a:solidFill>
              <a:miter lim="800000"/>
              <a:headEnd/>
              <a:tailEnd/>
            </a:ln>
          </p:spPr>
          <p:txBody>
            <a:bodyPr wrap="none" anchor="ctr"/>
            <a:lstStyle/>
            <a:p>
              <a:pPr defTabSz="914400"/>
              <a:endParaRPr lang="en-US" dirty="0">
                <a:solidFill>
                  <a:srgbClr val="000000"/>
                </a:solidFill>
              </a:endParaRPr>
            </a:p>
          </p:txBody>
        </p:sp>
        <p:sp>
          <p:nvSpPr>
            <p:cNvPr id="34833" name="Rectangle 5"/>
            <p:cNvSpPr>
              <a:spLocks noChangeArrowheads="1"/>
            </p:cNvSpPr>
            <p:nvPr/>
          </p:nvSpPr>
          <p:spPr bwMode="auto">
            <a:xfrm>
              <a:off x="624" y="1746"/>
              <a:ext cx="624" cy="1632"/>
            </a:xfrm>
            <a:prstGeom prst="rect">
              <a:avLst/>
            </a:prstGeom>
            <a:noFill/>
            <a:ln w="38100">
              <a:solidFill>
                <a:srgbClr val="6B0799"/>
              </a:solidFill>
              <a:miter lim="800000"/>
              <a:headEnd/>
              <a:tailEnd/>
            </a:ln>
          </p:spPr>
          <p:txBody>
            <a:bodyPr wrap="none" anchor="ctr"/>
            <a:lstStyle/>
            <a:p>
              <a:pPr defTabSz="914400"/>
              <a:endParaRPr lang="en-US" dirty="0">
                <a:solidFill>
                  <a:srgbClr val="000000"/>
                </a:solidFill>
              </a:endParaRPr>
            </a:p>
          </p:txBody>
        </p:sp>
        <p:sp>
          <p:nvSpPr>
            <p:cNvPr id="34834" name="Rectangle 6"/>
            <p:cNvSpPr>
              <a:spLocks noChangeArrowheads="1"/>
            </p:cNvSpPr>
            <p:nvPr/>
          </p:nvSpPr>
          <p:spPr bwMode="auto">
            <a:xfrm>
              <a:off x="3072" y="1746"/>
              <a:ext cx="720" cy="1632"/>
            </a:xfrm>
            <a:prstGeom prst="rect">
              <a:avLst/>
            </a:prstGeom>
            <a:noFill/>
            <a:ln w="38100">
              <a:solidFill>
                <a:srgbClr val="6B0799"/>
              </a:solidFill>
              <a:miter lim="800000"/>
              <a:headEnd/>
              <a:tailEnd/>
            </a:ln>
          </p:spPr>
          <p:txBody>
            <a:bodyPr wrap="none" anchor="ctr"/>
            <a:lstStyle/>
            <a:p>
              <a:pPr defTabSz="914400"/>
              <a:endParaRPr lang="en-US" dirty="0">
                <a:solidFill>
                  <a:srgbClr val="000000"/>
                </a:solidFill>
              </a:endParaRPr>
            </a:p>
          </p:txBody>
        </p:sp>
        <p:sp>
          <p:nvSpPr>
            <p:cNvPr id="34835" name="Rectangle 7"/>
            <p:cNvSpPr>
              <a:spLocks noChangeArrowheads="1"/>
            </p:cNvSpPr>
            <p:nvPr/>
          </p:nvSpPr>
          <p:spPr bwMode="auto">
            <a:xfrm>
              <a:off x="4368" y="1746"/>
              <a:ext cx="672" cy="1632"/>
            </a:xfrm>
            <a:prstGeom prst="rect">
              <a:avLst/>
            </a:prstGeom>
            <a:noFill/>
            <a:ln w="38100">
              <a:solidFill>
                <a:srgbClr val="6B0799"/>
              </a:solidFill>
              <a:miter lim="800000"/>
              <a:headEnd/>
              <a:tailEnd/>
            </a:ln>
          </p:spPr>
          <p:txBody>
            <a:bodyPr wrap="none" anchor="ctr"/>
            <a:lstStyle/>
            <a:p>
              <a:pPr defTabSz="914400"/>
              <a:endParaRPr lang="en-US" dirty="0">
                <a:solidFill>
                  <a:srgbClr val="000000"/>
                </a:solidFill>
              </a:endParaRPr>
            </a:p>
          </p:txBody>
        </p:sp>
      </p:grpSp>
      <p:grpSp>
        <p:nvGrpSpPr>
          <p:cNvPr id="3" name="Group 8"/>
          <p:cNvGrpSpPr>
            <a:grpSpLocks/>
          </p:cNvGrpSpPr>
          <p:nvPr/>
        </p:nvGrpSpPr>
        <p:grpSpPr bwMode="auto">
          <a:xfrm>
            <a:off x="1947771" y="1791168"/>
            <a:ext cx="7196229" cy="2590800"/>
            <a:chOff x="1304" y="1440"/>
            <a:chExt cx="4456" cy="1632"/>
          </a:xfrm>
        </p:grpSpPr>
        <p:sp>
          <p:nvSpPr>
            <p:cNvPr id="34827" name="Rectangle 9"/>
            <p:cNvSpPr>
              <a:spLocks noChangeArrowheads="1"/>
            </p:cNvSpPr>
            <p:nvPr/>
          </p:nvSpPr>
          <p:spPr bwMode="auto">
            <a:xfrm>
              <a:off x="1968" y="1440"/>
              <a:ext cx="563" cy="1632"/>
            </a:xfrm>
            <a:prstGeom prst="rect">
              <a:avLst/>
            </a:prstGeom>
            <a:noFill/>
            <a:ln w="38100">
              <a:solidFill>
                <a:srgbClr val="A7053B"/>
              </a:solidFill>
              <a:miter lim="800000"/>
              <a:headEnd/>
              <a:tailEnd/>
            </a:ln>
          </p:spPr>
          <p:txBody>
            <a:bodyPr wrap="none" anchor="ctr"/>
            <a:lstStyle/>
            <a:p>
              <a:pPr defTabSz="914400"/>
              <a:endParaRPr lang="en-US" dirty="0">
                <a:solidFill>
                  <a:srgbClr val="000000"/>
                </a:solidFill>
              </a:endParaRPr>
            </a:p>
          </p:txBody>
        </p:sp>
        <p:sp>
          <p:nvSpPr>
            <p:cNvPr id="34828" name="Rectangle 10"/>
            <p:cNvSpPr>
              <a:spLocks noChangeArrowheads="1"/>
            </p:cNvSpPr>
            <p:nvPr/>
          </p:nvSpPr>
          <p:spPr bwMode="auto">
            <a:xfrm>
              <a:off x="1304" y="1440"/>
              <a:ext cx="624" cy="1632"/>
            </a:xfrm>
            <a:prstGeom prst="rect">
              <a:avLst/>
            </a:prstGeom>
            <a:noFill/>
            <a:ln w="38100">
              <a:solidFill>
                <a:srgbClr val="A7053B"/>
              </a:solidFill>
              <a:miter lim="800000"/>
              <a:headEnd/>
              <a:tailEnd/>
            </a:ln>
          </p:spPr>
          <p:txBody>
            <a:bodyPr wrap="none" anchor="ctr"/>
            <a:lstStyle/>
            <a:p>
              <a:pPr defTabSz="914400"/>
              <a:endParaRPr lang="en-US" dirty="0">
                <a:solidFill>
                  <a:srgbClr val="000000"/>
                </a:solidFill>
              </a:endParaRPr>
            </a:p>
          </p:txBody>
        </p:sp>
        <p:sp>
          <p:nvSpPr>
            <p:cNvPr id="34829" name="Rectangle 11"/>
            <p:cNvSpPr>
              <a:spLocks noChangeArrowheads="1"/>
            </p:cNvSpPr>
            <p:nvPr/>
          </p:nvSpPr>
          <p:spPr bwMode="auto">
            <a:xfrm>
              <a:off x="5088" y="1440"/>
              <a:ext cx="672" cy="1632"/>
            </a:xfrm>
            <a:prstGeom prst="rect">
              <a:avLst/>
            </a:prstGeom>
            <a:noFill/>
            <a:ln w="38100">
              <a:solidFill>
                <a:srgbClr val="A7053B"/>
              </a:solidFill>
              <a:miter lim="800000"/>
              <a:headEnd/>
              <a:tailEnd/>
            </a:ln>
          </p:spPr>
          <p:txBody>
            <a:bodyPr wrap="none" anchor="ctr"/>
            <a:lstStyle/>
            <a:p>
              <a:pPr defTabSz="914400"/>
              <a:endParaRPr lang="en-US" dirty="0">
                <a:solidFill>
                  <a:srgbClr val="000000"/>
                </a:solidFill>
              </a:endParaRPr>
            </a:p>
          </p:txBody>
        </p:sp>
        <p:sp>
          <p:nvSpPr>
            <p:cNvPr id="34830" name="Rectangle 12"/>
            <p:cNvSpPr>
              <a:spLocks noChangeArrowheads="1"/>
            </p:cNvSpPr>
            <p:nvPr/>
          </p:nvSpPr>
          <p:spPr bwMode="auto">
            <a:xfrm>
              <a:off x="2544" y="1440"/>
              <a:ext cx="563" cy="1632"/>
            </a:xfrm>
            <a:prstGeom prst="rect">
              <a:avLst/>
            </a:prstGeom>
            <a:noFill/>
            <a:ln w="38100">
              <a:solidFill>
                <a:srgbClr val="A7053B"/>
              </a:solidFill>
              <a:miter lim="800000"/>
              <a:headEnd/>
              <a:tailEnd/>
            </a:ln>
          </p:spPr>
          <p:txBody>
            <a:bodyPr wrap="none" anchor="ctr"/>
            <a:lstStyle/>
            <a:p>
              <a:pPr defTabSz="914400"/>
              <a:endParaRPr lang="en-US" dirty="0">
                <a:solidFill>
                  <a:srgbClr val="000000"/>
                </a:solidFill>
              </a:endParaRPr>
            </a:p>
          </p:txBody>
        </p:sp>
        <p:sp>
          <p:nvSpPr>
            <p:cNvPr id="34831" name="Rectangle 13"/>
            <p:cNvSpPr>
              <a:spLocks noChangeArrowheads="1"/>
            </p:cNvSpPr>
            <p:nvPr/>
          </p:nvSpPr>
          <p:spPr bwMode="auto">
            <a:xfrm>
              <a:off x="3840" y="1440"/>
              <a:ext cx="563" cy="1632"/>
            </a:xfrm>
            <a:prstGeom prst="rect">
              <a:avLst/>
            </a:prstGeom>
            <a:noFill/>
            <a:ln w="38100">
              <a:solidFill>
                <a:srgbClr val="A7053B"/>
              </a:solidFill>
              <a:miter lim="800000"/>
              <a:headEnd/>
              <a:tailEnd/>
            </a:ln>
          </p:spPr>
          <p:txBody>
            <a:bodyPr wrap="none" anchor="ctr"/>
            <a:lstStyle/>
            <a:p>
              <a:pPr defTabSz="914400"/>
              <a:endParaRPr lang="en-US" dirty="0">
                <a:solidFill>
                  <a:srgbClr val="000000"/>
                </a:solidFill>
              </a:endParaRPr>
            </a:p>
          </p:txBody>
        </p:sp>
      </p:grpSp>
      <p:grpSp>
        <p:nvGrpSpPr>
          <p:cNvPr id="4" name="Group 17"/>
          <p:cNvGrpSpPr>
            <a:grpSpLocks/>
          </p:cNvGrpSpPr>
          <p:nvPr/>
        </p:nvGrpSpPr>
        <p:grpSpPr bwMode="auto">
          <a:xfrm>
            <a:off x="256848" y="4919940"/>
            <a:ext cx="8675787" cy="1531119"/>
            <a:chOff x="457200" y="5334000"/>
            <a:chExt cx="8534400" cy="1504257"/>
          </a:xfrm>
        </p:grpSpPr>
        <p:sp>
          <p:nvSpPr>
            <p:cNvPr id="34825" name="Text Box 14"/>
            <p:cNvSpPr txBox="1">
              <a:spLocks noChangeArrowheads="1"/>
            </p:cNvSpPr>
            <p:nvPr/>
          </p:nvSpPr>
          <p:spPr bwMode="auto">
            <a:xfrm>
              <a:off x="457200" y="5334000"/>
              <a:ext cx="8534400" cy="393091"/>
            </a:xfrm>
            <a:prstGeom prst="rect">
              <a:avLst/>
            </a:prstGeom>
            <a:noFill/>
            <a:ln w="9525">
              <a:noFill/>
              <a:miter lim="800000"/>
              <a:headEnd/>
              <a:tailEnd/>
            </a:ln>
          </p:spPr>
          <p:txBody>
            <a:bodyPr>
              <a:spAutoFit/>
            </a:bodyPr>
            <a:lstStyle/>
            <a:p>
              <a:pPr defTabSz="914400">
                <a:spcBef>
                  <a:spcPct val="50000"/>
                </a:spcBef>
              </a:pPr>
              <a:r>
                <a:rPr lang="en-US" sz="2000" b="1" dirty="0">
                  <a:solidFill>
                    <a:srgbClr val="000080"/>
                  </a:solidFill>
                </a:rPr>
                <a:t>What is the effect on applicants -- aspiring students and potential faculty?</a:t>
              </a:r>
            </a:p>
          </p:txBody>
        </p:sp>
        <p:sp>
          <p:nvSpPr>
            <p:cNvPr id="34826" name="Text Box 15"/>
            <p:cNvSpPr txBox="1">
              <a:spLocks noChangeArrowheads="1"/>
            </p:cNvSpPr>
            <p:nvPr/>
          </p:nvSpPr>
          <p:spPr bwMode="auto">
            <a:xfrm>
              <a:off x="457200" y="5840413"/>
              <a:ext cx="8534400" cy="997844"/>
            </a:xfrm>
            <a:prstGeom prst="rect">
              <a:avLst/>
            </a:prstGeom>
            <a:noFill/>
            <a:ln w="9525">
              <a:noFill/>
              <a:miter lim="800000"/>
              <a:headEnd/>
              <a:tailEnd/>
            </a:ln>
          </p:spPr>
          <p:txBody>
            <a:bodyPr>
              <a:spAutoFit/>
            </a:bodyPr>
            <a:lstStyle/>
            <a:p>
              <a:pPr defTabSz="914400">
                <a:spcBef>
                  <a:spcPct val="50000"/>
                </a:spcBef>
              </a:pPr>
              <a:r>
                <a:rPr lang="en-US" sz="2000" b="1" dirty="0">
                  <a:solidFill>
                    <a:srgbClr val="000080"/>
                  </a:solidFill>
                </a:rPr>
                <a:t>How is it that people committed to diversity made such a web page?  It was clearly not done intentionally, meaning that there was an unconscious element.</a:t>
              </a:r>
            </a:p>
          </p:txBody>
        </p:sp>
      </p:grpSp>
      <p:sp>
        <p:nvSpPr>
          <p:cNvPr id="34824" name="Rectangle 18"/>
          <p:cNvSpPr>
            <a:spLocks noChangeArrowheads="1"/>
          </p:cNvSpPr>
          <p:nvPr/>
        </p:nvSpPr>
        <p:spPr bwMode="auto">
          <a:xfrm>
            <a:off x="2752725" y="6229350"/>
            <a:ext cx="4572000" cy="647700"/>
          </a:xfrm>
          <a:prstGeom prst="rect">
            <a:avLst/>
          </a:prstGeom>
          <a:noFill/>
          <a:ln w="9525">
            <a:noFill/>
            <a:miter lim="800000"/>
            <a:headEnd/>
            <a:tailEnd/>
          </a:ln>
        </p:spPr>
        <p:txBody>
          <a:bodyPr>
            <a:spAutoFit/>
          </a:bodyPr>
          <a:lstStyle/>
          <a:p>
            <a:pPr defTabSz="914400"/>
            <a:r>
              <a:rPr lang="en-US" dirty="0">
                <a:solidFill>
                  <a:prstClr val="black"/>
                </a:solidFill>
              </a:rPr>
              <a:t>Slide provided: STRIDE: University of Michigan ADVANCE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j03875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1520825" y="215900"/>
            <a:ext cx="6654800" cy="2654300"/>
          </a:xfrm>
          <a:prstGeom prst="rect">
            <a:avLst/>
          </a:prstGeom>
          <a:noFill/>
          <a:ln w="9525">
            <a:noFill/>
            <a:miter lim="800000"/>
            <a:headEnd/>
            <a:tailEnd/>
          </a:ln>
          <a:effec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eaLnBrk="1" hangingPunct="1"/>
            <a:r>
              <a:rPr lang="en-US">
                <a:solidFill>
                  <a:srgbClr val="FFFFFF"/>
                </a:solidFill>
                <a:effectLst>
                  <a:outerShdw blurRad="38100" dist="38100" dir="2700000" algn="tl">
                    <a:srgbClr val="DDDDDD"/>
                  </a:outerShdw>
                </a:effectLst>
                <a:latin typeface="Arial Narrow" charset="0"/>
              </a:rPr>
              <a:t>I was arguing with my girlfriend about women </a:t>
            </a:r>
          </a:p>
          <a:p>
            <a:pPr algn="ctr" eaLnBrk="1" hangingPunct="1"/>
            <a:r>
              <a:rPr lang="en-US">
                <a:solidFill>
                  <a:srgbClr val="FFFFFF"/>
                </a:solidFill>
                <a:effectLst>
                  <a:outerShdw blurRad="38100" dist="38100" dir="2700000" algn="tl">
                    <a:srgbClr val="DDDDDD"/>
                  </a:outerShdw>
                </a:effectLst>
                <a:latin typeface="Arial Narrow" charset="0"/>
              </a:rPr>
              <a:t>not inventing anything useful. </a:t>
            </a:r>
          </a:p>
          <a:p>
            <a:pPr algn="ctr" eaLnBrk="1" hangingPunct="1"/>
            <a:r>
              <a:rPr lang="en-US">
                <a:solidFill>
                  <a:srgbClr val="FFFFFF"/>
                </a:solidFill>
                <a:effectLst>
                  <a:outerShdw blurRad="38100" dist="38100" dir="2700000" algn="tl">
                    <a:srgbClr val="DDDDDD"/>
                  </a:outerShdw>
                </a:effectLst>
                <a:latin typeface="Arial Narrow" charset="0"/>
              </a:rPr>
              <a:t>In an attempt to prove me wrong </a:t>
            </a:r>
          </a:p>
          <a:p>
            <a:pPr algn="ctr" eaLnBrk="1" hangingPunct="1"/>
            <a:r>
              <a:rPr lang="en-US">
                <a:solidFill>
                  <a:srgbClr val="FFFFFF"/>
                </a:solidFill>
                <a:effectLst>
                  <a:outerShdw blurRad="38100" dist="38100" dir="2700000" algn="tl">
                    <a:srgbClr val="DDDDDD"/>
                  </a:outerShdw>
                </a:effectLst>
                <a:latin typeface="Arial Narrow" charset="0"/>
              </a:rPr>
              <a:t>she Googled </a:t>
            </a:r>
            <a:r>
              <a:rPr lang="ja-JP" altLang="en-US">
                <a:solidFill>
                  <a:srgbClr val="FFFFFF"/>
                </a:solidFill>
                <a:effectLst>
                  <a:outerShdw blurRad="38100" dist="38100" dir="2700000" algn="tl">
                    <a:srgbClr val="DDDDDD"/>
                  </a:outerShdw>
                </a:effectLst>
                <a:latin typeface="Arial Narrow" charset="0"/>
              </a:rPr>
              <a:t>“</a:t>
            </a:r>
            <a:r>
              <a:rPr lang="en-US">
                <a:solidFill>
                  <a:srgbClr val="FFFFFF"/>
                </a:solidFill>
                <a:effectLst>
                  <a:outerShdw blurRad="38100" dist="38100" dir="2700000" algn="tl">
                    <a:srgbClr val="DDDDDD"/>
                  </a:outerShdw>
                </a:effectLst>
                <a:latin typeface="Arial Narrow" charset="0"/>
              </a:rPr>
              <a:t>She invented</a:t>
            </a:r>
            <a:r>
              <a:rPr lang="ja-JP" altLang="en-US">
                <a:solidFill>
                  <a:srgbClr val="FFFFFF"/>
                </a:solidFill>
                <a:effectLst>
                  <a:outerShdw blurRad="38100" dist="38100" dir="2700000" algn="tl">
                    <a:srgbClr val="DDDDDD"/>
                  </a:outerShdw>
                </a:effectLst>
                <a:latin typeface="Arial Narrow" charset="0"/>
              </a:rPr>
              <a:t>”</a:t>
            </a:r>
            <a:r>
              <a:rPr lang="en-US">
                <a:solidFill>
                  <a:srgbClr val="FFFFFF"/>
                </a:solidFill>
                <a:effectLst>
                  <a:outerShdw blurRad="38100" dist="38100" dir="2700000" algn="tl">
                    <a:srgbClr val="DDDDDD"/>
                  </a:outerShdw>
                </a:effectLst>
                <a:latin typeface="Arial Narrow" charset="0"/>
              </a:rPr>
              <a:t> only to have it ask, </a:t>
            </a:r>
          </a:p>
          <a:p>
            <a:pPr algn="ctr" eaLnBrk="1" hangingPunct="1"/>
            <a:r>
              <a:rPr lang="ja-JP" altLang="en-US">
                <a:solidFill>
                  <a:srgbClr val="FFFFFF"/>
                </a:solidFill>
                <a:effectLst>
                  <a:outerShdw blurRad="38100" dist="38100" dir="2700000" algn="tl">
                    <a:srgbClr val="DDDDDD"/>
                  </a:outerShdw>
                </a:effectLst>
                <a:latin typeface="Arial Narrow" charset="0"/>
              </a:rPr>
              <a:t>“</a:t>
            </a:r>
            <a:r>
              <a:rPr lang="en-US">
                <a:solidFill>
                  <a:srgbClr val="FFFFFF"/>
                </a:solidFill>
                <a:effectLst>
                  <a:outerShdw blurRad="38100" dist="38100" dir="2700000" algn="tl">
                    <a:srgbClr val="DDDDDD"/>
                  </a:outerShdw>
                </a:effectLst>
                <a:latin typeface="Arial Narrow" charset="0"/>
              </a:rPr>
              <a:t>Did you mean </a:t>
            </a:r>
            <a:r>
              <a:rPr lang="ja-JP" altLang="en-US">
                <a:solidFill>
                  <a:srgbClr val="FFFFFF"/>
                </a:solidFill>
                <a:effectLst>
                  <a:outerShdw blurRad="38100" dist="38100" dir="2700000" algn="tl">
                    <a:srgbClr val="DDDDDD"/>
                  </a:outerShdw>
                </a:effectLst>
                <a:latin typeface="Arial Narrow" charset="0"/>
              </a:rPr>
              <a:t>‘</a:t>
            </a:r>
            <a:r>
              <a:rPr lang="en-US">
                <a:solidFill>
                  <a:srgbClr val="FFFFFF"/>
                </a:solidFill>
                <a:effectLst>
                  <a:outerShdw blurRad="38100" dist="38100" dir="2700000" algn="tl">
                    <a:srgbClr val="DDDDDD"/>
                  </a:outerShdw>
                </a:effectLst>
                <a:latin typeface="Arial Narrow" charset="0"/>
              </a:rPr>
              <a:t>He invented</a:t>
            </a:r>
            <a:r>
              <a:rPr lang="ja-JP" altLang="en-US">
                <a:solidFill>
                  <a:srgbClr val="FFFFFF"/>
                </a:solidFill>
                <a:effectLst>
                  <a:outerShdw blurRad="38100" dist="38100" dir="2700000" algn="tl">
                    <a:srgbClr val="DDDDDD"/>
                  </a:outerShdw>
                </a:effectLst>
                <a:latin typeface="Arial Narrow" charset="0"/>
              </a:rPr>
              <a:t>’</a:t>
            </a:r>
            <a:r>
              <a:rPr lang="en-US">
                <a:solidFill>
                  <a:srgbClr val="FFFFFF"/>
                </a:solidFill>
                <a:effectLst>
                  <a:outerShdw blurRad="38100" dist="38100" dir="2700000" algn="tl">
                    <a:srgbClr val="DDDDDD"/>
                  </a:outerShdw>
                </a:effectLst>
                <a:latin typeface="Arial Narrow" charset="0"/>
              </a:rPr>
              <a:t>?</a:t>
            </a:r>
            <a:r>
              <a:rPr lang="ja-JP" altLang="en-US">
                <a:solidFill>
                  <a:srgbClr val="FFFFFF"/>
                </a:solidFill>
                <a:effectLst>
                  <a:outerShdw blurRad="38100" dist="38100" dir="2700000" algn="tl">
                    <a:srgbClr val="DDDDDD"/>
                  </a:outerShdw>
                </a:effectLst>
                <a:latin typeface="Arial Narrow" charset="0"/>
              </a:rPr>
              <a:t>”</a:t>
            </a:r>
            <a:r>
              <a:rPr lang="en-US">
                <a:solidFill>
                  <a:srgbClr val="FFFFFF"/>
                </a:solidFill>
                <a:effectLst>
                  <a:outerShdw blurRad="38100" dist="38100" dir="2700000" algn="tl">
                    <a:srgbClr val="DDDDDD"/>
                  </a:outerShdw>
                </a:effectLst>
                <a:latin typeface="Arial Narrow" charset="0"/>
              </a:rPr>
              <a:t> </a:t>
            </a:r>
          </a:p>
          <a:p>
            <a:pPr algn="ctr" eaLnBrk="1" hangingPunct="1"/>
            <a:r>
              <a:rPr lang="en-US">
                <a:solidFill>
                  <a:srgbClr val="FFFFFF"/>
                </a:solidFill>
                <a:effectLst>
                  <a:outerShdw blurRad="38100" dist="38100" dir="2700000" algn="tl">
                    <a:srgbClr val="DDDDDD"/>
                  </a:outerShdw>
                </a:effectLst>
                <a:latin typeface="Arial Narrow" charset="0"/>
              </a:rPr>
              <a:t>                      -- submitted by Tom Boutcher to digg.com:  May 6, 2007</a:t>
            </a:r>
          </a:p>
        </p:txBody>
      </p:sp>
      <p:sp>
        <p:nvSpPr>
          <p:cNvPr id="14342" name="Rectangle 6"/>
          <p:cNvSpPr>
            <a:spLocks noChangeArrowheads="1"/>
          </p:cNvSpPr>
          <p:nvPr/>
        </p:nvSpPr>
        <p:spPr bwMode="auto">
          <a:xfrm>
            <a:off x="781050" y="5738813"/>
            <a:ext cx="7847013" cy="944562"/>
          </a:xfrm>
          <a:prstGeom prst="rect">
            <a:avLst/>
          </a:prstGeom>
          <a:noFill/>
          <a:ln w="9525">
            <a:noFill/>
            <a:miter lim="800000"/>
            <a:headEnd/>
            <a:tailEnd/>
          </a:ln>
          <a:effectLst/>
        </p:spPr>
        <p:txBody>
          <a:bodyPr anchor="ctr"/>
          <a:lstStyle/>
          <a:p>
            <a:pPr algn="ctr" eaLnBrk="1" fontAlgn="auto" hangingPunct="1">
              <a:spcBef>
                <a:spcPts val="0"/>
              </a:spcBef>
              <a:spcAft>
                <a:spcPts val="0"/>
              </a:spcAft>
              <a:defRPr/>
            </a:pPr>
            <a:r>
              <a:rPr lang="en-US" sz="3600" b="1">
                <a:solidFill>
                  <a:srgbClr val="CD2307"/>
                </a:solidFill>
                <a:effectLst>
                  <a:outerShdw blurRad="38100" dist="38100" dir="2700000" algn="tl">
                    <a:srgbClr val="000000"/>
                  </a:outerShdw>
                </a:effectLst>
                <a:latin typeface="Comic Sans MS" pitchFamily="66" charset="0"/>
                <a:ea typeface="+mn-ea"/>
                <a:cs typeface="+mn-cs"/>
              </a:rPr>
              <a:t>Unconscious Bias: </a:t>
            </a:r>
            <a:r>
              <a:rPr lang="en-US" sz="3300">
                <a:solidFill>
                  <a:srgbClr val="800080"/>
                </a:solidFill>
                <a:effectLst>
                  <a:outerShdw blurRad="38100" dist="38100" dir="2700000" algn="tl">
                    <a:srgbClr val="000000"/>
                  </a:outerShdw>
                </a:effectLst>
                <a:latin typeface="Comic Sans MS" pitchFamily="66" charset="0"/>
                <a:ea typeface="+mn-ea"/>
                <a:cs typeface="+mn-cs"/>
              </a:rPr>
              <a:t> </a:t>
            </a:r>
            <a:r>
              <a:rPr lang="en-US" b="1">
                <a:solidFill>
                  <a:prstClr val="white"/>
                </a:solidFill>
                <a:latin typeface="Comic Sans MS" pitchFamily="66" charset="0"/>
                <a:ea typeface="+mn-ea"/>
                <a:cs typeface="+mn-cs"/>
              </a:rPr>
              <a:t>Even on Google!</a:t>
            </a:r>
          </a:p>
        </p:txBody>
      </p:sp>
      <p:sp>
        <p:nvSpPr>
          <p:cNvPr id="14343" name="Text Box 7"/>
          <p:cNvSpPr txBox="1">
            <a:spLocks noChangeArrowheads="1"/>
          </p:cNvSpPr>
          <p:nvPr/>
        </p:nvSpPr>
        <p:spPr bwMode="auto">
          <a:xfrm>
            <a:off x="371475" y="3240088"/>
            <a:ext cx="8805863" cy="396875"/>
          </a:xfrm>
          <a:prstGeom prst="rect">
            <a:avLst/>
          </a:prstGeom>
          <a:noFill/>
          <a:ln w="9525">
            <a:noFill/>
            <a:miter lim="800000"/>
            <a:headEnd/>
            <a:tailEnd/>
          </a:ln>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2000" b="1">
                <a:solidFill>
                  <a:srgbClr val="CD2307"/>
                </a:solidFill>
                <a:latin typeface="Comic Sans MS" charset="0"/>
              </a:rPr>
              <a:t>Me:  </a:t>
            </a:r>
            <a:r>
              <a:rPr lang="ja-JP" altLang="en-US" sz="2000" b="1">
                <a:solidFill>
                  <a:srgbClr val="FFFFFF"/>
                </a:solidFill>
                <a:latin typeface="Comic Sans MS" charset="0"/>
              </a:rPr>
              <a:t>“</a:t>
            </a:r>
            <a:r>
              <a:rPr lang="en-US" sz="2000" b="1">
                <a:solidFill>
                  <a:srgbClr val="FFFFFF"/>
                </a:solidFill>
                <a:latin typeface="Comic Sans MS" charset="0"/>
              </a:rPr>
              <a:t>She discovered.</a:t>
            </a:r>
            <a:r>
              <a:rPr lang="ja-JP" altLang="en-US" sz="2000" b="1">
                <a:solidFill>
                  <a:srgbClr val="FFFFFF"/>
                </a:solidFill>
                <a:latin typeface="Comic Sans MS" charset="0"/>
              </a:rPr>
              <a:t>”</a:t>
            </a:r>
            <a:r>
              <a:rPr lang="en-US" sz="2000" b="1">
                <a:solidFill>
                  <a:srgbClr val="CD2307"/>
                </a:solidFill>
                <a:latin typeface="Comic Sans MS" charset="0"/>
              </a:rPr>
              <a:t>	Google: </a:t>
            </a:r>
            <a:r>
              <a:rPr lang="ja-JP" altLang="en-US" sz="2000" b="1">
                <a:solidFill>
                  <a:srgbClr val="FFFFFF"/>
                </a:solidFill>
                <a:latin typeface="Comic Sans MS" charset="0"/>
              </a:rPr>
              <a:t>“</a:t>
            </a:r>
            <a:r>
              <a:rPr lang="en-US" sz="2000" b="1">
                <a:solidFill>
                  <a:srgbClr val="FFFFFF"/>
                </a:solidFill>
                <a:latin typeface="Comic Sans MS" charset="0"/>
              </a:rPr>
              <a:t>Did you mean </a:t>
            </a:r>
            <a:r>
              <a:rPr lang="ja-JP" altLang="en-US" sz="2000" b="1">
                <a:solidFill>
                  <a:srgbClr val="FFFFFF"/>
                </a:solidFill>
                <a:latin typeface="Comic Sans MS" charset="0"/>
              </a:rPr>
              <a:t>‘</a:t>
            </a:r>
            <a:r>
              <a:rPr lang="en-US" sz="2000" b="1">
                <a:solidFill>
                  <a:srgbClr val="FFFFFF"/>
                </a:solidFill>
                <a:latin typeface="Comic Sans MS" charset="0"/>
              </a:rPr>
              <a:t>He discovered</a:t>
            </a:r>
            <a:r>
              <a:rPr lang="ja-JP" altLang="en-US" sz="2000" b="1">
                <a:solidFill>
                  <a:srgbClr val="FFFFFF"/>
                </a:solidFill>
                <a:latin typeface="Comic Sans MS" charset="0"/>
              </a:rPr>
              <a:t>’</a:t>
            </a:r>
            <a:r>
              <a:rPr lang="en-US" sz="2000" b="1">
                <a:solidFill>
                  <a:srgbClr val="FFFFFF"/>
                </a:solidFill>
                <a:latin typeface="Comic Sans MS" charset="0"/>
              </a:rPr>
              <a:t>?</a:t>
            </a:r>
            <a:r>
              <a:rPr lang="ja-JP" altLang="en-US" sz="2000" b="1">
                <a:solidFill>
                  <a:srgbClr val="FFFFFF"/>
                </a:solidFill>
                <a:latin typeface="Comic Sans MS" charset="0"/>
              </a:rPr>
              <a:t>”</a:t>
            </a:r>
            <a:endParaRPr lang="en-US" sz="2000" b="1">
              <a:solidFill>
                <a:srgbClr val="FFFFFF"/>
              </a:solidFill>
              <a:latin typeface="Comic Sans MS" charset="0"/>
            </a:endParaRPr>
          </a:p>
        </p:txBody>
      </p:sp>
      <p:sp>
        <p:nvSpPr>
          <p:cNvPr id="14344" name="Text Box 8"/>
          <p:cNvSpPr txBox="1">
            <a:spLocks noChangeArrowheads="1"/>
          </p:cNvSpPr>
          <p:nvPr/>
        </p:nvSpPr>
        <p:spPr bwMode="auto">
          <a:xfrm>
            <a:off x="371475" y="3697288"/>
            <a:ext cx="8743950" cy="396875"/>
          </a:xfrm>
          <a:prstGeom prst="rect">
            <a:avLst/>
          </a:prstGeom>
          <a:noFill/>
          <a:ln w="9525">
            <a:noFill/>
            <a:miter lim="800000"/>
            <a:headEnd/>
            <a:tailEnd/>
          </a:ln>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2000" b="1">
                <a:solidFill>
                  <a:srgbClr val="CD2307"/>
                </a:solidFill>
                <a:latin typeface="Comic Sans MS" charset="0"/>
              </a:rPr>
              <a:t>Me:  </a:t>
            </a:r>
            <a:r>
              <a:rPr lang="ja-JP" altLang="en-US" sz="2000" b="1">
                <a:solidFill>
                  <a:srgbClr val="FFFFFF"/>
                </a:solidFill>
                <a:latin typeface="Comic Sans MS" charset="0"/>
              </a:rPr>
              <a:t>“</a:t>
            </a:r>
            <a:r>
              <a:rPr lang="en-US" sz="2000" b="1">
                <a:solidFill>
                  <a:srgbClr val="FFFFFF"/>
                </a:solidFill>
                <a:latin typeface="Comic Sans MS" charset="0"/>
              </a:rPr>
              <a:t>She calculated.</a:t>
            </a:r>
            <a:r>
              <a:rPr lang="ja-JP" altLang="en-US" sz="2000" b="1">
                <a:solidFill>
                  <a:srgbClr val="FFFFFF"/>
                </a:solidFill>
                <a:latin typeface="Comic Sans MS" charset="0"/>
              </a:rPr>
              <a:t>”</a:t>
            </a:r>
            <a:r>
              <a:rPr lang="en-US" sz="2000" b="1">
                <a:solidFill>
                  <a:srgbClr val="CD2307"/>
                </a:solidFill>
                <a:latin typeface="Comic Sans MS" charset="0"/>
              </a:rPr>
              <a:t>	Google: </a:t>
            </a:r>
            <a:r>
              <a:rPr lang="ja-JP" altLang="en-US" sz="2000" b="1">
                <a:solidFill>
                  <a:srgbClr val="FFFFFF"/>
                </a:solidFill>
                <a:latin typeface="Comic Sans MS" charset="0"/>
              </a:rPr>
              <a:t>“</a:t>
            </a:r>
            <a:r>
              <a:rPr lang="en-US" sz="2000" b="1">
                <a:solidFill>
                  <a:srgbClr val="FFFFFF"/>
                </a:solidFill>
                <a:latin typeface="Comic Sans MS" charset="0"/>
              </a:rPr>
              <a:t>Did you mean </a:t>
            </a:r>
            <a:r>
              <a:rPr lang="ja-JP" altLang="en-US" sz="2000" b="1">
                <a:solidFill>
                  <a:srgbClr val="FFFFFF"/>
                </a:solidFill>
                <a:latin typeface="Comic Sans MS" charset="0"/>
              </a:rPr>
              <a:t>‘</a:t>
            </a:r>
            <a:r>
              <a:rPr lang="en-US" sz="2000" b="1">
                <a:solidFill>
                  <a:srgbClr val="FFFFFF"/>
                </a:solidFill>
                <a:latin typeface="Comic Sans MS" charset="0"/>
              </a:rPr>
              <a:t>He calculated</a:t>
            </a:r>
            <a:r>
              <a:rPr lang="ja-JP" altLang="en-US" sz="2000" b="1">
                <a:solidFill>
                  <a:srgbClr val="FFFFFF"/>
                </a:solidFill>
                <a:latin typeface="Comic Sans MS" charset="0"/>
              </a:rPr>
              <a:t>’</a:t>
            </a:r>
            <a:r>
              <a:rPr lang="en-US" sz="2000" b="1">
                <a:solidFill>
                  <a:srgbClr val="FFFFFF"/>
                </a:solidFill>
                <a:latin typeface="Comic Sans MS" charset="0"/>
              </a:rPr>
              <a:t>?</a:t>
            </a:r>
            <a:r>
              <a:rPr lang="ja-JP" altLang="en-US" sz="2000" b="1">
                <a:solidFill>
                  <a:srgbClr val="FFFFFF"/>
                </a:solidFill>
                <a:latin typeface="Comic Sans MS" charset="0"/>
              </a:rPr>
              <a:t>”</a:t>
            </a:r>
            <a:endParaRPr lang="en-US" sz="2000" b="1">
              <a:solidFill>
                <a:srgbClr val="FFFFFF"/>
              </a:solidFill>
              <a:latin typeface="Comic Sans MS" charset="0"/>
            </a:endParaRPr>
          </a:p>
        </p:txBody>
      </p:sp>
      <p:sp>
        <p:nvSpPr>
          <p:cNvPr id="14345" name="Text Box 9"/>
          <p:cNvSpPr txBox="1">
            <a:spLocks noChangeArrowheads="1"/>
          </p:cNvSpPr>
          <p:nvPr/>
        </p:nvSpPr>
        <p:spPr bwMode="auto">
          <a:xfrm>
            <a:off x="371475" y="4090988"/>
            <a:ext cx="8572500" cy="396875"/>
          </a:xfrm>
          <a:prstGeom prst="rect">
            <a:avLst/>
          </a:prstGeom>
          <a:noFill/>
          <a:ln w="9525">
            <a:noFill/>
            <a:miter lim="800000"/>
            <a:headEnd/>
            <a:tailEnd/>
          </a:ln>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2000" b="1">
                <a:solidFill>
                  <a:srgbClr val="CD2307"/>
                </a:solidFill>
                <a:latin typeface="Comic Sans MS" charset="0"/>
              </a:rPr>
              <a:t>Me:  </a:t>
            </a:r>
            <a:r>
              <a:rPr lang="ja-JP" altLang="en-US" sz="2000" b="1">
                <a:solidFill>
                  <a:srgbClr val="FFFFFF"/>
                </a:solidFill>
                <a:latin typeface="Comic Sans MS" charset="0"/>
              </a:rPr>
              <a:t>“</a:t>
            </a:r>
            <a:r>
              <a:rPr lang="en-US" sz="2000" b="1">
                <a:solidFill>
                  <a:srgbClr val="FFFFFF"/>
                </a:solidFill>
                <a:latin typeface="Comic Sans MS" charset="0"/>
              </a:rPr>
              <a:t>She analyzed.</a:t>
            </a:r>
            <a:r>
              <a:rPr lang="ja-JP" altLang="en-US" sz="2000" b="1">
                <a:solidFill>
                  <a:srgbClr val="FFFFFF"/>
                </a:solidFill>
                <a:latin typeface="Comic Sans MS" charset="0"/>
              </a:rPr>
              <a:t>”</a:t>
            </a:r>
            <a:r>
              <a:rPr lang="en-US" sz="2000" b="1">
                <a:solidFill>
                  <a:srgbClr val="CD2307"/>
                </a:solidFill>
                <a:latin typeface="Comic Sans MS" charset="0"/>
              </a:rPr>
              <a:t>	 	Google: </a:t>
            </a:r>
            <a:r>
              <a:rPr lang="ja-JP" altLang="en-US" sz="2000" b="1">
                <a:solidFill>
                  <a:srgbClr val="FFFFFF"/>
                </a:solidFill>
                <a:latin typeface="Comic Sans MS" charset="0"/>
              </a:rPr>
              <a:t>“</a:t>
            </a:r>
            <a:r>
              <a:rPr lang="en-US" sz="2000" b="1">
                <a:solidFill>
                  <a:srgbClr val="FFFFFF"/>
                </a:solidFill>
                <a:latin typeface="Comic Sans MS" charset="0"/>
              </a:rPr>
              <a:t>Did you mean </a:t>
            </a:r>
            <a:r>
              <a:rPr lang="ja-JP" altLang="en-US" sz="2000" b="1">
                <a:solidFill>
                  <a:srgbClr val="FFFFFF"/>
                </a:solidFill>
                <a:latin typeface="Comic Sans MS" charset="0"/>
              </a:rPr>
              <a:t>‘</a:t>
            </a:r>
            <a:r>
              <a:rPr lang="en-US" sz="2000" b="1">
                <a:solidFill>
                  <a:srgbClr val="FFFFFF"/>
                </a:solidFill>
                <a:latin typeface="Comic Sans MS" charset="0"/>
              </a:rPr>
              <a:t>He analyzed</a:t>
            </a:r>
            <a:r>
              <a:rPr lang="ja-JP" altLang="en-US" sz="2000" b="1">
                <a:solidFill>
                  <a:srgbClr val="FFFFFF"/>
                </a:solidFill>
                <a:latin typeface="Comic Sans MS" charset="0"/>
              </a:rPr>
              <a:t>’</a:t>
            </a:r>
            <a:r>
              <a:rPr lang="en-US" sz="2000" b="1">
                <a:solidFill>
                  <a:srgbClr val="FFFFFF"/>
                </a:solidFill>
                <a:latin typeface="Comic Sans MS" charset="0"/>
              </a:rPr>
              <a:t>?</a:t>
            </a:r>
            <a:r>
              <a:rPr lang="ja-JP" altLang="en-US" sz="2000" b="1">
                <a:solidFill>
                  <a:srgbClr val="FFFFFF"/>
                </a:solidFill>
                <a:latin typeface="Comic Sans MS" charset="0"/>
              </a:rPr>
              <a:t>”</a:t>
            </a:r>
            <a:endParaRPr lang="en-US" sz="2000" b="1">
              <a:solidFill>
                <a:srgbClr val="FFFFFF"/>
              </a:solidFill>
              <a:latin typeface="Comic Sans MS" charset="0"/>
            </a:endParaRPr>
          </a:p>
        </p:txBody>
      </p:sp>
      <p:sp>
        <p:nvSpPr>
          <p:cNvPr id="14346" name="Text Box 10"/>
          <p:cNvSpPr txBox="1">
            <a:spLocks noChangeArrowheads="1"/>
          </p:cNvSpPr>
          <p:nvPr/>
        </p:nvSpPr>
        <p:spPr bwMode="auto">
          <a:xfrm>
            <a:off x="371475" y="4549775"/>
            <a:ext cx="7677302" cy="400110"/>
          </a:xfrm>
          <a:prstGeom prst="rect">
            <a:avLst/>
          </a:prstGeom>
          <a:noFill/>
          <a:ln w="9525">
            <a:noFill/>
            <a:miter lim="800000"/>
            <a:headEnd/>
            <a:tailEnd/>
          </a:ln>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2000" b="1" dirty="0">
                <a:solidFill>
                  <a:srgbClr val="CD2307"/>
                </a:solidFill>
                <a:latin typeface="Comic Sans MS" charset="0"/>
              </a:rPr>
              <a:t>Me:  </a:t>
            </a:r>
            <a:r>
              <a:rPr lang="ja-JP" altLang="en-US" sz="2000" b="1" dirty="0">
                <a:solidFill>
                  <a:srgbClr val="FFFFFF"/>
                </a:solidFill>
                <a:latin typeface="Comic Sans MS" charset="0"/>
              </a:rPr>
              <a:t>“</a:t>
            </a:r>
            <a:r>
              <a:rPr lang="en-US" sz="2000" b="1" dirty="0">
                <a:solidFill>
                  <a:srgbClr val="FFFFFF"/>
                </a:solidFill>
                <a:latin typeface="Comic Sans MS" charset="0"/>
              </a:rPr>
              <a:t>She led.</a:t>
            </a:r>
            <a:r>
              <a:rPr lang="ja-JP" altLang="en-US" sz="2000" b="1" dirty="0">
                <a:solidFill>
                  <a:srgbClr val="FFFFFF"/>
                </a:solidFill>
                <a:latin typeface="Comic Sans MS" charset="0"/>
              </a:rPr>
              <a:t>”</a:t>
            </a:r>
            <a:r>
              <a:rPr lang="en-US" sz="2000" b="1" dirty="0">
                <a:solidFill>
                  <a:srgbClr val="CD2307"/>
                </a:solidFill>
                <a:latin typeface="Comic Sans MS" charset="0"/>
              </a:rPr>
              <a:t>		</a:t>
            </a:r>
            <a:r>
              <a:rPr lang="en-US" sz="2000" b="1" dirty="0" smtClean="0">
                <a:solidFill>
                  <a:srgbClr val="CD2307"/>
                </a:solidFill>
                <a:latin typeface="Comic Sans MS" charset="0"/>
              </a:rPr>
              <a:t>	Google</a:t>
            </a:r>
            <a:r>
              <a:rPr lang="en-US" sz="2000" b="1" dirty="0">
                <a:solidFill>
                  <a:srgbClr val="CD2307"/>
                </a:solidFill>
                <a:latin typeface="Comic Sans MS" charset="0"/>
              </a:rPr>
              <a:t>: </a:t>
            </a:r>
            <a:r>
              <a:rPr lang="ja-JP" altLang="en-US" sz="2000" b="1" dirty="0">
                <a:solidFill>
                  <a:srgbClr val="FFFFFF"/>
                </a:solidFill>
                <a:latin typeface="Comic Sans MS" charset="0"/>
              </a:rPr>
              <a:t>“</a:t>
            </a:r>
            <a:r>
              <a:rPr lang="en-US" sz="2000" b="1" dirty="0">
                <a:solidFill>
                  <a:srgbClr val="FFFFFF"/>
                </a:solidFill>
                <a:latin typeface="Comic Sans MS" charset="0"/>
              </a:rPr>
              <a:t>Did you mean </a:t>
            </a:r>
            <a:r>
              <a:rPr lang="ja-JP" altLang="en-US" sz="2000" b="1" dirty="0">
                <a:solidFill>
                  <a:srgbClr val="FFFFFF"/>
                </a:solidFill>
                <a:latin typeface="Comic Sans MS" charset="0"/>
              </a:rPr>
              <a:t>‘</a:t>
            </a:r>
            <a:r>
              <a:rPr lang="en-US" sz="2000" b="1" dirty="0">
                <a:solidFill>
                  <a:srgbClr val="FFFFFF"/>
                </a:solidFill>
                <a:latin typeface="Comic Sans MS" charset="0"/>
              </a:rPr>
              <a:t>He led</a:t>
            </a:r>
            <a:r>
              <a:rPr lang="ja-JP" altLang="en-US" sz="2000" b="1" dirty="0">
                <a:solidFill>
                  <a:srgbClr val="FFFFFF"/>
                </a:solidFill>
                <a:latin typeface="Comic Sans MS" charset="0"/>
              </a:rPr>
              <a:t>’</a:t>
            </a:r>
            <a:r>
              <a:rPr lang="en-US" sz="2000" b="1" dirty="0">
                <a:solidFill>
                  <a:srgbClr val="FFFFFF"/>
                </a:solidFill>
                <a:latin typeface="Comic Sans MS" charset="0"/>
              </a:rPr>
              <a:t>?</a:t>
            </a:r>
            <a:r>
              <a:rPr lang="ja-JP" altLang="en-US" sz="2000" b="1" dirty="0">
                <a:solidFill>
                  <a:srgbClr val="FFFFFF"/>
                </a:solidFill>
                <a:latin typeface="Comic Sans MS" charset="0"/>
              </a:rPr>
              <a:t>”</a:t>
            </a:r>
            <a:endParaRPr lang="en-US" sz="2000" b="1" dirty="0">
              <a:solidFill>
                <a:srgbClr val="FFFFFF"/>
              </a:solidFill>
              <a:latin typeface="Comic Sans MS" charset="0"/>
            </a:endParaRPr>
          </a:p>
        </p:txBody>
      </p:sp>
      <p:sp>
        <p:nvSpPr>
          <p:cNvPr id="14347" name="Text Box 11"/>
          <p:cNvSpPr txBox="1">
            <a:spLocks noChangeArrowheads="1"/>
          </p:cNvSpPr>
          <p:nvPr/>
        </p:nvSpPr>
        <p:spPr bwMode="auto">
          <a:xfrm>
            <a:off x="356735" y="5179617"/>
            <a:ext cx="5294290" cy="369332"/>
          </a:xfrm>
          <a:prstGeom prst="rect">
            <a:avLst/>
          </a:prstGeom>
          <a:noFill/>
          <a:ln w="9525">
            <a:noFill/>
            <a:miter lim="800000"/>
            <a:headEnd/>
            <a:tailEnd/>
          </a:ln>
        </p:spPr>
        <p:txBody>
          <a:bodyPr wrap="squar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b="1" dirty="0">
                <a:solidFill>
                  <a:srgbClr val="CD2307"/>
                </a:solidFill>
                <a:latin typeface="Comic Sans MS" charset="0"/>
              </a:rPr>
              <a:t>Me:  </a:t>
            </a:r>
            <a:r>
              <a:rPr lang="ja-JP" altLang="en-US" b="1" dirty="0">
                <a:solidFill>
                  <a:srgbClr val="FFFFFF"/>
                </a:solidFill>
                <a:latin typeface="Comic Sans MS" charset="0"/>
              </a:rPr>
              <a:t>“</a:t>
            </a:r>
            <a:r>
              <a:rPr lang="en-US" b="1" dirty="0">
                <a:solidFill>
                  <a:srgbClr val="FFFFFF"/>
                </a:solidFill>
                <a:latin typeface="Comic Sans MS" charset="0"/>
              </a:rPr>
              <a:t>She CRIED!</a:t>
            </a:r>
            <a:r>
              <a:rPr lang="ja-JP" altLang="en-US" b="1" dirty="0">
                <a:solidFill>
                  <a:srgbClr val="FFFFFF"/>
                </a:solidFill>
                <a:latin typeface="Comic Sans MS" charset="0"/>
              </a:rPr>
              <a:t>”</a:t>
            </a:r>
            <a:r>
              <a:rPr lang="en-US" b="1" dirty="0">
                <a:solidFill>
                  <a:srgbClr val="CD2307"/>
                </a:solidFill>
                <a:latin typeface="Comic Sans MS" charset="0"/>
              </a:rPr>
              <a:t>		 </a:t>
            </a:r>
            <a:r>
              <a:rPr lang="en-US" b="1" dirty="0" smtClean="0">
                <a:solidFill>
                  <a:srgbClr val="CD2307"/>
                </a:solidFill>
                <a:latin typeface="Comic Sans MS" charset="0"/>
              </a:rPr>
              <a:t> 	Google</a:t>
            </a:r>
            <a:r>
              <a:rPr lang="en-US" b="1" dirty="0">
                <a:solidFill>
                  <a:srgbClr val="CD2307"/>
                </a:solidFill>
                <a:latin typeface="Comic Sans MS" charset="0"/>
              </a:rPr>
              <a:t>:   </a:t>
            </a:r>
            <a:r>
              <a:rPr lang="en-US" b="1" dirty="0">
                <a:solidFill>
                  <a:srgbClr val="FFFFFF"/>
                </a:solidFill>
                <a:latin typeface="Comic Sans MS" charset="0"/>
              </a:rPr>
              <a:t>_____</a:t>
            </a:r>
          </a:p>
        </p:txBody>
      </p:sp>
    </p:spTree>
    <p:extLst>
      <p:ext uri="{BB962C8B-B14F-4D97-AF65-F5344CB8AC3E}">
        <p14:creationId xmlns:p14="http://schemas.microsoft.com/office/powerpoint/2010/main" val="14986861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343">
                                            <p:txEl>
                                              <p:pRg st="0" end="0"/>
                                            </p:txEl>
                                          </p:spTgt>
                                        </p:tgtEl>
                                        <p:attrNameLst>
                                          <p:attrName>style.visibility</p:attrName>
                                        </p:attrNameLst>
                                      </p:cBhvr>
                                      <p:to>
                                        <p:strVal val="visible"/>
                                      </p:to>
                                    </p:set>
                                    <p:animEffect transition="in" filter="wipe(left)">
                                      <p:cBhvr>
                                        <p:cTn id="7" dur="1000"/>
                                        <p:tgtEl>
                                          <p:spTgt spid="143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44"/>
                                        </p:tgtEl>
                                        <p:attrNameLst>
                                          <p:attrName>style.visibility</p:attrName>
                                        </p:attrNameLst>
                                      </p:cBhvr>
                                      <p:to>
                                        <p:strVal val="visible"/>
                                      </p:to>
                                    </p:set>
                                    <p:animEffect transition="in" filter="wipe(left)">
                                      <p:cBhvr>
                                        <p:cTn id="12" dur="1000"/>
                                        <p:tgtEl>
                                          <p:spTgt spid="143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345"/>
                                        </p:tgtEl>
                                        <p:attrNameLst>
                                          <p:attrName>style.visibility</p:attrName>
                                        </p:attrNameLst>
                                      </p:cBhvr>
                                      <p:to>
                                        <p:strVal val="visible"/>
                                      </p:to>
                                    </p:set>
                                    <p:animEffect transition="in" filter="wipe(left)">
                                      <p:cBhvr>
                                        <p:cTn id="17" dur="1000"/>
                                        <p:tgtEl>
                                          <p:spTgt spid="143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346"/>
                                        </p:tgtEl>
                                        <p:attrNameLst>
                                          <p:attrName>style.visibility</p:attrName>
                                        </p:attrNameLst>
                                      </p:cBhvr>
                                      <p:to>
                                        <p:strVal val="visible"/>
                                      </p:to>
                                    </p:set>
                                    <p:animEffect transition="in" filter="wipe(left)">
                                      <p:cBhvr>
                                        <p:cTn id="22" dur="1000"/>
                                        <p:tgtEl>
                                          <p:spTgt spid="143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347"/>
                                        </p:tgtEl>
                                        <p:attrNameLst>
                                          <p:attrName>style.visibility</p:attrName>
                                        </p:attrNameLst>
                                      </p:cBhvr>
                                      <p:to>
                                        <p:strVal val="visible"/>
                                      </p:to>
                                    </p:set>
                                    <p:animEffect transition="in" filter="wipe(left)">
                                      <p:cBhvr>
                                        <p:cTn id="27" dur="10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P spid="14345" grpId="0"/>
      <p:bldP spid="14346" grpId="0"/>
      <p:bldP spid="1434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6063341" cy="707886"/>
          </a:xfrm>
          <a:prstGeom prst="rect">
            <a:avLst/>
          </a:prstGeom>
          <a:solidFill>
            <a:schemeClr val="accent2">
              <a:lumMod val="20000"/>
              <a:lumOff val="80000"/>
            </a:schemeClr>
          </a:solidFill>
        </p:spPr>
        <p:txBody>
          <a:bodyPr wrap="squar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Calibri" charset="0"/>
              </a:rPr>
              <a:t>Consider the recent </a:t>
            </a:r>
            <a:r>
              <a:rPr lang="en-US" sz="2000" dirty="0">
                <a:solidFill>
                  <a:srgbClr val="FF0000"/>
                </a:solidFill>
                <a:latin typeface="Calibri" charset="0"/>
              </a:rPr>
              <a:t>VERIZON </a:t>
            </a:r>
            <a:r>
              <a:rPr lang="ja-JP" altLang="en-US" sz="2000" dirty="0">
                <a:solidFill>
                  <a:srgbClr val="FF0000"/>
                </a:solidFill>
                <a:latin typeface="Calibri" charset="0"/>
              </a:rPr>
              <a:t>“</a:t>
            </a:r>
            <a:r>
              <a:rPr lang="en-US" sz="2000" dirty="0">
                <a:solidFill>
                  <a:srgbClr val="FF0000"/>
                </a:solidFill>
                <a:latin typeface="Calibri" charset="0"/>
              </a:rPr>
              <a:t>Powerful Answers</a:t>
            </a:r>
            <a:r>
              <a:rPr lang="ja-JP" altLang="en-US" sz="2000" dirty="0">
                <a:solidFill>
                  <a:srgbClr val="FF0000"/>
                </a:solidFill>
                <a:latin typeface="Calibri" charset="0"/>
              </a:rPr>
              <a:t>”</a:t>
            </a:r>
            <a:r>
              <a:rPr lang="en-US" sz="2000" dirty="0">
                <a:solidFill>
                  <a:srgbClr val="FF0000"/>
                </a:solidFill>
                <a:latin typeface="Calibri" charset="0"/>
              </a:rPr>
              <a:t> </a:t>
            </a:r>
            <a:r>
              <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Calibri" charset="0"/>
              </a:rPr>
              <a:t>campaign!</a:t>
            </a:r>
            <a:endParaRPr lang="en-US" sz="2000" dirty="0">
              <a:solidFill>
                <a:srgbClr val="FFFFFF"/>
              </a:solidFill>
              <a:latin typeface="Calibri"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0"/>
            <a:ext cx="3063875"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b="1463"/>
          <a:stretch>
            <a:fillRect/>
          </a:stretch>
        </p:blipFill>
        <p:spPr bwMode="auto">
          <a:xfrm>
            <a:off x="0" y="711088"/>
            <a:ext cx="2747962"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lum bright="12000" contrast="24000"/>
            <a:extLst>
              <a:ext uri="{28A0092B-C50C-407E-A947-70E740481C1C}">
                <a14:useLocalDpi xmlns:a14="http://schemas.microsoft.com/office/drawing/2010/main" val="0"/>
              </a:ext>
            </a:extLst>
          </a:blip>
          <a:srcRect l="16710"/>
          <a:stretch>
            <a:fillRect/>
          </a:stretch>
        </p:blipFill>
        <p:spPr bwMode="auto">
          <a:xfrm>
            <a:off x="6967538" y="1885950"/>
            <a:ext cx="217646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a:lum bright="12000" contrast="26000"/>
            <a:extLst>
              <a:ext uri="{28A0092B-C50C-407E-A947-70E740481C1C}">
                <a14:useLocalDpi xmlns:a14="http://schemas.microsoft.com/office/drawing/2010/main" val="0"/>
              </a:ext>
            </a:extLst>
          </a:blip>
          <a:srcRect/>
          <a:stretch>
            <a:fillRect/>
          </a:stretch>
        </p:blipFill>
        <p:spPr bwMode="auto">
          <a:xfrm>
            <a:off x="3189288" y="625475"/>
            <a:ext cx="27860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3206750"/>
            <a:ext cx="2582863"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8">
            <a:lum bright="10000" contrast="10000"/>
            <a:extLst>
              <a:ext uri="{28A0092B-C50C-407E-A947-70E740481C1C}">
                <a14:useLocalDpi xmlns:a14="http://schemas.microsoft.com/office/drawing/2010/main" val="0"/>
              </a:ext>
            </a:extLst>
          </a:blip>
          <a:srcRect/>
          <a:stretch>
            <a:fillRect/>
          </a:stretch>
        </p:blipFill>
        <p:spPr bwMode="auto">
          <a:xfrm>
            <a:off x="1804988" y="3070225"/>
            <a:ext cx="3213100" cy="2417763"/>
          </a:xfrm>
          <a:prstGeom prst="rect">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26038" y="2922588"/>
            <a:ext cx="2301875"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30800" y="5072063"/>
            <a:ext cx="40132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725" y="5751513"/>
            <a:ext cx="493236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84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2000" fill="hold"/>
                                        <p:tgtEl>
                                          <p:spTgt spid="17"/>
                                        </p:tgtEl>
                                        <p:attrNameLst>
                                          <p:attrName>ppt_w</p:attrName>
                                        </p:attrNameLst>
                                      </p:cBhvr>
                                      <p:tavLst>
                                        <p:tav tm="0">
                                          <p:val>
                                            <p:fltVal val="0"/>
                                          </p:val>
                                        </p:tav>
                                        <p:tav tm="100000">
                                          <p:val>
                                            <p:strVal val="#ppt_w"/>
                                          </p:val>
                                        </p:tav>
                                      </p:tavLst>
                                    </p:anim>
                                    <p:anim calcmode="lin" valueType="num">
                                      <p:cBhvr>
                                        <p:cTn id="43" dur="2000" fill="hold"/>
                                        <p:tgtEl>
                                          <p:spTgt spid="17"/>
                                        </p:tgtEl>
                                        <p:attrNameLst>
                                          <p:attrName>ppt_h</p:attrName>
                                        </p:attrNameLst>
                                      </p:cBhvr>
                                      <p:tavLst>
                                        <p:tav tm="0">
                                          <p:val>
                                            <p:fltVal val="0"/>
                                          </p:val>
                                        </p:tav>
                                        <p:tav tm="100000">
                                          <p:val>
                                            <p:strVal val="#ppt_h"/>
                                          </p:val>
                                        </p:tav>
                                      </p:tavLst>
                                    </p:anim>
                                  </p:childTnLst>
                                </p:cTn>
                              </p:par>
                            </p:childTnLst>
                          </p:cTn>
                        </p:par>
                        <p:par>
                          <p:cTn id="44" fill="hold" nodeType="afterGroup">
                            <p:stCondLst>
                              <p:cond delay="2000"/>
                            </p:stCondLst>
                            <p:childTnLst>
                              <p:par>
                                <p:cTn id="45" presetID="32" presetClass="emph" presetSubtype="0" fill="hold" nodeType="afterEffect">
                                  <p:stCondLst>
                                    <p:cond delay="0"/>
                                  </p:stCondLst>
                                  <p:childTnLst>
                                    <p:animClr clrSpc="rgb" dir="cw">
                                      <p:cBhvr override="childStyle">
                                        <p:cTn id="46" dur="100" fill="hold"/>
                                        <p:tgtEl>
                                          <p:spTgt spid="17"/>
                                        </p:tgtEl>
                                        <p:attrNameLst>
                                          <p:attrName>style.color</p:attrName>
                                        </p:attrNameLst>
                                      </p:cBhvr>
                                      <p:to>
                                        <a:schemeClr val="accent2"/>
                                      </p:to>
                                    </p:animClr>
                                    <p:animClr clrSpc="rgb" dir="cw">
                                      <p:cBhvr>
                                        <p:cTn id="47" dur="100" fill="hold"/>
                                        <p:tgtEl>
                                          <p:spTgt spid="17"/>
                                        </p:tgtEl>
                                        <p:attrNameLst>
                                          <p:attrName>fillcolor</p:attrName>
                                        </p:attrNameLst>
                                      </p:cBhvr>
                                      <p:to>
                                        <a:schemeClr val="accent2"/>
                                      </p:to>
                                    </p:animClr>
                                    <p:set>
                                      <p:cBhvr>
                                        <p:cTn id="48" dur="100" fill="hold"/>
                                        <p:tgtEl>
                                          <p:spTgt spid="17"/>
                                        </p:tgtEl>
                                        <p:attrNameLst>
                                          <p:attrName>fill.type</p:attrName>
                                        </p:attrNameLst>
                                      </p:cBhvr>
                                      <p:to>
                                        <p:strVal val="solid"/>
                                      </p:to>
                                    </p:set>
                                    <p:set>
                                      <p:cBhvr>
                                        <p:cTn id="49" dur="100" fill="hold"/>
                                        <p:tgtEl>
                                          <p:spTgt spid="17"/>
                                        </p:tgtEl>
                                        <p:attrNameLst>
                                          <p:attrName>fill.on</p:attrName>
                                        </p:attrNameLst>
                                      </p:cBhvr>
                                      <p:to>
                                        <p:strVal val="true"/>
                                      </p:to>
                                    </p:set>
                                    <p:animRot by="120000">
                                      <p:cBhvr>
                                        <p:cTn id="50" dur="100" fill="hold">
                                          <p:stCondLst>
                                            <p:cond delay="0"/>
                                          </p:stCondLst>
                                        </p:cTn>
                                        <p:tgtEl>
                                          <p:spTgt spid="17"/>
                                        </p:tgtEl>
                                        <p:attrNameLst>
                                          <p:attrName>r</p:attrName>
                                        </p:attrNameLst>
                                      </p:cBhvr>
                                    </p:animRot>
                                    <p:animRot by="-240000">
                                      <p:cBhvr>
                                        <p:cTn id="51" dur="200" fill="hold">
                                          <p:stCondLst>
                                            <p:cond delay="200"/>
                                          </p:stCondLst>
                                        </p:cTn>
                                        <p:tgtEl>
                                          <p:spTgt spid="17"/>
                                        </p:tgtEl>
                                        <p:attrNameLst>
                                          <p:attrName>r</p:attrName>
                                        </p:attrNameLst>
                                      </p:cBhvr>
                                    </p:animRot>
                                    <p:animRot by="240000">
                                      <p:cBhvr>
                                        <p:cTn id="52" dur="200" fill="hold">
                                          <p:stCondLst>
                                            <p:cond delay="400"/>
                                          </p:stCondLst>
                                        </p:cTn>
                                        <p:tgtEl>
                                          <p:spTgt spid="17"/>
                                        </p:tgtEl>
                                        <p:attrNameLst>
                                          <p:attrName>r</p:attrName>
                                        </p:attrNameLst>
                                      </p:cBhvr>
                                    </p:animRot>
                                    <p:animRot by="-240000">
                                      <p:cBhvr>
                                        <p:cTn id="53" dur="200" fill="hold">
                                          <p:stCondLst>
                                            <p:cond delay="600"/>
                                          </p:stCondLst>
                                        </p:cTn>
                                        <p:tgtEl>
                                          <p:spTgt spid="17"/>
                                        </p:tgtEl>
                                        <p:attrNameLst>
                                          <p:attrName>r</p:attrName>
                                        </p:attrNameLst>
                                      </p:cBhvr>
                                    </p:animRot>
                                    <p:animRot by="120000">
                                      <p:cBhvr>
                                        <p:cTn id="54" dur="200" fill="hold">
                                          <p:stCondLst>
                                            <p:cond delay="800"/>
                                          </p:stCondLst>
                                        </p:cTn>
                                        <p:tgtEl>
                                          <p:spTgt spid="17"/>
                                        </p:tgtEl>
                                        <p:attrNameLst>
                                          <p:attrName>r</p:attrName>
                                        </p:attrNameLst>
                                      </p:cBhvr>
                                    </p:animRot>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2000" fill="hold"/>
                                        <p:tgtEl>
                                          <p:spTgt spid="12"/>
                                        </p:tgtEl>
                                        <p:attrNameLst>
                                          <p:attrName>ppt_w</p:attrName>
                                        </p:attrNameLst>
                                      </p:cBhvr>
                                      <p:tavLst>
                                        <p:tav tm="0">
                                          <p:val>
                                            <p:fltVal val="0"/>
                                          </p:val>
                                        </p:tav>
                                        <p:tav tm="100000">
                                          <p:val>
                                            <p:strVal val="#ppt_w"/>
                                          </p:val>
                                        </p:tav>
                                      </p:tavLst>
                                    </p:anim>
                                    <p:anim calcmode="lin" valueType="num">
                                      <p:cBhvr>
                                        <p:cTn id="60" dur="2000" fill="hold"/>
                                        <p:tgtEl>
                                          <p:spTgt spid="12"/>
                                        </p:tgtEl>
                                        <p:attrNameLst>
                                          <p:attrName>ppt_h</p:attrName>
                                        </p:attrNameLst>
                                      </p:cBhvr>
                                      <p:tavLst>
                                        <p:tav tm="0">
                                          <p:val>
                                            <p:fltVal val="0"/>
                                          </p:val>
                                        </p:tav>
                                        <p:tav tm="100000">
                                          <p:val>
                                            <p:strVal val="#ppt_h"/>
                                          </p:val>
                                        </p:tav>
                                      </p:tavLst>
                                    </p:anim>
                                  </p:childTnLst>
                                </p:cTn>
                              </p:par>
                            </p:childTnLst>
                          </p:cTn>
                        </p:par>
                        <p:par>
                          <p:cTn id="61" fill="hold" nodeType="afterGroup">
                            <p:stCondLst>
                              <p:cond delay="2000"/>
                            </p:stCondLst>
                            <p:childTnLst>
                              <p:par>
                                <p:cTn id="62" presetID="14" presetClass="emph" presetSubtype="0" fill="hold" nodeType="afterEffect">
                                  <p:stCondLst>
                                    <p:cond delay="0"/>
                                  </p:stCondLst>
                                  <p:childTnLst>
                                    <p:animClr clrSpc="rgb" dir="cw">
                                      <p:cBhvr override="childStyle">
                                        <p:cTn id="63" dur="2850" fill="hold">
                                          <p:stCondLst>
                                            <p:cond delay="150"/>
                                          </p:stCondLst>
                                        </p:cTn>
                                        <p:tgtEl>
                                          <p:spTgt spid="12"/>
                                        </p:tgtEl>
                                        <p:attrNameLst>
                                          <p:attrName>style.color</p:attrName>
                                        </p:attrNameLst>
                                      </p:cBhvr>
                                      <p:to>
                                        <a:schemeClr val="accent2"/>
                                      </p:to>
                                    </p:animClr>
                                    <p:animClr clrSpc="rgb" dir="cw">
                                      <p:cBhvr>
                                        <p:cTn id="64" dur="2850" fill="hold">
                                          <p:stCondLst>
                                            <p:cond delay="150"/>
                                          </p:stCondLst>
                                        </p:cTn>
                                        <p:tgtEl>
                                          <p:spTgt spid="12"/>
                                        </p:tgtEl>
                                        <p:attrNameLst>
                                          <p:attrName>fillColor</p:attrName>
                                        </p:attrNameLst>
                                      </p:cBhvr>
                                      <p:to>
                                        <a:schemeClr val="accent2"/>
                                      </p:to>
                                    </p:animClr>
                                    <p:set>
                                      <p:cBhvr>
                                        <p:cTn id="65" dur="2850" fill="hold">
                                          <p:stCondLst>
                                            <p:cond delay="150"/>
                                          </p:stCondLst>
                                        </p:cTn>
                                        <p:tgtEl>
                                          <p:spTgt spid="12"/>
                                        </p:tgtEl>
                                        <p:attrNameLst>
                                          <p:attrName>fill.type</p:attrName>
                                        </p:attrNameLst>
                                      </p:cBhvr>
                                      <p:to>
                                        <p:strVal val="solid"/>
                                      </p:to>
                                    </p:set>
                                    <p:set>
                                      <p:cBhvr>
                                        <p:cTn id="66" dur="2850" fill="hold">
                                          <p:stCondLst>
                                            <p:cond delay="150"/>
                                          </p:stCondLst>
                                        </p:cTn>
                                        <p:tgtEl>
                                          <p:spTgt spid="12"/>
                                        </p:tgtEl>
                                        <p:attrNameLst>
                                          <p:attrName>fill.on</p:attrName>
                                        </p:attrNameLst>
                                      </p:cBhvr>
                                      <p:to>
                                        <p:strVal val="true"/>
                                      </p:to>
                                    </p:set>
                                    <p:animScale>
                                      <p:cBhvr>
                                        <p:cTn id="67" dur="300" fill="hold">
                                          <p:stCondLst>
                                            <p:cond delay="0"/>
                                          </p:stCondLst>
                                        </p:cTn>
                                        <p:tgtEl>
                                          <p:spTgt spid="12"/>
                                        </p:tgtEl>
                                      </p:cBhvr>
                                      <p:from x="100000" y="100000"/>
                                      <p:to x="100000" y="5000"/>
                                    </p:animScale>
                                    <p:animScale>
                                      <p:cBhvr>
                                        <p:cTn id="68" dur="300" fill="hold">
                                          <p:stCondLst>
                                            <p:cond delay="300"/>
                                          </p:stCondLst>
                                        </p:cTn>
                                        <p:tgtEl>
                                          <p:spTgt spid="12"/>
                                        </p:tgtEl>
                                      </p:cBhvr>
                                      <p:from x="100000" y="5000"/>
                                      <p:to x="120000" y="150000"/>
                                    </p:animScale>
                                    <p:animScale>
                                      <p:cBhvr>
                                        <p:cTn id="69" dur="900" fill="hold">
                                          <p:stCondLst>
                                            <p:cond delay="2100"/>
                                          </p:stCondLst>
                                        </p:cTn>
                                        <p:tgtEl>
                                          <p:spTgt spid="12"/>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bwMode="auto">
          <a:xfrm>
            <a:off x="365760" y="411480"/>
            <a:ext cx="9144000"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Evaluation of Identical CVs: Gender</a:t>
            </a:r>
          </a:p>
        </p:txBody>
      </p:sp>
      <p:sp>
        <p:nvSpPr>
          <p:cNvPr id="60419" name="Rectangle 6"/>
          <p:cNvSpPr>
            <a:spLocks noGrp="1" noChangeArrowheads="1"/>
          </p:cNvSpPr>
          <p:nvPr>
            <p:ph type="body" sz="half" idx="1"/>
          </p:nvPr>
        </p:nvSpPr>
        <p:spPr bwMode="auto">
          <a:xfrm>
            <a:off x="166915" y="1730826"/>
            <a:ext cx="5058229"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lnSpc>
                <a:spcPct val="80000"/>
              </a:lnSpc>
            </a:pPr>
            <a:r>
              <a:rPr lang="en-US" altLang="en-US" sz="2800" dirty="0" smtClean="0"/>
              <a:t>When evaluating identical application packages, male and female University psychology professors preferred 2:1 to hire “Brian” over “Karen” as an assistant professor.</a:t>
            </a:r>
          </a:p>
          <a:p>
            <a:pPr eaLnBrk="1" hangingPunct="1">
              <a:lnSpc>
                <a:spcPct val="80000"/>
              </a:lnSpc>
            </a:pPr>
            <a:r>
              <a:rPr lang="en-US" altLang="en-US" sz="2800" dirty="0" smtClean="0"/>
              <a:t>When evaluating a more experienced record (at the point of promotion to tenure), reservations were expressed four times more often when the name was female. </a:t>
            </a:r>
          </a:p>
        </p:txBody>
      </p:sp>
      <p:pic>
        <p:nvPicPr>
          <p:cNvPr id="60420" name="Picture 20" descr="BD18204_"/>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95900" y="2362200"/>
            <a:ext cx="3086100" cy="200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1" descr="BD18204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200400"/>
            <a:ext cx="30861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22"/>
          <p:cNvSpPr txBox="1">
            <a:spLocks noChangeArrowheads="1"/>
          </p:cNvSpPr>
          <p:nvPr/>
        </p:nvSpPr>
        <p:spPr bwMode="auto">
          <a:xfrm>
            <a:off x="5867400" y="3238500"/>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914400">
              <a:spcBef>
                <a:spcPct val="50000"/>
              </a:spcBef>
            </a:pPr>
            <a:r>
              <a:rPr lang="en-US" altLang="en-US" sz="1600" b="1">
                <a:solidFill>
                  <a:srgbClr val="000080"/>
                </a:solidFill>
              </a:rPr>
              <a:t>Brian</a:t>
            </a:r>
            <a:endParaRPr lang="en-US" altLang="en-US" sz="1100" b="1">
              <a:solidFill>
                <a:srgbClr val="000080"/>
              </a:solidFill>
            </a:endParaRPr>
          </a:p>
        </p:txBody>
      </p:sp>
      <p:sp>
        <p:nvSpPr>
          <p:cNvPr id="60423" name="Text Box 23"/>
          <p:cNvSpPr txBox="1">
            <a:spLocks noChangeArrowheads="1"/>
          </p:cNvSpPr>
          <p:nvPr/>
        </p:nvSpPr>
        <p:spPr bwMode="auto">
          <a:xfrm>
            <a:off x="5486400" y="2400300"/>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914400">
              <a:spcBef>
                <a:spcPct val="50000"/>
              </a:spcBef>
            </a:pPr>
            <a:r>
              <a:rPr lang="en-US" altLang="en-US" sz="1600" b="1">
                <a:solidFill>
                  <a:srgbClr val="000080"/>
                </a:solidFill>
              </a:rPr>
              <a:t>Karen</a:t>
            </a:r>
            <a:endParaRPr lang="en-US" altLang="en-US" sz="1100" b="1">
              <a:solidFill>
                <a:srgbClr val="000080"/>
              </a:solidFill>
            </a:endParaRPr>
          </a:p>
        </p:txBody>
      </p:sp>
      <p:sp>
        <p:nvSpPr>
          <p:cNvPr id="60424" name="Rectangle 26"/>
          <p:cNvSpPr>
            <a:spLocks noChangeArrowheads="1"/>
          </p:cNvSpPr>
          <p:nvPr/>
        </p:nvSpPr>
        <p:spPr bwMode="auto">
          <a:xfrm>
            <a:off x="1676400" y="6267450"/>
            <a:ext cx="586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914400"/>
            <a:r>
              <a:rPr lang="en-US" altLang="en-US" sz="1200">
                <a:solidFill>
                  <a:srgbClr val="000080"/>
                </a:solidFill>
                <a:latin typeface="Calibri" panose="020F0502020204030204" pitchFamily="34" charset="0"/>
              </a:rPr>
              <a:t>Steinpreis, Anders, &amp; Ritzke (1999) </a:t>
            </a:r>
            <a:r>
              <a:rPr lang="en-US" altLang="en-US" sz="1200" i="1">
                <a:solidFill>
                  <a:srgbClr val="000080"/>
                </a:solidFill>
                <a:latin typeface="Calibri" panose="020F0502020204030204" pitchFamily="34" charset="0"/>
              </a:rPr>
              <a:t>Sex Roles</a:t>
            </a:r>
            <a:r>
              <a:rPr lang="en-US" altLang="en-US" sz="1200">
                <a:solidFill>
                  <a:srgbClr val="000080"/>
                </a:solidFill>
                <a:latin typeface="Calibri" panose="020F0502020204030204" pitchFamily="34" charset="0"/>
              </a:rPr>
              <a:t>, 41, 509.</a:t>
            </a:r>
          </a:p>
        </p:txBody>
      </p:sp>
      <p:sp>
        <p:nvSpPr>
          <p:cNvPr id="60425" name="Rectangle 4"/>
          <p:cNvSpPr>
            <a:spLocks noChangeArrowheads="1"/>
          </p:cNvSpPr>
          <p:nvPr/>
        </p:nvSpPr>
        <p:spPr bwMode="auto">
          <a:xfrm>
            <a:off x="0" y="1371600"/>
            <a:ext cx="9144000" cy="2286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914400"/>
            <a:endParaRPr lang="en-US" altLang="en-US">
              <a:solidFill>
                <a:srgbClr val="000000"/>
              </a:solidFill>
              <a:latin typeface="Calibri" panose="020F0502020204030204" pitchFamily="34" charset="0"/>
            </a:endParaRPr>
          </a:p>
        </p:txBody>
      </p:sp>
      <p:sp>
        <p:nvSpPr>
          <p:cNvPr id="60426" name="TextBox 9"/>
          <p:cNvSpPr txBox="1">
            <a:spLocks noChangeArrowheads="1"/>
          </p:cNvSpPr>
          <p:nvPr/>
        </p:nvSpPr>
        <p:spPr bwMode="auto">
          <a:xfrm>
            <a:off x="685800" y="6486525"/>
            <a:ext cx="7400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914400"/>
            <a:r>
              <a:rPr lang="en-US" altLang="en-US">
                <a:solidFill>
                  <a:srgbClr val="000000"/>
                </a:solidFill>
              </a:rPr>
              <a:t>Slide provided: STRIDE: University of Michigan ADVANCE &amp; SfN IWIN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ChangeArrowheads="1"/>
          </p:cNvSpPr>
          <p:nvPr/>
        </p:nvSpPr>
        <p:spPr bwMode="auto">
          <a:xfrm>
            <a:off x="5121275" y="6172200"/>
            <a:ext cx="38306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spcBef>
                <a:spcPct val="20000"/>
              </a:spcBef>
            </a:pPr>
            <a:r>
              <a:rPr lang="en-US" sz="2400">
                <a:solidFill>
                  <a:srgbClr val="000000"/>
                </a:solidFill>
              </a:rPr>
              <a:t>Moss-Racusin et al., 2012 </a:t>
            </a:r>
          </a:p>
        </p:txBody>
      </p:sp>
      <p:pic>
        <p:nvPicPr>
          <p:cNvPr id="624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66800"/>
            <a:ext cx="86201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14"/>
          <p:cNvSpPr txBox="1">
            <a:spLocks noChangeArrowheads="1"/>
          </p:cNvSpPr>
          <p:nvPr/>
        </p:nvSpPr>
        <p:spPr bwMode="auto">
          <a:xfrm rot="-5400000">
            <a:off x="-1740693" y="3586956"/>
            <a:ext cx="403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a:spcBef>
                <a:spcPct val="50000"/>
              </a:spcBef>
            </a:pPr>
            <a:r>
              <a:rPr lang="en-US" sz="2800">
                <a:solidFill>
                  <a:srgbClr val="000000"/>
                </a:solidFill>
              </a:rPr>
              <a:t>Rating</a:t>
            </a:r>
          </a:p>
        </p:txBody>
      </p:sp>
      <p:sp>
        <p:nvSpPr>
          <p:cNvPr id="2187266" name="Rectangle 2"/>
          <p:cNvSpPr>
            <a:spLocks noGrp="1" noChangeArrowheads="1"/>
          </p:cNvSpPr>
          <p:nvPr>
            <p:ph type="title"/>
          </p:nvPr>
        </p:nvSpPr>
        <p:spPr>
          <a:xfrm>
            <a:off x="-6350" y="0"/>
            <a:ext cx="9144000" cy="1143000"/>
          </a:xfrm>
          <a:solidFill>
            <a:schemeClr val="bg1"/>
          </a:solidFill>
        </p:spPr>
        <p:txBody>
          <a:bodyPr vert="horz" wrap="square" lIns="91440" tIns="45720" rIns="91440" bIns="45720" numCol="1" anchor="t" anchorCtr="0" compatLnSpc="1">
            <a:prstTxWarp prst="textNoShape">
              <a:avLst/>
            </a:prstTxWarp>
            <a:normAutofit/>
          </a:bodyPr>
          <a:lstStyle/>
          <a:p>
            <a:r>
              <a:rPr lang="en-US" sz="3200">
                <a:latin typeface="Calibri" charset="0"/>
                <a:ea typeface="MS PGothic" charset="0"/>
              </a:rPr>
              <a:t>STEM Faculty</a:t>
            </a:r>
            <a:r>
              <a:rPr lang="ja-JP" altLang="en-US" sz="3200">
                <a:latin typeface="Calibri" charset="0"/>
                <a:ea typeface="MS PGothic" charset="0"/>
              </a:rPr>
              <a:t>’</a:t>
            </a:r>
            <a:r>
              <a:rPr lang="en-US" sz="3200">
                <a:latin typeface="Calibri" charset="0"/>
                <a:ea typeface="MS PGothic" charset="0"/>
              </a:rPr>
              <a:t>s judgments of </a:t>
            </a:r>
            <a:br>
              <a:rPr lang="en-US" sz="3200">
                <a:latin typeface="Calibri" charset="0"/>
                <a:ea typeface="MS PGothic" charset="0"/>
              </a:rPr>
            </a:br>
            <a:r>
              <a:rPr lang="en-US" sz="3200">
                <a:latin typeface="Calibri" charset="0"/>
                <a:ea typeface="MS PGothic" charset="0"/>
              </a:rPr>
              <a:t>lab manager applicant</a:t>
            </a:r>
          </a:p>
        </p:txBody>
      </p:sp>
      <p:sp>
        <p:nvSpPr>
          <p:cNvPr id="62470" name="Rectangle 11"/>
          <p:cNvSpPr>
            <a:spLocks noChangeArrowheads="1"/>
          </p:cNvSpPr>
          <p:nvPr/>
        </p:nvSpPr>
        <p:spPr bwMode="auto">
          <a:xfrm>
            <a:off x="1008063" y="5637213"/>
            <a:ext cx="61722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sz="2400">
                <a:solidFill>
                  <a:srgbClr val="000000"/>
                </a:solidFill>
              </a:rPr>
              <a:t>Competence     Hireability        Mentoring</a:t>
            </a:r>
          </a:p>
        </p:txBody>
      </p:sp>
      <p:sp>
        <p:nvSpPr>
          <p:cNvPr id="62471" name="Rectangle 8"/>
          <p:cNvSpPr>
            <a:spLocks noChangeArrowheads="1"/>
          </p:cNvSpPr>
          <p:nvPr/>
        </p:nvSpPr>
        <p:spPr bwMode="auto">
          <a:xfrm>
            <a:off x="17463" y="1104900"/>
            <a:ext cx="8993187" cy="50673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en-US" sz="1600" b="1">
              <a:solidFill>
                <a:srgbClr val="000000"/>
              </a:solidFill>
            </a:endParaRPr>
          </a:p>
        </p:txBody>
      </p:sp>
    </p:spTree>
    <p:extLst>
      <p:ext uri="{BB962C8B-B14F-4D97-AF65-F5344CB8AC3E}">
        <p14:creationId xmlns:p14="http://schemas.microsoft.com/office/powerpoint/2010/main" val="24590374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1"/>
          <p:cNvSpPr>
            <a:spLocks noChangeArrowheads="1"/>
          </p:cNvSpPr>
          <p:nvPr/>
        </p:nvSpPr>
        <p:spPr bwMode="auto">
          <a:xfrm>
            <a:off x="5121275" y="6172200"/>
            <a:ext cx="38306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spcBef>
                <a:spcPct val="20000"/>
              </a:spcBef>
            </a:pPr>
            <a:r>
              <a:rPr lang="en-US" sz="2400">
                <a:solidFill>
                  <a:srgbClr val="000000"/>
                </a:solidFill>
              </a:rPr>
              <a:t>Moss-Racusin et al., 2012 </a:t>
            </a:r>
          </a:p>
        </p:txBody>
      </p:sp>
      <p:pic>
        <p:nvPicPr>
          <p:cNvPr id="645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66800"/>
            <a:ext cx="86201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14"/>
          <p:cNvSpPr txBox="1">
            <a:spLocks noChangeArrowheads="1"/>
          </p:cNvSpPr>
          <p:nvPr/>
        </p:nvSpPr>
        <p:spPr bwMode="auto">
          <a:xfrm rot="-5400000">
            <a:off x="-1740693" y="3586956"/>
            <a:ext cx="403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a:spcBef>
                <a:spcPct val="50000"/>
              </a:spcBef>
            </a:pPr>
            <a:r>
              <a:rPr lang="en-US" sz="2800">
                <a:solidFill>
                  <a:srgbClr val="000000"/>
                </a:solidFill>
              </a:rPr>
              <a:t>Rating</a:t>
            </a:r>
          </a:p>
        </p:txBody>
      </p:sp>
      <p:sp>
        <p:nvSpPr>
          <p:cNvPr id="2187266" name="Rectangle 2"/>
          <p:cNvSpPr>
            <a:spLocks noGrp="1" noChangeArrowheads="1"/>
          </p:cNvSpPr>
          <p:nvPr>
            <p:ph type="title"/>
          </p:nvPr>
        </p:nvSpPr>
        <p:spPr>
          <a:xfrm>
            <a:off x="-6350" y="0"/>
            <a:ext cx="9144000" cy="1143000"/>
          </a:xfrm>
          <a:solidFill>
            <a:schemeClr val="bg1"/>
          </a:solidFill>
        </p:spPr>
        <p:txBody>
          <a:bodyPr vert="horz" wrap="square" lIns="91440" tIns="45720" rIns="91440" bIns="45720" numCol="1" anchor="t" anchorCtr="0" compatLnSpc="1">
            <a:prstTxWarp prst="textNoShape">
              <a:avLst/>
            </a:prstTxWarp>
            <a:normAutofit/>
          </a:bodyPr>
          <a:lstStyle/>
          <a:p>
            <a:r>
              <a:rPr lang="en-US" sz="3200">
                <a:latin typeface="Calibri" charset="0"/>
                <a:ea typeface="MS PGothic" charset="0"/>
              </a:rPr>
              <a:t>STEM Faculty</a:t>
            </a:r>
            <a:r>
              <a:rPr lang="ja-JP" altLang="en-US" sz="3200">
                <a:latin typeface="Calibri" charset="0"/>
                <a:ea typeface="MS PGothic" charset="0"/>
              </a:rPr>
              <a:t>’</a:t>
            </a:r>
            <a:r>
              <a:rPr lang="en-US" sz="3200">
                <a:latin typeface="Calibri" charset="0"/>
                <a:ea typeface="MS PGothic" charset="0"/>
              </a:rPr>
              <a:t>s judgments of </a:t>
            </a:r>
            <a:br>
              <a:rPr lang="en-US" sz="3200">
                <a:latin typeface="Calibri" charset="0"/>
                <a:ea typeface="MS PGothic" charset="0"/>
              </a:rPr>
            </a:br>
            <a:r>
              <a:rPr lang="en-US" sz="3200">
                <a:latin typeface="Calibri" charset="0"/>
                <a:ea typeface="MS PGothic" charset="0"/>
              </a:rPr>
              <a:t>lab manager applicant</a:t>
            </a:r>
          </a:p>
        </p:txBody>
      </p:sp>
      <p:sp>
        <p:nvSpPr>
          <p:cNvPr id="64518" name="Rectangle 11"/>
          <p:cNvSpPr>
            <a:spLocks noChangeArrowheads="1"/>
          </p:cNvSpPr>
          <p:nvPr/>
        </p:nvSpPr>
        <p:spPr bwMode="auto">
          <a:xfrm>
            <a:off x="1008063" y="5637213"/>
            <a:ext cx="61722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sz="2400">
                <a:solidFill>
                  <a:srgbClr val="000000"/>
                </a:solidFill>
              </a:rPr>
              <a:t>Competence     Hireability        Mentoring</a:t>
            </a:r>
          </a:p>
        </p:txBody>
      </p:sp>
      <p:sp>
        <p:nvSpPr>
          <p:cNvPr id="64519" name="Rectangle 8"/>
          <p:cNvSpPr>
            <a:spLocks noChangeArrowheads="1"/>
          </p:cNvSpPr>
          <p:nvPr/>
        </p:nvSpPr>
        <p:spPr bwMode="auto">
          <a:xfrm>
            <a:off x="17463" y="1104900"/>
            <a:ext cx="6916737" cy="50673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en-US" sz="1600" b="1">
              <a:solidFill>
                <a:srgbClr val="000000"/>
              </a:solidFill>
            </a:endParaRPr>
          </a:p>
        </p:txBody>
      </p:sp>
      <p:grpSp>
        <p:nvGrpSpPr>
          <p:cNvPr id="64520" name="Group 3"/>
          <p:cNvGrpSpPr>
            <a:grpSpLocks/>
          </p:cNvGrpSpPr>
          <p:nvPr/>
        </p:nvGrpSpPr>
        <p:grpSpPr bwMode="auto">
          <a:xfrm>
            <a:off x="6705600" y="2882900"/>
            <a:ext cx="2057400" cy="1155700"/>
            <a:chOff x="6705600" y="2882774"/>
            <a:chExt cx="2057400" cy="1155826"/>
          </a:xfrm>
        </p:grpSpPr>
        <p:sp>
          <p:nvSpPr>
            <p:cNvPr id="64524" name="Rectangle 11"/>
            <p:cNvSpPr>
              <a:spLocks noChangeArrowheads="1"/>
            </p:cNvSpPr>
            <p:nvPr/>
          </p:nvSpPr>
          <p:spPr bwMode="auto">
            <a:xfrm>
              <a:off x="6705600" y="2882774"/>
              <a:ext cx="205739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u="sng">
                  <a:solidFill>
                    <a:srgbClr val="000000"/>
                  </a:solidFill>
                </a:rPr>
                <a:t>Applicant Name</a:t>
              </a:r>
            </a:p>
          </p:txBody>
        </p:sp>
        <p:sp>
          <p:nvSpPr>
            <p:cNvPr id="64525" name="Rectangle 1"/>
            <p:cNvSpPr>
              <a:spLocks noChangeArrowheads="1"/>
            </p:cNvSpPr>
            <p:nvPr/>
          </p:nvSpPr>
          <p:spPr bwMode="auto">
            <a:xfrm>
              <a:off x="7346731" y="3216331"/>
              <a:ext cx="1416269" cy="8222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64526" name="Rectangle 11"/>
            <p:cNvSpPr>
              <a:spLocks noChangeArrowheads="1"/>
            </p:cNvSpPr>
            <p:nvPr/>
          </p:nvSpPr>
          <p:spPr bwMode="auto">
            <a:xfrm>
              <a:off x="7346731" y="3276599"/>
              <a:ext cx="954107" cy="7017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spcBef>
                  <a:spcPct val="20000"/>
                </a:spcBef>
              </a:pPr>
              <a:r>
                <a:rPr lang="en-US">
                  <a:solidFill>
                    <a:srgbClr val="000000"/>
                  </a:solidFill>
                </a:rPr>
                <a:t>Male</a:t>
              </a:r>
            </a:p>
            <a:p>
              <a:pPr defTabSz="914400">
                <a:spcBef>
                  <a:spcPct val="20000"/>
                </a:spcBef>
              </a:pPr>
              <a:r>
                <a:rPr lang="en-US">
                  <a:solidFill>
                    <a:srgbClr val="000000"/>
                  </a:solidFill>
                </a:rPr>
                <a:t>Female</a:t>
              </a:r>
            </a:p>
          </p:txBody>
        </p:sp>
      </p:grpSp>
      <p:sp>
        <p:nvSpPr>
          <p:cNvPr id="64521" name="Rectangle 4"/>
          <p:cNvSpPr>
            <a:spLocks noChangeArrowheads="1"/>
          </p:cNvSpPr>
          <p:nvPr/>
        </p:nvSpPr>
        <p:spPr bwMode="auto">
          <a:xfrm>
            <a:off x="8763000" y="1066800"/>
            <a:ext cx="381000" cy="510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64522" name="Rectangle 12"/>
          <p:cNvSpPr>
            <a:spLocks noChangeArrowheads="1"/>
          </p:cNvSpPr>
          <p:nvPr/>
        </p:nvSpPr>
        <p:spPr bwMode="auto">
          <a:xfrm>
            <a:off x="8724900" y="1222375"/>
            <a:ext cx="381000" cy="510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64523" name="Rectangle 13"/>
          <p:cNvSpPr>
            <a:spLocks noChangeArrowheads="1"/>
          </p:cNvSpPr>
          <p:nvPr/>
        </p:nvSpPr>
        <p:spPr bwMode="auto">
          <a:xfrm rot="-5400000">
            <a:off x="7859712" y="4926013"/>
            <a:ext cx="320675" cy="217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Tree>
    <p:extLst>
      <p:ext uri="{BB962C8B-B14F-4D97-AF65-F5344CB8AC3E}">
        <p14:creationId xmlns:p14="http://schemas.microsoft.com/office/powerpoint/2010/main" val="727227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ChangeArrowheads="1"/>
          </p:cNvSpPr>
          <p:nvPr/>
        </p:nvSpPr>
        <p:spPr bwMode="auto">
          <a:xfrm>
            <a:off x="5121275" y="6172200"/>
            <a:ext cx="38306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spcBef>
                <a:spcPct val="20000"/>
              </a:spcBef>
            </a:pPr>
            <a:r>
              <a:rPr lang="en-US" sz="2400">
                <a:solidFill>
                  <a:srgbClr val="000000"/>
                </a:solidFill>
              </a:rPr>
              <a:t>Moss-Racusin et al., 2012 </a:t>
            </a:r>
          </a:p>
        </p:txBody>
      </p:sp>
      <p:pic>
        <p:nvPicPr>
          <p:cNvPr id="6656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66800"/>
            <a:ext cx="86201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14"/>
          <p:cNvSpPr txBox="1">
            <a:spLocks noChangeArrowheads="1"/>
          </p:cNvSpPr>
          <p:nvPr/>
        </p:nvSpPr>
        <p:spPr bwMode="auto">
          <a:xfrm rot="-5400000">
            <a:off x="-1740693" y="3586956"/>
            <a:ext cx="403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a:spcBef>
                <a:spcPct val="50000"/>
              </a:spcBef>
            </a:pPr>
            <a:r>
              <a:rPr lang="en-US" sz="2800">
                <a:solidFill>
                  <a:srgbClr val="000000"/>
                </a:solidFill>
              </a:rPr>
              <a:t>Rating</a:t>
            </a:r>
          </a:p>
        </p:txBody>
      </p:sp>
      <p:sp>
        <p:nvSpPr>
          <p:cNvPr id="2187266" name="Rectangle 2"/>
          <p:cNvSpPr>
            <a:spLocks noGrp="1" noChangeArrowheads="1"/>
          </p:cNvSpPr>
          <p:nvPr>
            <p:ph type="title"/>
          </p:nvPr>
        </p:nvSpPr>
        <p:spPr>
          <a:xfrm>
            <a:off x="-6350" y="0"/>
            <a:ext cx="9144000" cy="1143000"/>
          </a:xfrm>
          <a:solidFill>
            <a:schemeClr val="bg1"/>
          </a:solidFill>
        </p:spPr>
        <p:txBody>
          <a:bodyPr vert="horz" wrap="square" lIns="91440" tIns="45720" rIns="91440" bIns="45720" numCol="1" anchor="t" anchorCtr="0" compatLnSpc="1">
            <a:prstTxWarp prst="textNoShape">
              <a:avLst/>
            </a:prstTxWarp>
            <a:normAutofit/>
          </a:bodyPr>
          <a:lstStyle/>
          <a:p>
            <a:r>
              <a:rPr lang="en-US" sz="3200">
                <a:latin typeface="Calibri" charset="0"/>
                <a:ea typeface="MS PGothic" charset="0"/>
              </a:rPr>
              <a:t>STEM Faculty</a:t>
            </a:r>
            <a:r>
              <a:rPr lang="ja-JP" altLang="en-US" sz="3200">
                <a:latin typeface="Calibri" charset="0"/>
                <a:ea typeface="MS PGothic" charset="0"/>
              </a:rPr>
              <a:t>’</a:t>
            </a:r>
            <a:r>
              <a:rPr lang="en-US" sz="3200">
                <a:latin typeface="Calibri" charset="0"/>
                <a:ea typeface="MS PGothic" charset="0"/>
              </a:rPr>
              <a:t>s judgments of </a:t>
            </a:r>
            <a:br>
              <a:rPr lang="en-US" sz="3200">
                <a:latin typeface="Calibri" charset="0"/>
                <a:ea typeface="MS PGothic" charset="0"/>
              </a:rPr>
            </a:br>
            <a:r>
              <a:rPr lang="en-US" sz="3200">
                <a:latin typeface="Calibri" charset="0"/>
                <a:ea typeface="MS PGothic" charset="0"/>
              </a:rPr>
              <a:t>lab manager applicant</a:t>
            </a:r>
          </a:p>
        </p:txBody>
      </p:sp>
      <p:sp>
        <p:nvSpPr>
          <p:cNvPr id="66566" name="Rectangle 11"/>
          <p:cNvSpPr>
            <a:spLocks noChangeArrowheads="1"/>
          </p:cNvSpPr>
          <p:nvPr/>
        </p:nvSpPr>
        <p:spPr bwMode="auto">
          <a:xfrm>
            <a:off x="1008063" y="5637213"/>
            <a:ext cx="61722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sz="2400">
                <a:solidFill>
                  <a:srgbClr val="000000"/>
                </a:solidFill>
              </a:rPr>
              <a:t>Competence     Hireability        Mentoring</a:t>
            </a:r>
          </a:p>
        </p:txBody>
      </p:sp>
      <p:sp>
        <p:nvSpPr>
          <p:cNvPr id="66567" name="Rectangle 8"/>
          <p:cNvSpPr>
            <a:spLocks noChangeArrowheads="1"/>
          </p:cNvSpPr>
          <p:nvPr/>
        </p:nvSpPr>
        <p:spPr bwMode="auto">
          <a:xfrm>
            <a:off x="539750" y="1104900"/>
            <a:ext cx="6496050" cy="45323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en-US" sz="1600" b="1">
              <a:solidFill>
                <a:srgbClr val="000000"/>
              </a:solidFill>
            </a:endParaRPr>
          </a:p>
        </p:txBody>
      </p:sp>
      <p:grpSp>
        <p:nvGrpSpPr>
          <p:cNvPr id="66568" name="Group 9"/>
          <p:cNvGrpSpPr>
            <a:grpSpLocks/>
          </p:cNvGrpSpPr>
          <p:nvPr/>
        </p:nvGrpSpPr>
        <p:grpSpPr bwMode="auto">
          <a:xfrm>
            <a:off x="6705600" y="2882900"/>
            <a:ext cx="2057400" cy="1155700"/>
            <a:chOff x="6705600" y="2882774"/>
            <a:chExt cx="2057400" cy="1155826"/>
          </a:xfrm>
        </p:grpSpPr>
        <p:sp>
          <p:nvSpPr>
            <p:cNvPr id="66571" name="Rectangle 11"/>
            <p:cNvSpPr>
              <a:spLocks noChangeArrowheads="1"/>
            </p:cNvSpPr>
            <p:nvPr/>
          </p:nvSpPr>
          <p:spPr bwMode="auto">
            <a:xfrm>
              <a:off x="6705600" y="2882774"/>
              <a:ext cx="205739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u="sng">
                  <a:solidFill>
                    <a:srgbClr val="000000"/>
                  </a:solidFill>
                </a:rPr>
                <a:t>Applicant Name</a:t>
              </a:r>
            </a:p>
          </p:txBody>
        </p:sp>
        <p:sp>
          <p:nvSpPr>
            <p:cNvPr id="66572" name="Rectangle 11"/>
            <p:cNvSpPr>
              <a:spLocks noChangeArrowheads="1"/>
            </p:cNvSpPr>
            <p:nvPr/>
          </p:nvSpPr>
          <p:spPr bwMode="auto">
            <a:xfrm>
              <a:off x="7346731" y="3216331"/>
              <a:ext cx="1416269" cy="8222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66573" name="Rectangle 11"/>
            <p:cNvSpPr>
              <a:spLocks noChangeArrowheads="1"/>
            </p:cNvSpPr>
            <p:nvPr/>
          </p:nvSpPr>
          <p:spPr bwMode="auto">
            <a:xfrm>
              <a:off x="7346731" y="3276599"/>
              <a:ext cx="954107" cy="7017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spcBef>
                  <a:spcPct val="20000"/>
                </a:spcBef>
              </a:pPr>
              <a:r>
                <a:rPr lang="en-US">
                  <a:solidFill>
                    <a:srgbClr val="000000"/>
                  </a:solidFill>
                </a:rPr>
                <a:t>Male</a:t>
              </a:r>
            </a:p>
            <a:p>
              <a:pPr defTabSz="914400">
                <a:spcBef>
                  <a:spcPct val="20000"/>
                </a:spcBef>
              </a:pPr>
              <a:r>
                <a:rPr lang="en-US">
                  <a:solidFill>
                    <a:srgbClr val="000000"/>
                  </a:solidFill>
                </a:rPr>
                <a:t>Female</a:t>
              </a:r>
            </a:p>
          </p:txBody>
        </p:sp>
      </p:grpSp>
      <p:sp>
        <p:nvSpPr>
          <p:cNvPr id="66569" name="Rectangle 13"/>
          <p:cNvSpPr>
            <a:spLocks noChangeArrowheads="1"/>
          </p:cNvSpPr>
          <p:nvPr/>
        </p:nvSpPr>
        <p:spPr bwMode="auto">
          <a:xfrm>
            <a:off x="8724900" y="1222375"/>
            <a:ext cx="381000" cy="510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66570" name="Rectangle 14"/>
          <p:cNvSpPr>
            <a:spLocks noChangeArrowheads="1"/>
          </p:cNvSpPr>
          <p:nvPr/>
        </p:nvSpPr>
        <p:spPr bwMode="auto">
          <a:xfrm rot="-5400000">
            <a:off x="7859712" y="4926013"/>
            <a:ext cx="320675" cy="217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Tree>
    <p:extLst>
      <p:ext uri="{BB962C8B-B14F-4D97-AF65-F5344CB8AC3E}">
        <p14:creationId xmlns:p14="http://schemas.microsoft.com/office/powerpoint/2010/main" val="15760484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5121275" y="6172200"/>
            <a:ext cx="38306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spcBef>
                <a:spcPct val="20000"/>
              </a:spcBef>
            </a:pPr>
            <a:r>
              <a:rPr lang="en-US" sz="2400">
                <a:solidFill>
                  <a:srgbClr val="000000"/>
                </a:solidFill>
              </a:rPr>
              <a:t>Moss-Racusin et al., 2012 </a:t>
            </a:r>
          </a:p>
        </p:txBody>
      </p:sp>
      <p:pic>
        <p:nvPicPr>
          <p:cNvPr id="686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66800"/>
            <a:ext cx="86201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14"/>
          <p:cNvSpPr txBox="1">
            <a:spLocks noChangeArrowheads="1"/>
          </p:cNvSpPr>
          <p:nvPr/>
        </p:nvSpPr>
        <p:spPr bwMode="auto">
          <a:xfrm rot="-5400000">
            <a:off x="-1740693" y="3586956"/>
            <a:ext cx="403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a:spcBef>
                <a:spcPct val="50000"/>
              </a:spcBef>
            </a:pPr>
            <a:r>
              <a:rPr lang="en-US" sz="2800">
                <a:solidFill>
                  <a:srgbClr val="000000"/>
                </a:solidFill>
              </a:rPr>
              <a:t>Rating</a:t>
            </a:r>
          </a:p>
        </p:txBody>
      </p:sp>
      <p:sp>
        <p:nvSpPr>
          <p:cNvPr id="2187266" name="Rectangle 2"/>
          <p:cNvSpPr>
            <a:spLocks noGrp="1" noChangeArrowheads="1"/>
          </p:cNvSpPr>
          <p:nvPr>
            <p:ph type="title"/>
          </p:nvPr>
        </p:nvSpPr>
        <p:spPr>
          <a:xfrm>
            <a:off x="-6350" y="0"/>
            <a:ext cx="9144000" cy="1143000"/>
          </a:xfrm>
          <a:solidFill>
            <a:schemeClr val="bg1"/>
          </a:solidFill>
        </p:spPr>
        <p:txBody>
          <a:bodyPr vert="horz" wrap="square" lIns="91440" tIns="45720" rIns="91440" bIns="45720" numCol="1" anchor="t" anchorCtr="0" compatLnSpc="1">
            <a:prstTxWarp prst="textNoShape">
              <a:avLst/>
            </a:prstTxWarp>
            <a:normAutofit/>
          </a:bodyPr>
          <a:lstStyle/>
          <a:p>
            <a:r>
              <a:rPr lang="en-US" sz="3200">
                <a:latin typeface="Calibri" charset="0"/>
                <a:ea typeface="MS PGothic" charset="0"/>
              </a:rPr>
              <a:t>STEM Faculty</a:t>
            </a:r>
            <a:r>
              <a:rPr lang="ja-JP" altLang="en-US" sz="3200">
                <a:latin typeface="Calibri" charset="0"/>
                <a:ea typeface="MS PGothic" charset="0"/>
              </a:rPr>
              <a:t>’</a:t>
            </a:r>
            <a:r>
              <a:rPr lang="en-US" sz="3200">
                <a:latin typeface="Calibri" charset="0"/>
                <a:ea typeface="MS PGothic" charset="0"/>
              </a:rPr>
              <a:t>s judgments of </a:t>
            </a:r>
            <a:br>
              <a:rPr lang="en-US" sz="3200">
                <a:latin typeface="Calibri" charset="0"/>
                <a:ea typeface="MS PGothic" charset="0"/>
              </a:rPr>
            </a:br>
            <a:r>
              <a:rPr lang="en-US" sz="3200">
                <a:latin typeface="Calibri" charset="0"/>
                <a:ea typeface="MS PGothic" charset="0"/>
              </a:rPr>
              <a:t>lab manager applicant</a:t>
            </a:r>
          </a:p>
        </p:txBody>
      </p:sp>
      <p:sp>
        <p:nvSpPr>
          <p:cNvPr id="68614" name="Rectangle 11"/>
          <p:cNvSpPr>
            <a:spLocks noChangeArrowheads="1"/>
          </p:cNvSpPr>
          <p:nvPr/>
        </p:nvSpPr>
        <p:spPr bwMode="auto">
          <a:xfrm>
            <a:off x="1008063" y="5637213"/>
            <a:ext cx="61722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sz="2400">
                <a:solidFill>
                  <a:srgbClr val="000000"/>
                </a:solidFill>
              </a:rPr>
              <a:t>Competence     Hireability        Mentoring</a:t>
            </a:r>
          </a:p>
        </p:txBody>
      </p:sp>
      <p:sp>
        <p:nvSpPr>
          <p:cNvPr id="68615" name="Rectangle 8"/>
          <p:cNvSpPr>
            <a:spLocks noChangeArrowheads="1"/>
          </p:cNvSpPr>
          <p:nvPr/>
        </p:nvSpPr>
        <p:spPr bwMode="auto">
          <a:xfrm>
            <a:off x="3048000" y="1104900"/>
            <a:ext cx="3987800" cy="45323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en-US" sz="1600" b="1">
              <a:solidFill>
                <a:srgbClr val="000000"/>
              </a:solidFill>
            </a:endParaRPr>
          </a:p>
        </p:txBody>
      </p:sp>
      <p:grpSp>
        <p:nvGrpSpPr>
          <p:cNvPr id="68616" name="Group 9"/>
          <p:cNvGrpSpPr>
            <a:grpSpLocks/>
          </p:cNvGrpSpPr>
          <p:nvPr/>
        </p:nvGrpSpPr>
        <p:grpSpPr bwMode="auto">
          <a:xfrm>
            <a:off x="6705600" y="2882900"/>
            <a:ext cx="2057400" cy="1155700"/>
            <a:chOff x="6705600" y="2882774"/>
            <a:chExt cx="2057400" cy="1155826"/>
          </a:xfrm>
        </p:grpSpPr>
        <p:sp>
          <p:nvSpPr>
            <p:cNvPr id="68619" name="Rectangle 11"/>
            <p:cNvSpPr>
              <a:spLocks noChangeArrowheads="1"/>
            </p:cNvSpPr>
            <p:nvPr/>
          </p:nvSpPr>
          <p:spPr bwMode="auto">
            <a:xfrm>
              <a:off x="6705600" y="2882774"/>
              <a:ext cx="205739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u="sng">
                  <a:solidFill>
                    <a:srgbClr val="000000"/>
                  </a:solidFill>
                </a:rPr>
                <a:t>Applicant Name</a:t>
              </a:r>
            </a:p>
          </p:txBody>
        </p:sp>
        <p:sp>
          <p:nvSpPr>
            <p:cNvPr id="68620" name="Rectangle 11"/>
            <p:cNvSpPr>
              <a:spLocks noChangeArrowheads="1"/>
            </p:cNvSpPr>
            <p:nvPr/>
          </p:nvSpPr>
          <p:spPr bwMode="auto">
            <a:xfrm>
              <a:off x="7346731" y="3216331"/>
              <a:ext cx="1416269" cy="8222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68621" name="Rectangle 11"/>
            <p:cNvSpPr>
              <a:spLocks noChangeArrowheads="1"/>
            </p:cNvSpPr>
            <p:nvPr/>
          </p:nvSpPr>
          <p:spPr bwMode="auto">
            <a:xfrm>
              <a:off x="7346731" y="3276599"/>
              <a:ext cx="954107" cy="7017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spcBef>
                  <a:spcPct val="20000"/>
                </a:spcBef>
              </a:pPr>
              <a:r>
                <a:rPr lang="en-US">
                  <a:solidFill>
                    <a:srgbClr val="000000"/>
                  </a:solidFill>
                </a:rPr>
                <a:t>Male</a:t>
              </a:r>
            </a:p>
            <a:p>
              <a:pPr defTabSz="914400">
                <a:spcBef>
                  <a:spcPct val="20000"/>
                </a:spcBef>
              </a:pPr>
              <a:r>
                <a:rPr lang="en-US">
                  <a:solidFill>
                    <a:srgbClr val="000000"/>
                  </a:solidFill>
                </a:rPr>
                <a:t>Female</a:t>
              </a:r>
            </a:p>
          </p:txBody>
        </p:sp>
      </p:grpSp>
      <p:sp>
        <p:nvSpPr>
          <p:cNvPr id="68617" name="Rectangle 13"/>
          <p:cNvSpPr>
            <a:spLocks noChangeArrowheads="1"/>
          </p:cNvSpPr>
          <p:nvPr/>
        </p:nvSpPr>
        <p:spPr bwMode="auto">
          <a:xfrm>
            <a:off x="8724900" y="1222375"/>
            <a:ext cx="381000" cy="510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68618" name="Rectangle 14"/>
          <p:cNvSpPr>
            <a:spLocks noChangeArrowheads="1"/>
          </p:cNvSpPr>
          <p:nvPr/>
        </p:nvSpPr>
        <p:spPr bwMode="auto">
          <a:xfrm rot="-5400000">
            <a:off x="7859712" y="4926013"/>
            <a:ext cx="320675" cy="217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Tree>
    <p:extLst>
      <p:ext uri="{BB962C8B-B14F-4D97-AF65-F5344CB8AC3E}">
        <p14:creationId xmlns:p14="http://schemas.microsoft.com/office/powerpoint/2010/main" val="456341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1"/>
          <p:cNvSpPr>
            <a:spLocks noChangeArrowheads="1"/>
          </p:cNvSpPr>
          <p:nvPr/>
        </p:nvSpPr>
        <p:spPr bwMode="auto">
          <a:xfrm>
            <a:off x="5121275" y="6172200"/>
            <a:ext cx="383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spcBef>
                <a:spcPct val="20000"/>
              </a:spcBef>
            </a:pPr>
            <a:r>
              <a:rPr lang="en-US" sz="2400">
                <a:solidFill>
                  <a:srgbClr val="000000"/>
                </a:solidFill>
              </a:rPr>
              <a:t>Moss-Racusin et al., 2012 </a:t>
            </a:r>
          </a:p>
        </p:txBody>
      </p:sp>
      <p:pic>
        <p:nvPicPr>
          <p:cNvPr id="706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66800"/>
            <a:ext cx="86201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14"/>
          <p:cNvSpPr txBox="1">
            <a:spLocks noChangeArrowheads="1"/>
          </p:cNvSpPr>
          <p:nvPr/>
        </p:nvSpPr>
        <p:spPr bwMode="auto">
          <a:xfrm rot="-5400000">
            <a:off x="-1740693" y="3586956"/>
            <a:ext cx="403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a:spcBef>
                <a:spcPct val="50000"/>
              </a:spcBef>
            </a:pPr>
            <a:r>
              <a:rPr lang="en-US" sz="2800">
                <a:solidFill>
                  <a:srgbClr val="000000"/>
                </a:solidFill>
              </a:rPr>
              <a:t>Rating</a:t>
            </a:r>
          </a:p>
        </p:txBody>
      </p:sp>
      <p:sp>
        <p:nvSpPr>
          <p:cNvPr id="2187266" name="Rectangle 2"/>
          <p:cNvSpPr>
            <a:spLocks noGrp="1" noChangeArrowheads="1"/>
          </p:cNvSpPr>
          <p:nvPr>
            <p:ph type="title"/>
          </p:nvPr>
        </p:nvSpPr>
        <p:spPr>
          <a:xfrm>
            <a:off x="-6350" y="0"/>
            <a:ext cx="9144000" cy="1143000"/>
          </a:xfrm>
          <a:solidFill>
            <a:schemeClr val="bg1"/>
          </a:solidFill>
        </p:spPr>
        <p:txBody>
          <a:bodyPr vert="horz" wrap="square" lIns="91440" tIns="45720" rIns="91440" bIns="45720" numCol="1" anchor="t" anchorCtr="0" compatLnSpc="1">
            <a:prstTxWarp prst="textNoShape">
              <a:avLst/>
            </a:prstTxWarp>
            <a:normAutofit/>
          </a:bodyPr>
          <a:lstStyle/>
          <a:p>
            <a:r>
              <a:rPr lang="en-US" sz="3200">
                <a:latin typeface="Calibri" charset="0"/>
                <a:ea typeface="MS PGothic" charset="0"/>
              </a:rPr>
              <a:t>STEM Faculty</a:t>
            </a:r>
            <a:r>
              <a:rPr lang="ja-JP" altLang="en-US" sz="3200">
                <a:latin typeface="Calibri" charset="0"/>
                <a:ea typeface="MS PGothic" charset="0"/>
              </a:rPr>
              <a:t>’</a:t>
            </a:r>
            <a:r>
              <a:rPr lang="en-US" sz="3200">
                <a:latin typeface="Calibri" charset="0"/>
                <a:ea typeface="MS PGothic" charset="0"/>
              </a:rPr>
              <a:t>s judgments of </a:t>
            </a:r>
            <a:br>
              <a:rPr lang="en-US" sz="3200">
                <a:latin typeface="Calibri" charset="0"/>
                <a:ea typeface="MS PGothic" charset="0"/>
              </a:rPr>
            </a:br>
            <a:r>
              <a:rPr lang="en-US" sz="3200">
                <a:latin typeface="Calibri" charset="0"/>
                <a:ea typeface="MS PGothic" charset="0"/>
              </a:rPr>
              <a:t>lab manager applicant</a:t>
            </a:r>
          </a:p>
        </p:txBody>
      </p:sp>
      <p:sp>
        <p:nvSpPr>
          <p:cNvPr id="70662" name="Rectangle 11"/>
          <p:cNvSpPr>
            <a:spLocks noChangeArrowheads="1"/>
          </p:cNvSpPr>
          <p:nvPr/>
        </p:nvSpPr>
        <p:spPr bwMode="auto">
          <a:xfrm>
            <a:off x="1008063" y="5637213"/>
            <a:ext cx="61722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sz="2400">
                <a:solidFill>
                  <a:srgbClr val="000000"/>
                </a:solidFill>
              </a:rPr>
              <a:t>Competence     Hireability</a:t>
            </a:r>
          </a:p>
        </p:txBody>
      </p:sp>
      <p:sp>
        <p:nvSpPr>
          <p:cNvPr id="70663" name="Rectangle 8"/>
          <p:cNvSpPr>
            <a:spLocks noChangeArrowheads="1"/>
          </p:cNvSpPr>
          <p:nvPr/>
        </p:nvSpPr>
        <p:spPr bwMode="auto">
          <a:xfrm>
            <a:off x="5121275" y="1104900"/>
            <a:ext cx="1914525" cy="45323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en-US" sz="1600" b="1">
              <a:solidFill>
                <a:srgbClr val="000000"/>
              </a:solidFill>
            </a:endParaRPr>
          </a:p>
        </p:txBody>
      </p:sp>
      <p:grpSp>
        <p:nvGrpSpPr>
          <p:cNvPr id="70664" name="Group 9"/>
          <p:cNvGrpSpPr>
            <a:grpSpLocks/>
          </p:cNvGrpSpPr>
          <p:nvPr/>
        </p:nvGrpSpPr>
        <p:grpSpPr bwMode="auto">
          <a:xfrm>
            <a:off x="6705600" y="2882900"/>
            <a:ext cx="2057400" cy="1155700"/>
            <a:chOff x="6705600" y="2882774"/>
            <a:chExt cx="2057400" cy="1155826"/>
          </a:xfrm>
        </p:grpSpPr>
        <p:sp>
          <p:nvSpPr>
            <p:cNvPr id="70667" name="Rectangle 11"/>
            <p:cNvSpPr>
              <a:spLocks noChangeArrowheads="1"/>
            </p:cNvSpPr>
            <p:nvPr/>
          </p:nvSpPr>
          <p:spPr bwMode="auto">
            <a:xfrm>
              <a:off x="6705600" y="2882774"/>
              <a:ext cx="205739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u="sng">
                  <a:solidFill>
                    <a:srgbClr val="000000"/>
                  </a:solidFill>
                </a:rPr>
                <a:t>Applicant Name</a:t>
              </a:r>
            </a:p>
          </p:txBody>
        </p:sp>
        <p:sp>
          <p:nvSpPr>
            <p:cNvPr id="70668" name="Rectangle 11"/>
            <p:cNvSpPr>
              <a:spLocks noChangeArrowheads="1"/>
            </p:cNvSpPr>
            <p:nvPr/>
          </p:nvSpPr>
          <p:spPr bwMode="auto">
            <a:xfrm>
              <a:off x="7346731" y="3216331"/>
              <a:ext cx="1416269" cy="8222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70669" name="Rectangle 11"/>
            <p:cNvSpPr>
              <a:spLocks noChangeArrowheads="1"/>
            </p:cNvSpPr>
            <p:nvPr/>
          </p:nvSpPr>
          <p:spPr bwMode="auto">
            <a:xfrm>
              <a:off x="7346731" y="3276599"/>
              <a:ext cx="954107" cy="7017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spcBef>
                  <a:spcPct val="20000"/>
                </a:spcBef>
              </a:pPr>
              <a:r>
                <a:rPr lang="en-US">
                  <a:solidFill>
                    <a:srgbClr val="000000"/>
                  </a:solidFill>
                </a:rPr>
                <a:t>Male</a:t>
              </a:r>
            </a:p>
            <a:p>
              <a:pPr defTabSz="914400">
                <a:spcBef>
                  <a:spcPct val="20000"/>
                </a:spcBef>
              </a:pPr>
              <a:r>
                <a:rPr lang="en-US">
                  <a:solidFill>
                    <a:srgbClr val="000000"/>
                  </a:solidFill>
                </a:rPr>
                <a:t>Female</a:t>
              </a:r>
            </a:p>
          </p:txBody>
        </p:sp>
      </p:grpSp>
      <p:sp>
        <p:nvSpPr>
          <p:cNvPr id="70665" name="Rectangle 13"/>
          <p:cNvSpPr>
            <a:spLocks noChangeArrowheads="1"/>
          </p:cNvSpPr>
          <p:nvPr/>
        </p:nvSpPr>
        <p:spPr bwMode="auto">
          <a:xfrm>
            <a:off x="8724900" y="1222375"/>
            <a:ext cx="381000" cy="510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70666" name="Rectangle 14"/>
          <p:cNvSpPr>
            <a:spLocks noChangeArrowheads="1"/>
          </p:cNvSpPr>
          <p:nvPr/>
        </p:nvSpPr>
        <p:spPr bwMode="auto">
          <a:xfrm rot="-5400000">
            <a:off x="7859712" y="4926013"/>
            <a:ext cx="320675" cy="217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Tree>
    <p:extLst>
      <p:ext uri="{BB962C8B-B14F-4D97-AF65-F5344CB8AC3E}">
        <p14:creationId xmlns:p14="http://schemas.microsoft.com/office/powerpoint/2010/main" val="4142849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71" y="167256"/>
            <a:ext cx="7633447" cy="599421"/>
          </a:xfrm>
        </p:spPr>
        <p:txBody>
          <a:bodyPr>
            <a:normAutofit fontScale="90000"/>
          </a:bodyPr>
          <a:lstStyle/>
          <a:p>
            <a:r>
              <a:rPr lang="en-US" dirty="0" smtClean="0"/>
              <a:t>Thank you</a:t>
            </a:r>
            <a:endParaRPr lang="en-US" dirty="0"/>
          </a:p>
        </p:txBody>
      </p:sp>
      <p:sp>
        <p:nvSpPr>
          <p:cNvPr id="3" name="Content Placeholder 2"/>
          <p:cNvSpPr>
            <a:spLocks noGrp="1"/>
          </p:cNvSpPr>
          <p:nvPr>
            <p:ph idx="1"/>
          </p:nvPr>
        </p:nvSpPr>
        <p:spPr>
          <a:xfrm>
            <a:off x="0" y="585586"/>
            <a:ext cx="8680823" cy="5996002"/>
          </a:xfrm>
        </p:spPr>
        <p:txBody>
          <a:bodyPr>
            <a:normAutofit fontScale="92500" lnSpcReduction="20000"/>
          </a:bodyPr>
          <a:lstStyle/>
          <a:p>
            <a:endParaRPr lang="en-US" dirty="0" smtClean="0"/>
          </a:p>
          <a:p>
            <a:pPr>
              <a:lnSpc>
                <a:spcPct val="120000"/>
              </a:lnSpc>
              <a:spcBef>
                <a:spcPts val="0"/>
              </a:spcBef>
            </a:pPr>
            <a:r>
              <a:rPr lang="en-US" dirty="0" smtClean="0"/>
              <a:t>David Stone,                                                           Associate VP for Research, </a:t>
            </a:r>
            <a:r>
              <a:rPr lang="en-US" dirty="0"/>
              <a:t> </a:t>
            </a:r>
            <a:r>
              <a:rPr lang="en-US" dirty="0" smtClean="0"/>
              <a:t>                                     Northern Illinois University (President)</a:t>
            </a:r>
          </a:p>
          <a:p>
            <a:pPr>
              <a:lnSpc>
                <a:spcPct val="120000"/>
              </a:lnSpc>
              <a:spcBef>
                <a:spcPts val="0"/>
              </a:spcBef>
            </a:pPr>
            <a:endParaRPr lang="en-US" dirty="0"/>
          </a:p>
          <a:p>
            <a:pPr>
              <a:lnSpc>
                <a:spcPct val="120000"/>
              </a:lnSpc>
              <a:spcBef>
                <a:spcPts val="0"/>
              </a:spcBef>
            </a:pPr>
            <a:r>
              <a:rPr lang="en-US" dirty="0"/>
              <a:t>Anne Geronimo, </a:t>
            </a:r>
            <a:endParaRPr lang="en-US" dirty="0" smtClean="0"/>
          </a:p>
          <a:p>
            <a:pPr marL="0" indent="0">
              <a:lnSpc>
                <a:spcPct val="120000"/>
              </a:lnSpc>
              <a:spcBef>
                <a:spcPts val="0"/>
              </a:spcBef>
              <a:buNone/>
            </a:pPr>
            <a:r>
              <a:rPr lang="en-US" dirty="0"/>
              <a:t> </a:t>
            </a:r>
            <a:r>
              <a:rPr lang="en-US" dirty="0" smtClean="0"/>
              <a:t>   Director </a:t>
            </a:r>
            <a:r>
              <a:rPr lang="en-US" dirty="0"/>
              <a:t>for Research, </a:t>
            </a:r>
            <a:r>
              <a:rPr lang="en-US" dirty="0" smtClean="0"/>
              <a:t> </a:t>
            </a:r>
          </a:p>
          <a:p>
            <a:pPr marL="0" indent="0">
              <a:lnSpc>
                <a:spcPct val="120000"/>
              </a:lnSpc>
              <a:spcBef>
                <a:spcPts val="0"/>
              </a:spcBef>
              <a:buNone/>
            </a:pPr>
            <a:r>
              <a:rPr lang="en-US" dirty="0"/>
              <a:t> </a:t>
            </a:r>
            <a:r>
              <a:rPr lang="en-US" dirty="0" smtClean="0"/>
              <a:t>   University </a:t>
            </a:r>
            <a:r>
              <a:rPr lang="en-US" dirty="0"/>
              <a:t>of </a:t>
            </a:r>
            <a:r>
              <a:rPr lang="en-US" dirty="0" smtClean="0"/>
              <a:t>Maryland     </a:t>
            </a:r>
          </a:p>
          <a:p>
            <a:pPr marL="0" indent="0">
              <a:lnSpc>
                <a:spcPct val="120000"/>
              </a:lnSpc>
              <a:spcBef>
                <a:spcPts val="0"/>
              </a:spcBef>
              <a:buNone/>
            </a:pPr>
            <a:r>
              <a:rPr lang="en-US" dirty="0" smtClean="0"/>
              <a:t>    (Conference Planning Committee)</a:t>
            </a:r>
          </a:p>
          <a:p>
            <a:pPr>
              <a:lnSpc>
                <a:spcPct val="120000"/>
              </a:lnSpc>
              <a:spcBef>
                <a:spcPts val="0"/>
              </a:spcBef>
            </a:pPr>
            <a:endParaRPr lang="en-US" dirty="0"/>
          </a:p>
          <a:p>
            <a:pPr>
              <a:lnSpc>
                <a:spcPct val="120000"/>
              </a:lnSpc>
              <a:spcBef>
                <a:spcPts val="0"/>
              </a:spcBef>
            </a:pPr>
            <a:r>
              <a:rPr lang="en-US" dirty="0" smtClean="0"/>
              <a:t>Nathan L. Meier,                                                   Director of Research Strategy,                              University of Nebraska, Lincoln (Friend!) </a:t>
            </a:r>
            <a:endParaRPr lang="en-US" dirty="0"/>
          </a:p>
          <a:p>
            <a:pPr marL="457200" lvl="1" indent="0">
              <a:lnSpc>
                <a:spcPct val="120000"/>
              </a:lnSpc>
              <a:spcBef>
                <a:spcPts val="0"/>
              </a:spcBef>
              <a:buNone/>
            </a:pPr>
            <a:endParaRPr lang="en-US" dirty="0"/>
          </a:p>
        </p:txBody>
      </p:sp>
      <p:sp>
        <p:nvSpPr>
          <p:cNvPr id="4" name="Date Placeholder 3"/>
          <p:cNvSpPr>
            <a:spLocks noGrp="1"/>
          </p:cNvSpPr>
          <p:nvPr>
            <p:ph type="dt" sz="half" idx="10"/>
          </p:nvPr>
        </p:nvSpPr>
        <p:spPr/>
        <p:txBody>
          <a:bodyPr/>
          <a:lstStyle/>
          <a:p>
            <a:fld id="{7EAEB095-27BD-6543-B0A9-055708076064}" type="datetime1">
              <a:rPr lang="en-US" smtClean="0"/>
              <a:t>5/1/2015</a:t>
            </a:fld>
            <a:endParaRPr lang="en-US"/>
          </a:p>
        </p:txBody>
      </p:sp>
      <p:sp>
        <p:nvSpPr>
          <p:cNvPr id="5" name="Footer Placeholder 4"/>
          <p:cNvSpPr>
            <a:spLocks noGrp="1"/>
          </p:cNvSpPr>
          <p:nvPr>
            <p:ph type="ftr" sz="quarter" idx="11"/>
          </p:nvPr>
        </p:nvSpPr>
        <p:spPr/>
        <p:txBody>
          <a:bodyPr/>
          <a:lstStyle/>
          <a:p>
            <a:r>
              <a:rPr lang="en-US" smtClean="0"/>
              <a:t>Kathie L. Olsen, ScienceWorks</a:t>
            </a:r>
            <a:endParaRPr lang="en-US"/>
          </a:p>
        </p:txBody>
      </p:sp>
      <p:pic>
        <p:nvPicPr>
          <p:cNvPr id="1026" name="Picture 2" descr="David Stone and Dara Little"/>
          <p:cNvPicPr>
            <a:picLocks noChangeAspect="1" noChangeArrowheads="1"/>
          </p:cNvPicPr>
          <p:nvPr/>
        </p:nvPicPr>
        <p:blipFill rotWithShape="1">
          <a:blip r:embed="rId3">
            <a:extLst>
              <a:ext uri="{28A0092B-C50C-407E-A947-70E740481C1C}">
                <a14:useLocalDpi xmlns:a14="http://schemas.microsoft.com/office/drawing/2010/main" val="0"/>
              </a:ext>
            </a:extLst>
          </a:blip>
          <a:srcRect r="50878"/>
          <a:stretch/>
        </p:blipFill>
        <p:spPr bwMode="auto">
          <a:xfrm>
            <a:off x="7655121" y="766677"/>
            <a:ext cx="1002535" cy="14286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research.unl.edu/researchnews/October2012/wp-content/uploads/2012/09/120809_Meier_008-1-222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8466" y="4768977"/>
            <a:ext cx="1095753" cy="14792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pPn9n5v3Lqg/AAAAAAAAAAI/AAAAAAAAABQ/EcGwfCNrZ3E/s120-c/pho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8466" y="2866686"/>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nordp.org/templates/nordp-jt/images/header-logo.png"/>
          <p:cNvPicPr/>
          <p:nvPr/>
        </p:nvPicPr>
        <p:blipFill rotWithShape="1">
          <a:blip r:embed="rId6" cstate="print">
            <a:extLst>
              <a:ext uri="{28A0092B-C50C-407E-A947-70E740481C1C}">
                <a14:useLocalDpi xmlns:a14="http://schemas.microsoft.com/office/drawing/2010/main" val="0"/>
              </a:ext>
            </a:extLst>
          </a:blip>
          <a:srcRect l="6251" r="65696"/>
          <a:stretch/>
        </p:blipFill>
        <p:spPr bwMode="auto">
          <a:xfrm>
            <a:off x="5358991" y="167256"/>
            <a:ext cx="1662625" cy="5460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0107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1"/>
          <p:cNvSpPr>
            <a:spLocks noChangeArrowheads="1"/>
          </p:cNvSpPr>
          <p:nvPr/>
        </p:nvSpPr>
        <p:spPr bwMode="auto">
          <a:xfrm>
            <a:off x="5121275" y="6172200"/>
            <a:ext cx="383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spcBef>
                <a:spcPct val="20000"/>
              </a:spcBef>
            </a:pPr>
            <a:r>
              <a:rPr lang="en-US" sz="2400">
                <a:solidFill>
                  <a:srgbClr val="000000"/>
                </a:solidFill>
              </a:rPr>
              <a:t>Moss-Racusin et al., 2012 </a:t>
            </a:r>
          </a:p>
        </p:txBody>
      </p:sp>
      <p:pic>
        <p:nvPicPr>
          <p:cNvPr id="727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66800"/>
            <a:ext cx="86201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14"/>
          <p:cNvSpPr txBox="1">
            <a:spLocks noChangeArrowheads="1"/>
          </p:cNvSpPr>
          <p:nvPr/>
        </p:nvSpPr>
        <p:spPr bwMode="auto">
          <a:xfrm rot="-5400000">
            <a:off x="-1740693" y="3586956"/>
            <a:ext cx="403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a:spcBef>
                <a:spcPct val="50000"/>
              </a:spcBef>
            </a:pPr>
            <a:r>
              <a:rPr lang="en-US" sz="2800">
                <a:solidFill>
                  <a:srgbClr val="000000"/>
                </a:solidFill>
              </a:rPr>
              <a:t>Rating</a:t>
            </a:r>
          </a:p>
        </p:txBody>
      </p:sp>
      <p:sp>
        <p:nvSpPr>
          <p:cNvPr id="2187266" name="Rectangle 2"/>
          <p:cNvSpPr>
            <a:spLocks noGrp="1" noChangeArrowheads="1"/>
          </p:cNvSpPr>
          <p:nvPr>
            <p:ph type="title"/>
          </p:nvPr>
        </p:nvSpPr>
        <p:spPr>
          <a:xfrm>
            <a:off x="-6350" y="0"/>
            <a:ext cx="9144000" cy="1143000"/>
          </a:xfrm>
          <a:solidFill>
            <a:schemeClr val="bg1"/>
          </a:solidFill>
        </p:spPr>
        <p:txBody>
          <a:bodyPr vert="horz" wrap="square" lIns="91440" tIns="45720" rIns="91440" bIns="45720" numCol="1" anchor="t" anchorCtr="0" compatLnSpc="1">
            <a:prstTxWarp prst="textNoShape">
              <a:avLst/>
            </a:prstTxWarp>
            <a:normAutofit/>
          </a:bodyPr>
          <a:lstStyle/>
          <a:p>
            <a:r>
              <a:rPr lang="en-US" sz="3200">
                <a:latin typeface="Calibri" charset="0"/>
                <a:ea typeface="MS PGothic" charset="0"/>
              </a:rPr>
              <a:t>STEM Faculty</a:t>
            </a:r>
            <a:r>
              <a:rPr lang="ja-JP" altLang="en-US" sz="3200">
                <a:latin typeface="Calibri" charset="0"/>
                <a:ea typeface="MS PGothic" charset="0"/>
              </a:rPr>
              <a:t>’</a:t>
            </a:r>
            <a:r>
              <a:rPr lang="en-US" sz="3200">
                <a:latin typeface="Calibri" charset="0"/>
                <a:ea typeface="MS PGothic" charset="0"/>
              </a:rPr>
              <a:t>s judgments of </a:t>
            </a:r>
            <a:br>
              <a:rPr lang="en-US" sz="3200">
                <a:latin typeface="Calibri" charset="0"/>
                <a:ea typeface="MS PGothic" charset="0"/>
              </a:rPr>
            </a:br>
            <a:r>
              <a:rPr lang="en-US" sz="3200">
                <a:latin typeface="Calibri" charset="0"/>
                <a:ea typeface="MS PGothic" charset="0"/>
              </a:rPr>
              <a:t>lab manager applicant</a:t>
            </a:r>
          </a:p>
        </p:txBody>
      </p:sp>
      <p:sp>
        <p:nvSpPr>
          <p:cNvPr id="72710" name="Rectangle 11"/>
          <p:cNvSpPr>
            <a:spLocks noChangeArrowheads="1"/>
          </p:cNvSpPr>
          <p:nvPr/>
        </p:nvSpPr>
        <p:spPr bwMode="auto">
          <a:xfrm>
            <a:off x="1008063" y="5637213"/>
            <a:ext cx="61722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sz="2400">
                <a:solidFill>
                  <a:srgbClr val="000000"/>
                </a:solidFill>
              </a:rPr>
              <a:t>Competence     Hireability</a:t>
            </a:r>
          </a:p>
        </p:txBody>
      </p:sp>
      <p:sp>
        <p:nvSpPr>
          <p:cNvPr id="72711" name="Rectangle 8"/>
          <p:cNvSpPr>
            <a:spLocks noChangeArrowheads="1"/>
          </p:cNvSpPr>
          <p:nvPr/>
        </p:nvSpPr>
        <p:spPr bwMode="auto">
          <a:xfrm>
            <a:off x="5121275" y="1104900"/>
            <a:ext cx="1914525" cy="45323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en-US" sz="1600" b="1">
              <a:solidFill>
                <a:srgbClr val="000000"/>
              </a:solidFill>
            </a:endParaRPr>
          </a:p>
        </p:txBody>
      </p:sp>
      <p:grpSp>
        <p:nvGrpSpPr>
          <p:cNvPr id="72712" name="Group 9"/>
          <p:cNvGrpSpPr>
            <a:grpSpLocks/>
          </p:cNvGrpSpPr>
          <p:nvPr/>
        </p:nvGrpSpPr>
        <p:grpSpPr bwMode="auto">
          <a:xfrm>
            <a:off x="6705600" y="2882900"/>
            <a:ext cx="2057400" cy="1155700"/>
            <a:chOff x="6705600" y="2882774"/>
            <a:chExt cx="2057400" cy="1155826"/>
          </a:xfrm>
        </p:grpSpPr>
        <p:sp>
          <p:nvSpPr>
            <p:cNvPr id="72715" name="Rectangle 11"/>
            <p:cNvSpPr>
              <a:spLocks noChangeArrowheads="1"/>
            </p:cNvSpPr>
            <p:nvPr/>
          </p:nvSpPr>
          <p:spPr bwMode="auto">
            <a:xfrm>
              <a:off x="6705600" y="2882774"/>
              <a:ext cx="205739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u="sng">
                  <a:solidFill>
                    <a:srgbClr val="000000"/>
                  </a:solidFill>
                </a:rPr>
                <a:t>Applicant Name</a:t>
              </a:r>
            </a:p>
          </p:txBody>
        </p:sp>
        <p:sp>
          <p:nvSpPr>
            <p:cNvPr id="72716" name="Rectangle 11"/>
            <p:cNvSpPr>
              <a:spLocks noChangeArrowheads="1"/>
            </p:cNvSpPr>
            <p:nvPr/>
          </p:nvSpPr>
          <p:spPr bwMode="auto">
            <a:xfrm>
              <a:off x="7346731" y="3216331"/>
              <a:ext cx="1416269" cy="8222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72717" name="Rectangle 11"/>
            <p:cNvSpPr>
              <a:spLocks noChangeArrowheads="1"/>
            </p:cNvSpPr>
            <p:nvPr/>
          </p:nvSpPr>
          <p:spPr bwMode="auto">
            <a:xfrm>
              <a:off x="7346731" y="3276599"/>
              <a:ext cx="954107" cy="7017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spcBef>
                  <a:spcPct val="20000"/>
                </a:spcBef>
              </a:pPr>
              <a:r>
                <a:rPr lang="en-US">
                  <a:solidFill>
                    <a:srgbClr val="000000"/>
                  </a:solidFill>
                </a:rPr>
                <a:t>Male</a:t>
              </a:r>
            </a:p>
            <a:p>
              <a:pPr defTabSz="914400">
                <a:spcBef>
                  <a:spcPct val="20000"/>
                </a:spcBef>
              </a:pPr>
              <a:r>
                <a:rPr lang="en-US">
                  <a:solidFill>
                    <a:srgbClr val="000000"/>
                  </a:solidFill>
                </a:rPr>
                <a:t>Female</a:t>
              </a:r>
            </a:p>
          </p:txBody>
        </p:sp>
      </p:grpSp>
      <p:sp>
        <p:nvSpPr>
          <p:cNvPr id="72713" name="Rectangle 13"/>
          <p:cNvSpPr>
            <a:spLocks noChangeArrowheads="1"/>
          </p:cNvSpPr>
          <p:nvPr/>
        </p:nvSpPr>
        <p:spPr bwMode="auto">
          <a:xfrm>
            <a:off x="8724900" y="1222375"/>
            <a:ext cx="381000" cy="510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72714" name="Rectangle 14"/>
          <p:cNvSpPr>
            <a:spLocks noChangeArrowheads="1"/>
          </p:cNvSpPr>
          <p:nvPr/>
        </p:nvSpPr>
        <p:spPr bwMode="auto">
          <a:xfrm rot="-5400000">
            <a:off x="7859712" y="4926013"/>
            <a:ext cx="320675" cy="217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Tree>
    <p:extLst>
      <p:ext uri="{BB962C8B-B14F-4D97-AF65-F5344CB8AC3E}">
        <p14:creationId xmlns:p14="http://schemas.microsoft.com/office/powerpoint/2010/main" val="32013798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1"/>
          <p:cNvSpPr>
            <a:spLocks noChangeArrowheads="1"/>
          </p:cNvSpPr>
          <p:nvPr/>
        </p:nvSpPr>
        <p:spPr bwMode="auto">
          <a:xfrm>
            <a:off x="5121275" y="6172200"/>
            <a:ext cx="38306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spcBef>
                <a:spcPct val="20000"/>
              </a:spcBef>
            </a:pPr>
            <a:r>
              <a:rPr lang="en-US" sz="2400">
                <a:solidFill>
                  <a:srgbClr val="000000"/>
                </a:solidFill>
              </a:rPr>
              <a:t>Moss-Racusin et al., 2012 </a:t>
            </a:r>
          </a:p>
        </p:txBody>
      </p:sp>
      <p:pic>
        <p:nvPicPr>
          <p:cNvPr id="747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66800"/>
            <a:ext cx="86201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14"/>
          <p:cNvSpPr txBox="1">
            <a:spLocks noChangeArrowheads="1"/>
          </p:cNvSpPr>
          <p:nvPr/>
        </p:nvSpPr>
        <p:spPr bwMode="auto">
          <a:xfrm rot="-5400000">
            <a:off x="-1740693" y="3586956"/>
            <a:ext cx="403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a:spcBef>
                <a:spcPct val="50000"/>
              </a:spcBef>
            </a:pPr>
            <a:r>
              <a:rPr lang="en-US" sz="2800">
                <a:solidFill>
                  <a:srgbClr val="000000"/>
                </a:solidFill>
              </a:rPr>
              <a:t>Rating</a:t>
            </a:r>
          </a:p>
        </p:txBody>
      </p:sp>
      <p:sp>
        <p:nvSpPr>
          <p:cNvPr id="2187266" name="Rectangle 2"/>
          <p:cNvSpPr>
            <a:spLocks noGrp="1" noChangeArrowheads="1"/>
          </p:cNvSpPr>
          <p:nvPr>
            <p:ph type="title"/>
          </p:nvPr>
        </p:nvSpPr>
        <p:spPr>
          <a:xfrm>
            <a:off x="-6350" y="0"/>
            <a:ext cx="9144000" cy="1143000"/>
          </a:xfrm>
          <a:solidFill>
            <a:schemeClr val="bg1"/>
          </a:solidFill>
        </p:spPr>
        <p:txBody>
          <a:bodyPr vert="horz" wrap="square" lIns="91440" tIns="45720" rIns="91440" bIns="45720" numCol="1" anchor="t" anchorCtr="0" compatLnSpc="1">
            <a:prstTxWarp prst="textNoShape">
              <a:avLst/>
            </a:prstTxWarp>
            <a:normAutofit/>
          </a:bodyPr>
          <a:lstStyle/>
          <a:p>
            <a:r>
              <a:rPr lang="en-US" sz="3200">
                <a:latin typeface="Calibri" charset="0"/>
                <a:ea typeface="MS PGothic" charset="0"/>
              </a:rPr>
              <a:t>STEM Faculty</a:t>
            </a:r>
            <a:r>
              <a:rPr lang="ja-JP" altLang="en-US" sz="3200">
                <a:latin typeface="Calibri" charset="0"/>
                <a:ea typeface="MS PGothic" charset="0"/>
              </a:rPr>
              <a:t>’</a:t>
            </a:r>
            <a:r>
              <a:rPr lang="en-US" sz="3200">
                <a:latin typeface="Calibri" charset="0"/>
                <a:ea typeface="MS PGothic" charset="0"/>
              </a:rPr>
              <a:t>s judgments of </a:t>
            </a:r>
            <a:br>
              <a:rPr lang="en-US" sz="3200">
                <a:latin typeface="Calibri" charset="0"/>
                <a:ea typeface="MS PGothic" charset="0"/>
              </a:rPr>
            </a:br>
            <a:r>
              <a:rPr lang="en-US" sz="3200">
                <a:latin typeface="Calibri" charset="0"/>
                <a:ea typeface="MS PGothic" charset="0"/>
              </a:rPr>
              <a:t>lab manager applicant</a:t>
            </a:r>
          </a:p>
        </p:txBody>
      </p:sp>
      <p:sp>
        <p:nvSpPr>
          <p:cNvPr id="74758" name="Rectangle 11"/>
          <p:cNvSpPr>
            <a:spLocks noChangeArrowheads="1"/>
          </p:cNvSpPr>
          <p:nvPr/>
        </p:nvSpPr>
        <p:spPr bwMode="auto">
          <a:xfrm>
            <a:off x="1008063" y="5637213"/>
            <a:ext cx="61722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sz="2400">
                <a:solidFill>
                  <a:srgbClr val="000000"/>
                </a:solidFill>
              </a:rPr>
              <a:t>Competence     Hireability        Mentoring</a:t>
            </a:r>
          </a:p>
        </p:txBody>
      </p:sp>
      <p:sp>
        <p:nvSpPr>
          <p:cNvPr id="74759" name="Rectangle 8"/>
          <p:cNvSpPr>
            <a:spLocks noChangeArrowheads="1"/>
          </p:cNvSpPr>
          <p:nvPr/>
        </p:nvSpPr>
        <p:spPr bwMode="auto">
          <a:xfrm>
            <a:off x="5121275" y="1104900"/>
            <a:ext cx="1914525" cy="45323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en-US" sz="1600" b="1">
              <a:solidFill>
                <a:srgbClr val="000000"/>
              </a:solidFill>
            </a:endParaRPr>
          </a:p>
        </p:txBody>
      </p:sp>
      <p:grpSp>
        <p:nvGrpSpPr>
          <p:cNvPr id="74760" name="Group 9"/>
          <p:cNvGrpSpPr>
            <a:grpSpLocks/>
          </p:cNvGrpSpPr>
          <p:nvPr/>
        </p:nvGrpSpPr>
        <p:grpSpPr bwMode="auto">
          <a:xfrm>
            <a:off x="6705600" y="2882900"/>
            <a:ext cx="2057400" cy="1155700"/>
            <a:chOff x="6705600" y="2882774"/>
            <a:chExt cx="2057400" cy="1155826"/>
          </a:xfrm>
        </p:grpSpPr>
        <p:sp>
          <p:nvSpPr>
            <p:cNvPr id="74763" name="Rectangle 11"/>
            <p:cNvSpPr>
              <a:spLocks noChangeArrowheads="1"/>
            </p:cNvSpPr>
            <p:nvPr/>
          </p:nvSpPr>
          <p:spPr bwMode="auto">
            <a:xfrm>
              <a:off x="6705600" y="2882774"/>
              <a:ext cx="205739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u="sng">
                  <a:solidFill>
                    <a:srgbClr val="000000"/>
                  </a:solidFill>
                </a:rPr>
                <a:t>Applicant Name</a:t>
              </a:r>
            </a:p>
          </p:txBody>
        </p:sp>
        <p:sp>
          <p:nvSpPr>
            <p:cNvPr id="74764" name="Rectangle 11"/>
            <p:cNvSpPr>
              <a:spLocks noChangeArrowheads="1"/>
            </p:cNvSpPr>
            <p:nvPr/>
          </p:nvSpPr>
          <p:spPr bwMode="auto">
            <a:xfrm>
              <a:off x="7346731" y="3216331"/>
              <a:ext cx="1416269" cy="8222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74765" name="Rectangle 11"/>
            <p:cNvSpPr>
              <a:spLocks noChangeArrowheads="1"/>
            </p:cNvSpPr>
            <p:nvPr/>
          </p:nvSpPr>
          <p:spPr bwMode="auto">
            <a:xfrm>
              <a:off x="7346731" y="3276599"/>
              <a:ext cx="954107" cy="7017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spcBef>
                  <a:spcPct val="20000"/>
                </a:spcBef>
              </a:pPr>
              <a:r>
                <a:rPr lang="en-US">
                  <a:solidFill>
                    <a:srgbClr val="000000"/>
                  </a:solidFill>
                </a:rPr>
                <a:t>Male</a:t>
              </a:r>
            </a:p>
            <a:p>
              <a:pPr defTabSz="914400">
                <a:spcBef>
                  <a:spcPct val="20000"/>
                </a:spcBef>
              </a:pPr>
              <a:r>
                <a:rPr lang="en-US">
                  <a:solidFill>
                    <a:srgbClr val="000000"/>
                  </a:solidFill>
                </a:rPr>
                <a:t>Female</a:t>
              </a:r>
            </a:p>
          </p:txBody>
        </p:sp>
      </p:grpSp>
      <p:sp>
        <p:nvSpPr>
          <p:cNvPr id="74761" name="Rectangle 13"/>
          <p:cNvSpPr>
            <a:spLocks noChangeArrowheads="1"/>
          </p:cNvSpPr>
          <p:nvPr/>
        </p:nvSpPr>
        <p:spPr bwMode="auto">
          <a:xfrm>
            <a:off x="8724900" y="1222375"/>
            <a:ext cx="381000" cy="510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74762" name="Rectangle 14"/>
          <p:cNvSpPr>
            <a:spLocks noChangeArrowheads="1"/>
          </p:cNvSpPr>
          <p:nvPr/>
        </p:nvSpPr>
        <p:spPr bwMode="auto">
          <a:xfrm rot="-5400000">
            <a:off x="7859712" y="4926013"/>
            <a:ext cx="320675" cy="217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Tree>
    <p:extLst>
      <p:ext uri="{BB962C8B-B14F-4D97-AF65-F5344CB8AC3E}">
        <p14:creationId xmlns:p14="http://schemas.microsoft.com/office/powerpoint/2010/main" val="2224426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1"/>
          <p:cNvSpPr>
            <a:spLocks noChangeArrowheads="1"/>
          </p:cNvSpPr>
          <p:nvPr/>
        </p:nvSpPr>
        <p:spPr bwMode="auto">
          <a:xfrm>
            <a:off x="5121275" y="6172200"/>
            <a:ext cx="38306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spcBef>
                <a:spcPct val="20000"/>
              </a:spcBef>
            </a:pPr>
            <a:r>
              <a:rPr lang="en-US" sz="2400">
                <a:solidFill>
                  <a:srgbClr val="000000"/>
                </a:solidFill>
              </a:rPr>
              <a:t>Moss-Racusin et al., 2012 </a:t>
            </a:r>
          </a:p>
        </p:txBody>
      </p:sp>
      <p:pic>
        <p:nvPicPr>
          <p:cNvPr id="7680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66800"/>
            <a:ext cx="86201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14"/>
          <p:cNvSpPr txBox="1">
            <a:spLocks noChangeArrowheads="1"/>
          </p:cNvSpPr>
          <p:nvPr/>
        </p:nvSpPr>
        <p:spPr bwMode="auto">
          <a:xfrm rot="-5400000">
            <a:off x="-1740693" y="3586956"/>
            <a:ext cx="403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a:spcBef>
                <a:spcPct val="50000"/>
              </a:spcBef>
            </a:pPr>
            <a:r>
              <a:rPr lang="en-US" sz="2800">
                <a:solidFill>
                  <a:srgbClr val="000000"/>
                </a:solidFill>
              </a:rPr>
              <a:t>Rating</a:t>
            </a:r>
          </a:p>
        </p:txBody>
      </p:sp>
      <p:sp>
        <p:nvSpPr>
          <p:cNvPr id="2187266" name="Rectangle 2"/>
          <p:cNvSpPr>
            <a:spLocks noGrp="1" noChangeArrowheads="1"/>
          </p:cNvSpPr>
          <p:nvPr>
            <p:ph type="title"/>
          </p:nvPr>
        </p:nvSpPr>
        <p:spPr>
          <a:xfrm>
            <a:off x="-6350" y="0"/>
            <a:ext cx="9144000" cy="1143000"/>
          </a:xfrm>
          <a:solidFill>
            <a:schemeClr val="bg1"/>
          </a:solidFill>
        </p:spPr>
        <p:txBody>
          <a:bodyPr vert="horz" wrap="square" lIns="91440" tIns="45720" rIns="91440" bIns="45720" numCol="1" anchor="t" anchorCtr="0" compatLnSpc="1">
            <a:prstTxWarp prst="textNoShape">
              <a:avLst/>
            </a:prstTxWarp>
            <a:normAutofit/>
          </a:bodyPr>
          <a:lstStyle/>
          <a:p>
            <a:r>
              <a:rPr lang="en-US" sz="3200">
                <a:latin typeface="Calibri" charset="0"/>
                <a:ea typeface="MS PGothic" charset="0"/>
              </a:rPr>
              <a:t>STEM Faculty</a:t>
            </a:r>
            <a:r>
              <a:rPr lang="ja-JP" altLang="en-US" sz="3200">
                <a:latin typeface="Calibri" charset="0"/>
                <a:ea typeface="MS PGothic" charset="0"/>
              </a:rPr>
              <a:t>’</a:t>
            </a:r>
            <a:r>
              <a:rPr lang="en-US" sz="3200">
                <a:latin typeface="Calibri" charset="0"/>
                <a:ea typeface="MS PGothic" charset="0"/>
              </a:rPr>
              <a:t>s judgments of </a:t>
            </a:r>
            <a:br>
              <a:rPr lang="en-US" sz="3200">
                <a:latin typeface="Calibri" charset="0"/>
                <a:ea typeface="MS PGothic" charset="0"/>
              </a:rPr>
            </a:br>
            <a:r>
              <a:rPr lang="en-US" sz="3200">
                <a:latin typeface="Calibri" charset="0"/>
                <a:ea typeface="MS PGothic" charset="0"/>
              </a:rPr>
              <a:t>lab manager applicant</a:t>
            </a:r>
          </a:p>
        </p:txBody>
      </p:sp>
      <p:sp>
        <p:nvSpPr>
          <p:cNvPr id="76806" name="Rectangle 11"/>
          <p:cNvSpPr>
            <a:spLocks noChangeArrowheads="1"/>
          </p:cNvSpPr>
          <p:nvPr/>
        </p:nvSpPr>
        <p:spPr bwMode="auto">
          <a:xfrm>
            <a:off x="1008063" y="5637213"/>
            <a:ext cx="61722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sz="2400">
                <a:solidFill>
                  <a:srgbClr val="000000"/>
                </a:solidFill>
              </a:rPr>
              <a:t>Competence     Hireability        Mentoring</a:t>
            </a:r>
          </a:p>
        </p:txBody>
      </p:sp>
      <p:grpSp>
        <p:nvGrpSpPr>
          <p:cNvPr id="76807" name="Group 6"/>
          <p:cNvGrpSpPr>
            <a:grpSpLocks/>
          </p:cNvGrpSpPr>
          <p:nvPr/>
        </p:nvGrpSpPr>
        <p:grpSpPr bwMode="auto">
          <a:xfrm>
            <a:off x="6705600" y="2882900"/>
            <a:ext cx="2057400" cy="1155700"/>
            <a:chOff x="6705600" y="2882774"/>
            <a:chExt cx="2057400" cy="1155826"/>
          </a:xfrm>
        </p:grpSpPr>
        <p:sp>
          <p:nvSpPr>
            <p:cNvPr id="76810" name="Rectangle 11"/>
            <p:cNvSpPr>
              <a:spLocks noChangeArrowheads="1"/>
            </p:cNvSpPr>
            <p:nvPr/>
          </p:nvSpPr>
          <p:spPr bwMode="auto">
            <a:xfrm>
              <a:off x="6705600" y="2882774"/>
              <a:ext cx="205739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u="sng">
                  <a:solidFill>
                    <a:srgbClr val="000000"/>
                  </a:solidFill>
                </a:rPr>
                <a:t>Applicant Name</a:t>
              </a:r>
            </a:p>
          </p:txBody>
        </p:sp>
        <p:sp>
          <p:nvSpPr>
            <p:cNvPr id="76811" name="Rectangle 9"/>
            <p:cNvSpPr>
              <a:spLocks noChangeArrowheads="1"/>
            </p:cNvSpPr>
            <p:nvPr/>
          </p:nvSpPr>
          <p:spPr bwMode="auto">
            <a:xfrm>
              <a:off x="7346731" y="3216331"/>
              <a:ext cx="1416269" cy="8222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76812" name="Rectangle 11"/>
            <p:cNvSpPr>
              <a:spLocks noChangeArrowheads="1"/>
            </p:cNvSpPr>
            <p:nvPr/>
          </p:nvSpPr>
          <p:spPr bwMode="auto">
            <a:xfrm>
              <a:off x="7346731" y="3276599"/>
              <a:ext cx="954107" cy="7017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spcBef>
                  <a:spcPct val="20000"/>
                </a:spcBef>
              </a:pPr>
              <a:r>
                <a:rPr lang="en-US">
                  <a:solidFill>
                    <a:srgbClr val="000000"/>
                  </a:solidFill>
                </a:rPr>
                <a:t>Male</a:t>
              </a:r>
            </a:p>
            <a:p>
              <a:pPr defTabSz="914400">
                <a:spcBef>
                  <a:spcPct val="20000"/>
                </a:spcBef>
              </a:pPr>
              <a:r>
                <a:rPr lang="en-US">
                  <a:solidFill>
                    <a:srgbClr val="000000"/>
                  </a:solidFill>
                </a:rPr>
                <a:t>Female</a:t>
              </a:r>
            </a:p>
          </p:txBody>
        </p:sp>
      </p:grpSp>
      <p:sp>
        <p:nvSpPr>
          <p:cNvPr id="76808" name="Rectangle 11"/>
          <p:cNvSpPr>
            <a:spLocks noChangeArrowheads="1"/>
          </p:cNvSpPr>
          <p:nvPr/>
        </p:nvSpPr>
        <p:spPr bwMode="auto">
          <a:xfrm>
            <a:off x="8724900" y="1222375"/>
            <a:ext cx="381000" cy="510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
        <p:nvSpPr>
          <p:cNvPr id="76809" name="Rectangle 12"/>
          <p:cNvSpPr>
            <a:spLocks noChangeArrowheads="1"/>
          </p:cNvSpPr>
          <p:nvPr/>
        </p:nvSpPr>
        <p:spPr bwMode="auto">
          <a:xfrm rot="-5400000">
            <a:off x="7859712" y="4926013"/>
            <a:ext cx="320675" cy="2171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b="1">
              <a:solidFill>
                <a:srgbClr val="000000"/>
              </a:solidFill>
            </a:endParaRPr>
          </a:p>
        </p:txBody>
      </p:sp>
    </p:spTree>
    <p:extLst>
      <p:ext uri="{BB962C8B-B14F-4D97-AF65-F5344CB8AC3E}">
        <p14:creationId xmlns:p14="http://schemas.microsoft.com/office/powerpoint/2010/main" val="14934106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1"/>
          <p:cNvSpPr>
            <a:spLocks noChangeArrowheads="1"/>
          </p:cNvSpPr>
          <p:nvPr/>
        </p:nvSpPr>
        <p:spPr bwMode="auto">
          <a:xfrm>
            <a:off x="5180013" y="6134100"/>
            <a:ext cx="38306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spcBef>
                <a:spcPct val="20000"/>
              </a:spcBef>
            </a:pPr>
            <a:r>
              <a:rPr lang="en-US" sz="2400">
                <a:solidFill>
                  <a:srgbClr val="000000"/>
                </a:solidFill>
              </a:rPr>
              <a:t>Moss-Racusin et al., 2012 </a:t>
            </a:r>
          </a:p>
        </p:txBody>
      </p:sp>
      <p:sp>
        <p:nvSpPr>
          <p:cNvPr id="78851" name="Text Box 14"/>
          <p:cNvSpPr txBox="1">
            <a:spLocks noChangeArrowheads="1"/>
          </p:cNvSpPr>
          <p:nvPr/>
        </p:nvSpPr>
        <p:spPr bwMode="auto">
          <a:xfrm rot="-5400000">
            <a:off x="-2024062" y="3205162"/>
            <a:ext cx="472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a:spcBef>
                <a:spcPct val="50000"/>
              </a:spcBef>
            </a:pPr>
            <a:r>
              <a:rPr lang="en-US" sz="2800">
                <a:solidFill>
                  <a:srgbClr val="000000"/>
                </a:solidFill>
              </a:rPr>
              <a:t>Salary Offered</a:t>
            </a:r>
          </a:p>
        </p:txBody>
      </p:sp>
      <p:pic>
        <p:nvPicPr>
          <p:cNvPr id="7885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238" y="1104900"/>
            <a:ext cx="84963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2"/>
          <p:cNvSpPr>
            <a:spLocks noGrp="1" noChangeArrowheads="1"/>
          </p:cNvSpPr>
          <p:nvPr>
            <p:ph type="title"/>
          </p:nvPr>
        </p:nvSpPr>
        <p:spPr bwMode="auto">
          <a:xfrm>
            <a:off x="-6350" y="0"/>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a:latin typeface="Calibri" charset="0"/>
                <a:ea typeface="MS PGothic" charset="0"/>
              </a:rPr>
              <a:t>Salary Offered</a:t>
            </a:r>
          </a:p>
        </p:txBody>
      </p:sp>
      <p:sp>
        <p:nvSpPr>
          <p:cNvPr id="78854" name="Rectangle 11"/>
          <p:cNvSpPr>
            <a:spLocks noChangeArrowheads="1"/>
          </p:cNvSpPr>
          <p:nvPr/>
        </p:nvSpPr>
        <p:spPr bwMode="auto">
          <a:xfrm>
            <a:off x="2057400" y="4991100"/>
            <a:ext cx="5038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sz="2400">
                <a:solidFill>
                  <a:srgbClr val="000000"/>
                </a:solidFill>
              </a:rPr>
              <a:t>           </a:t>
            </a:r>
            <a:r>
              <a:rPr lang="en-US" sz="2800">
                <a:solidFill>
                  <a:srgbClr val="FFFFFF"/>
                </a:solidFill>
              </a:rPr>
              <a:t>Male </a:t>
            </a:r>
            <a:r>
              <a:rPr lang="en-US" sz="2400">
                <a:solidFill>
                  <a:srgbClr val="000000"/>
                </a:solidFill>
              </a:rPr>
              <a:t>         Female</a:t>
            </a:r>
          </a:p>
        </p:txBody>
      </p:sp>
      <p:sp>
        <p:nvSpPr>
          <p:cNvPr id="78855" name="Rectangle 1"/>
          <p:cNvSpPr>
            <a:spLocks noChangeArrowheads="1"/>
          </p:cNvSpPr>
          <p:nvPr/>
        </p:nvSpPr>
        <p:spPr bwMode="auto">
          <a:xfrm>
            <a:off x="7096125" y="1104900"/>
            <a:ext cx="2030413" cy="5029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en-US" sz="1600" b="1">
              <a:solidFill>
                <a:srgbClr val="000000"/>
              </a:solidFill>
            </a:endParaRPr>
          </a:p>
        </p:txBody>
      </p:sp>
      <p:sp>
        <p:nvSpPr>
          <p:cNvPr id="78856" name="Rectangle 9"/>
          <p:cNvSpPr>
            <a:spLocks noChangeArrowheads="1"/>
          </p:cNvSpPr>
          <p:nvPr/>
        </p:nvSpPr>
        <p:spPr bwMode="auto">
          <a:xfrm>
            <a:off x="4267200" y="1376363"/>
            <a:ext cx="2828925" cy="42291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en-US" sz="1600" b="1">
              <a:solidFill>
                <a:srgbClr val="000000"/>
              </a:solidFill>
            </a:endParaRPr>
          </a:p>
        </p:txBody>
      </p:sp>
      <p:sp>
        <p:nvSpPr>
          <p:cNvPr id="78857" name="Rectangle 11"/>
          <p:cNvSpPr>
            <a:spLocks noChangeArrowheads="1"/>
          </p:cNvSpPr>
          <p:nvPr/>
        </p:nvSpPr>
        <p:spPr bwMode="auto">
          <a:xfrm>
            <a:off x="617538" y="5638800"/>
            <a:ext cx="664845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sz="2800">
                <a:solidFill>
                  <a:srgbClr val="000000"/>
                </a:solidFill>
              </a:rPr>
              <a:t>                      Applicant Gender</a:t>
            </a:r>
          </a:p>
        </p:txBody>
      </p:sp>
    </p:spTree>
    <p:extLst>
      <p:ext uri="{BB962C8B-B14F-4D97-AF65-F5344CB8AC3E}">
        <p14:creationId xmlns:p14="http://schemas.microsoft.com/office/powerpoint/2010/main" val="21013336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1"/>
          <p:cNvSpPr>
            <a:spLocks noChangeArrowheads="1"/>
          </p:cNvSpPr>
          <p:nvPr/>
        </p:nvSpPr>
        <p:spPr bwMode="auto">
          <a:xfrm>
            <a:off x="4306888" y="6210300"/>
            <a:ext cx="4062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spcBef>
                <a:spcPct val="20000"/>
              </a:spcBef>
            </a:pPr>
            <a:r>
              <a:rPr lang="en-US" sz="2000">
                <a:solidFill>
                  <a:srgbClr val="000000"/>
                </a:solidFill>
              </a:rPr>
              <a:t>PNAS:  Moss-Racusin et al., 2012 </a:t>
            </a:r>
          </a:p>
        </p:txBody>
      </p:sp>
      <p:sp>
        <p:nvSpPr>
          <p:cNvPr id="80899" name="Text Box 14"/>
          <p:cNvSpPr txBox="1">
            <a:spLocks noChangeArrowheads="1"/>
          </p:cNvSpPr>
          <p:nvPr/>
        </p:nvSpPr>
        <p:spPr bwMode="auto">
          <a:xfrm rot="-5400000">
            <a:off x="-2024062" y="3205162"/>
            <a:ext cx="472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a:spcBef>
                <a:spcPct val="50000"/>
              </a:spcBef>
            </a:pPr>
            <a:r>
              <a:rPr lang="en-US" sz="2800">
                <a:solidFill>
                  <a:srgbClr val="000000"/>
                </a:solidFill>
              </a:rPr>
              <a:t>Salary Offered</a:t>
            </a:r>
          </a:p>
        </p:txBody>
      </p:sp>
      <p:pic>
        <p:nvPicPr>
          <p:cNvPr id="8090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238" y="1104900"/>
            <a:ext cx="84963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2"/>
          <p:cNvSpPr>
            <a:spLocks noGrp="1" noChangeArrowheads="1"/>
          </p:cNvSpPr>
          <p:nvPr>
            <p:ph type="title"/>
          </p:nvPr>
        </p:nvSpPr>
        <p:spPr bwMode="auto">
          <a:xfrm>
            <a:off x="-6350" y="0"/>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a:latin typeface="Calibri" charset="0"/>
                <a:ea typeface="MS PGothic" charset="0"/>
              </a:rPr>
              <a:t>Salary Offered</a:t>
            </a:r>
          </a:p>
        </p:txBody>
      </p:sp>
      <p:sp>
        <p:nvSpPr>
          <p:cNvPr id="80902" name="Rectangle 11"/>
          <p:cNvSpPr>
            <a:spLocks noChangeArrowheads="1"/>
          </p:cNvSpPr>
          <p:nvPr/>
        </p:nvSpPr>
        <p:spPr bwMode="auto">
          <a:xfrm>
            <a:off x="2057400" y="4991100"/>
            <a:ext cx="5038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sz="2400">
                <a:solidFill>
                  <a:srgbClr val="000000"/>
                </a:solidFill>
              </a:rPr>
              <a:t>           </a:t>
            </a:r>
            <a:r>
              <a:rPr lang="en-US" sz="2800">
                <a:solidFill>
                  <a:srgbClr val="FFFFFF"/>
                </a:solidFill>
              </a:rPr>
              <a:t>Male </a:t>
            </a:r>
            <a:r>
              <a:rPr lang="en-US" sz="2400">
                <a:solidFill>
                  <a:srgbClr val="000000"/>
                </a:solidFill>
              </a:rPr>
              <a:t>      </a:t>
            </a:r>
            <a:r>
              <a:rPr lang="en-US" sz="2800">
                <a:solidFill>
                  <a:srgbClr val="000000"/>
                </a:solidFill>
              </a:rPr>
              <a:t>Female</a:t>
            </a:r>
          </a:p>
        </p:txBody>
      </p:sp>
      <p:sp>
        <p:nvSpPr>
          <p:cNvPr id="80903" name="Rectangle 11"/>
          <p:cNvSpPr>
            <a:spLocks noChangeArrowheads="1"/>
          </p:cNvSpPr>
          <p:nvPr/>
        </p:nvSpPr>
        <p:spPr bwMode="auto">
          <a:xfrm>
            <a:off x="617538" y="5638800"/>
            <a:ext cx="664845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spcBef>
                <a:spcPct val="20000"/>
              </a:spcBef>
            </a:pPr>
            <a:r>
              <a:rPr lang="en-US" sz="2800">
                <a:solidFill>
                  <a:srgbClr val="000000"/>
                </a:solidFill>
              </a:rPr>
              <a:t>                      Applicant Gender</a:t>
            </a:r>
          </a:p>
        </p:txBody>
      </p:sp>
      <p:sp>
        <p:nvSpPr>
          <p:cNvPr id="80904" name="Rectangle 1"/>
          <p:cNvSpPr>
            <a:spLocks noChangeArrowheads="1"/>
          </p:cNvSpPr>
          <p:nvPr/>
        </p:nvSpPr>
        <p:spPr bwMode="auto">
          <a:xfrm>
            <a:off x="7096125" y="1104900"/>
            <a:ext cx="2030413" cy="5029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a:endParaRPr lang="en-US" sz="1600" b="1">
              <a:solidFill>
                <a:srgbClr val="000000"/>
              </a:solidFill>
            </a:endParaRPr>
          </a:p>
        </p:txBody>
      </p:sp>
      <p:sp>
        <p:nvSpPr>
          <p:cNvPr id="9" name="Rectangle 11"/>
          <p:cNvSpPr>
            <a:spLocks noChangeArrowheads="1"/>
          </p:cNvSpPr>
          <p:nvPr/>
        </p:nvSpPr>
        <p:spPr bwMode="auto">
          <a:xfrm>
            <a:off x="5283200" y="2209800"/>
            <a:ext cx="3535199" cy="2357568"/>
          </a:xfrm>
          <a:prstGeom prst="rect">
            <a:avLst/>
          </a:prstGeom>
          <a:solidFill>
            <a:schemeClr val="bg1">
              <a:lumMod val="75000"/>
            </a:schemeClr>
          </a:solidFill>
          <a:ln>
            <a:noFill/>
          </a:ln>
          <a:effectLst/>
          <a:extLst/>
        </p:spPr>
        <p:txBody>
          <a:bodyPr wrap="none">
            <a:spAutoFit/>
          </a:bodyPr>
          <a:lstStyle/>
          <a:p>
            <a:pPr defTabSz="914400">
              <a:spcBef>
                <a:spcPct val="20000"/>
              </a:spcBef>
            </a:pPr>
            <a:r>
              <a:rPr lang="en-US" sz="3200" dirty="0">
                <a:solidFill>
                  <a:srgbClr val="000000"/>
                </a:solidFill>
              </a:rPr>
              <a:t>But women</a:t>
            </a:r>
          </a:p>
          <a:p>
            <a:pPr defTabSz="914400">
              <a:spcBef>
                <a:spcPct val="20000"/>
              </a:spcBef>
            </a:pPr>
            <a:r>
              <a:rPr lang="en-US" sz="3200" dirty="0">
                <a:solidFill>
                  <a:srgbClr val="000000"/>
                </a:solidFill>
              </a:rPr>
              <a:t>more </a:t>
            </a:r>
            <a:r>
              <a:rPr lang="ja-JP" altLang="en-US" sz="3200" dirty="0">
                <a:solidFill>
                  <a:srgbClr val="000000"/>
                </a:solidFill>
              </a:rPr>
              <a:t>“</a:t>
            </a:r>
            <a:r>
              <a:rPr lang="en-US" sz="3200" dirty="0">
                <a:solidFill>
                  <a:srgbClr val="000000"/>
                </a:solidFill>
              </a:rPr>
              <a:t>likeable</a:t>
            </a:r>
            <a:r>
              <a:rPr lang="ja-JP" altLang="en-US" sz="3200" dirty="0">
                <a:solidFill>
                  <a:srgbClr val="000000"/>
                </a:solidFill>
              </a:rPr>
              <a:t>”</a:t>
            </a:r>
            <a:r>
              <a:rPr lang="en-US" sz="3200" dirty="0">
                <a:solidFill>
                  <a:srgbClr val="000000"/>
                </a:solidFill>
              </a:rPr>
              <a:t>!</a:t>
            </a:r>
          </a:p>
          <a:p>
            <a:pPr defTabSz="914400">
              <a:spcBef>
                <a:spcPct val="20000"/>
              </a:spcBef>
            </a:pPr>
            <a:r>
              <a:rPr lang="en-US" sz="3200" dirty="0" smtClean="0">
                <a:solidFill>
                  <a:srgbClr val="000000"/>
                </a:solidFill>
              </a:rPr>
              <a:t>(what is in a name?)</a:t>
            </a:r>
            <a:endParaRPr lang="en-US" sz="3200" dirty="0">
              <a:solidFill>
                <a:srgbClr val="000000"/>
              </a:solidFill>
            </a:endParaRPr>
          </a:p>
          <a:p>
            <a:pPr defTabSz="914400">
              <a:spcBef>
                <a:spcPct val="20000"/>
              </a:spcBef>
            </a:pPr>
            <a:r>
              <a:rPr lang="en-US" sz="3200" dirty="0">
                <a:solidFill>
                  <a:srgbClr val="000000"/>
                </a:solidFill>
              </a:rPr>
              <a:t>* Are all we: Karma!</a:t>
            </a:r>
          </a:p>
        </p:txBody>
      </p:sp>
      <p:sp>
        <p:nvSpPr>
          <p:cNvPr id="80906" name="Rectangle 9"/>
          <p:cNvSpPr>
            <a:spLocks noChangeArrowheads="1"/>
          </p:cNvSpPr>
          <p:nvPr/>
        </p:nvSpPr>
        <p:spPr bwMode="auto">
          <a:xfrm>
            <a:off x="0" y="6505575"/>
            <a:ext cx="8439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en-US">
                <a:solidFill>
                  <a:srgbClr val="000000"/>
                </a:solidFill>
              </a:rPr>
              <a:t>Courtesy: STRIDE: University of Michigan ADVANCE &amp; SfN IWIN, 2013</a:t>
            </a:r>
          </a:p>
        </p:txBody>
      </p:sp>
    </p:spTree>
    <p:extLst>
      <p:ext uri="{BB962C8B-B14F-4D97-AF65-F5344CB8AC3E}">
        <p14:creationId xmlns:p14="http://schemas.microsoft.com/office/powerpoint/2010/main" val="1041389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7464" y="6509"/>
            <a:ext cx="8229600" cy="1555938"/>
          </a:xfrm>
          <a:ln>
            <a:noFill/>
          </a:ln>
        </p:spPr>
        <p:txBody>
          <a:bodyPr>
            <a:normAutofit/>
          </a:bodyPr>
          <a:lstStyle/>
          <a:p>
            <a:r>
              <a:rPr lang="en-US" dirty="0"/>
              <a:t>National hiring experiments reveal 2:1 faculty </a:t>
            </a:r>
            <a:r>
              <a:rPr lang="en-US" dirty="0" smtClean="0"/>
              <a:t/>
            </a:r>
            <a:br>
              <a:rPr lang="en-US" dirty="0" smtClean="0"/>
            </a:br>
            <a:r>
              <a:rPr lang="en-US" dirty="0" smtClean="0"/>
              <a:t>preference </a:t>
            </a:r>
            <a:r>
              <a:rPr lang="en-US" dirty="0"/>
              <a:t>for women on STEM tenure track</a:t>
            </a:r>
            <a:br>
              <a:rPr lang="en-US" dirty="0"/>
            </a:br>
            <a:r>
              <a:rPr lang="en-US" sz="1800" dirty="0">
                <a:hlinkClick r:id="rId3"/>
              </a:rPr>
              <a:t>Wendy M. Williams</a:t>
            </a:r>
            <a:r>
              <a:rPr lang="en-US" sz="1800" baseline="30000" dirty="0">
                <a:hlinkClick r:id="rId4"/>
              </a:rPr>
              <a:t>1</a:t>
            </a:r>
            <a:r>
              <a:rPr lang="en-US" sz="1800" dirty="0"/>
              <a:t> and </a:t>
            </a:r>
            <a:r>
              <a:rPr lang="en-US" sz="1800" dirty="0" smtClean="0">
                <a:hlinkClick r:id="rId5"/>
              </a:rPr>
              <a:t>Stephen </a:t>
            </a:r>
            <a:r>
              <a:rPr lang="en-US" sz="1800" dirty="0">
                <a:hlinkClick r:id="rId5"/>
              </a:rPr>
              <a:t>J. </a:t>
            </a:r>
            <a:r>
              <a:rPr lang="en-US" sz="1800" dirty="0" smtClean="0">
                <a:hlinkClick r:id="rId5"/>
              </a:rPr>
              <a:t>Ceci</a:t>
            </a:r>
            <a:r>
              <a:rPr lang="en-US" sz="1800" dirty="0" smtClean="0"/>
              <a:t/>
            </a:r>
            <a:br>
              <a:rPr lang="en-US" sz="1800" dirty="0" smtClean="0"/>
            </a:br>
            <a:r>
              <a:rPr lang="en-US" sz="1800" dirty="0"/>
              <a:t>PNAS April 13, </a:t>
            </a:r>
            <a:r>
              <a:rPr lang="en-US" sz="1800" dirty="0" smtClean="0"/>
              <a:t>2015</a:t>
            </a:r>
            <a:endParaRPr lang="en-US" sz="1800" dirty="0"/>
          </a:p>
        </p:txBody>
      </p:sp>
      <p:pic>
        <p:nvPicPr>
          <p:cNvPr id="4" name="Picture 3"/>
          <p:cNvPicPr>
            <a:picLocks noChangeAspect="1"/>
          </p:cNvPicPr>
          <p:nvPr/>
        </p:nvPicPr>
        <p:blipFill rotWithShape="1">
          <a:blip r:embed="rId6"/>
          <a:srcRect r="5027" b="3968"/>
          <a:stretch/>
        </p:blipFill>
        <p:spPr>
          <a:xfrm>
            <a:off x="4629" y="1576708"/>
            <a:ext cx="9149930" cy="5253547"/>
          </a:xfrm>
          <a:prstGeom prst="rect">
            <a:avLst/>
          </a:prstGeom>
        </p:spPr>
      </p:pic>
    </p:spTree>
    <p:extLst>
      <p:ext uri="{BB962C8B-B14F-4D97-AF65-F5344CB8AC3E}">
        <p14:creationId xmlns:p14="http://schemas.microsoft.com/office/powerpoint/2010/main" val="18830843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20913" y="1236607"/>
            <a:ext cx="8157029" cy="5582099"/>
          </a:xfrm>
          <a:prstGeom prst="rect">
            <a:avLst/>
          </a:prstGeom>
        </p:spPr>
      </p:pic>
      <p:sp>
        <p:nvSpPr>
          <p:cNvPr id="4" name="Title 1"/>
          <p:cNvSpPr txBox="1">
            <a:spLocks/>
          </p:cNvSpPr>
          <p:nvPr/>
        </p:nvSpPr>
        <p:spPr>
          <a:xfrm>
            <a:off x="428171" y="0"/>
            <a:ext cx="8149771" cy="1393371"/>
          </a:xfrm>
          <a:prstGeom prst="rect">
            <a:avLst/>
          </a:prstGeom>
          <a:solidFill>
            <a:srgbClr val="FFFFFF"/>
          </a:solidFill>
          <a:ln>
            <a:noFill/>
          </a:ln>
          <a:effectLst/>
        </p:spPr>
        <p:txBody>
          <a:bodyPr vert="horz" lIns="0" tIns="45720" rIns="0" bIns="45720" rtlCol="0" anchor="ctr">
            <a:normAutofit/>
          </a:bodyPr>
          <a:lstStyle>
            <a:lvl1pPr algn="ctr" defTabSz="457200" rtl="0" eaLnBrk="1" latinLnBrk="0" hangingPunct="1">
              <a:spcBef>
                <a:spcPct val="0"/>
              </a:spcBef>
              <a:buNone/>
              <a:defRPr sz="2400" b="1" kern="1200">
                <a:solidFill>
                  <a:schemeClr val="tx1"/>
                </a:solidFill>
                <a:latin typeface="+mj-lt"/>
                <a:ea typeface="+mj-ea"/>
                <a:cs typeface="+mj-cs"/>
              </a:defRPr>
            </a:lvl1pPr>
          </a:lstStyle>
          <a:p>
            <a:r>
              <a:rPr lang="en-US" dirty="0" smtClean="0"/>
              <a:t>National hiring experiments reveal 2:1 faculty </a:t>
            </a:r>
            <a:br>
              <a:rPr lang="en-US" dirty="0" smtClean="0"/>
            </a:br>
            <a:r>
              <a:rPr lang="en-US" dirty="0" smtClean="0"/>
              <a:t>preference for women on STEM tenure track</a:t>
            </a:r>
            <a:br>
              <a:rPr lang="en-US" dirty="0" smtClean="0"/>
            </a:br>
            <a:r>
              <a:rPr lang="en-US" sz="1800" dirty="0" smtClean="0">
                <a:hlinkClick r:id="rId4"/>
              </a:rPr>
              <a:t>Wendy M. Williams</a:t>
            </a:r>
            <a:r>
              <a:rPr lang="en-US" sz="1800" baseline="30000" dirty="0" smtClean="0">
                <a:hlinkClick r:id="rId5"/>
              </a:rPr>
              <a:t>1</a:t>
            </a:r>
            <a:r>
              <a:rPr lang="en-US" sz="1800" dirty="0" smtClean="0"/>
              <a:t> and </a:t>
            </a:r>
            <a:r>
              <a:rPr lang="en-US" sz="1800" dirty="0" smtClean="0">
                <a:hlinkClick r:id="rId6"/>
              </a:rPr>
              <a:t>Stephen J. Ceci</a:t>
            </a:r>
            <a:r>
              <a:rPr lang="en-US" sz="1800" dirty="0" smtClean="0"/>
              <a:t/>
            </a:r>
            <a:br>
              <a:rPr lang="en-US" sz="1800" dirty="0" smtClean="0"/>
            </a:br>
            <a:r>
              <a:rPr lang="en-US" sz="1800" dirty="0" smtClean="0"/>
              <a:t>PNAS April 13, 2015</a:t>
            </a:r>
            <a:endParaRPr lang="en-US" sz="1800" dirty="0"/>
          </a:p>
        </p:txBody>
      </p:sp>
    </p:spTree>
    <p:extLst>
      <p:ext uri="{BB962C8B-B14F-4D97-AF65-F5344CB8AC3E}">
        <p14:creationId xmlns:p14="http://schemas.microsoft.com/office/powerpoint/2010/main" val="32532367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2516"/>
          <a:stretch/>
        </p:blipFill>
        <p:spPr>
          <a:xfrm>
            <a:off x="1848223" y="3396343"/>
            <a:ext cx="6486386" cy="3461657"/>
          </a:xfrm>
          <a:prstGeom prst="rect">
            <a:avLst/>
          </a:prstGeom>
        </p:spPr>
      </p:pic>
      <p:sp>
        <p:nvSpPr>
          <p:cNvPr id="8" name="Title 1"/>
          <p:cNvSpPr>
            <a:spLocks noGrp="1"/>
          </p:cNvSpPr>
          <p:nvPr>
            <p:ph type="ctrTitle"/>
          </p:nvPr>
        </p:nvSpPr>
        <p:spPr>
          <a:xfrm>
            <a:off x="6057900" y="95534"/>
            <a:ext cx="2881148" cy="3250009"/>
          </a:xfrm>
          <a:solidFill>
            <a:schemeClr val="bg1">
              <a:lumMod val="85000"/>
            </a:schemeClr>
          </a:solidFill>
          <a:ln>
            <a:solidFill>
              <a:schemeClr val="tx1"/>
            </a:solidFill>
          </a:ln>
        </p:spPr>
        <p:txBody>
          <a:bodyPr>
            <a:normAutofit/>
          </a:bodyPr>
          <a:lstStyle/>
          <a:p>
            <a:r>
              <a:rPr lang="en-US" dirty="0"/>
              <a:t>National hiring experiments reveal 2:1 faculty preference for women on STEM tenure track</a:t>
            </a:r>
            <a:br>
              <a:rPr lang="en-US" dirty="0"/>
            </a:br>
            <a:r>
              <a:rPr lang="en-US" sz="1800" dirty="0">
                <a:hlinkClick r:id="rId4"/>
              </a:rPr>
              <a:t>Wendy M. Williams</a:t>
            </a:r>
            <a:r>
              <a:rPr lang="en-US" sz="1800" baseline="30000" dirty="0">
                <a:hlinkClick r:id="rId5"/>
              </a:rPr>
              <a:t>1</a:t>
            </a:r>
            <a:r>
              <a:rPr lang="en-US" sz="1800" dirty="0"/>
              <a:t> and </a:t>
            </a:r>
            <a:br>
              <a:rPr lang="en-US" sz="1800" dirty="0"/>
            </a:br>
            <a:r>
              <a:rPr lang="en-US" sz="1800" dirty="0">
                <a:hlinkClick r:id="rId6"/>
              </a:rPr>
              <a:t>Stephen J. </a:t>
            </a:r>
            <a:r>
              <a:rPr lang="en-US" sz="1800" dirty="0" smtClean="0">
                <a:hlinkClick r:id="rId6"/>
              </a:rPr>
              <a:t>Ceci</a:t>
            </a:r>
            <a:r>
              <a:rPr lang="en-US" sz="1800" dirty="0" smtClean="0"/>
              <a:t/>
            </a:r>
            <a:br>
              <a:rPr lang="en-US" sz="1800" dirty="0" smtClean="0"/>
            </a:br>
            <a:r>
              <a:rPr lang="en-US" sz="1800" dirty="0"/>
              <a:t>PNAS April 13, </a:t>
            </a:r>
            <a:r>
              <a:rPr lang="en-US" sz="1800" dirty="0" smtClean="0"/>
              <a:t>2015</a:t>
            </a:r>
            <a:endParaRPr lang="en-US" sz="1800" dirty="0"/>
          </a:p>
        </p:txBody>
      </p:sp>
      <p:pic>
        <p:nvPicPr>
          <p:cNvPr id="5" name="Picture 4"/>
          <p:cNvPicPr>
            <a:picLocks noChangeAspect="1"/>
          </p:cNvPicPr>
          <p:nvPr/>
        </p:nvPicPr>
        <p:blipFill>
          <a:blip r:embed="rId7"/>
          <a:stretch>
            <a:fillRect/>
          </a:stretch>
        </p:blipFill>
        <p:spPr>
          <a:xfrm>
            <a:off x="95534" y="0"/>
            <a:ext cx="5591907" cy="3526971"/>
          </a:xfrm>
          <a:prstGeom prst="rect">
            <a:avLst/>
          </a:prstGeom>
        </p:spPr>
      </p:pic>
    </p:spTree>
    <p:extLst>
      <p:ext uri="{BB962C8B-B14F-4D97-AF65-F5344CB8AC3E}">
        <p14:creationId xmlns:p14="http://schemas.microsoft.com/office/powerpoint/2010/main" val="28205031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465138" y="6084888"/>
            <a:ext cx="792638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lnSpc>
                <a:spcPct val="55000"/>
              </a:lnSpc>
            </a:pPr>
            <a:endParaRPr lang="en-US" altLang="en-US" sz="1800" b="1" dirty="0">
              <a:solidFill>
                <a:schemeClr val="hlink"/>
              </a:solidFill>
            </a:endParaRPr>
          </a:p>
          <a:p>
            <a:pPr eaLnBrk="1" hangingPunct="1">
              <a:lnSpc>
                <a:spcPct val="55000"/>
              </a:lnSpc>
            </a:pPr>
            <a:r>
              <a:rPr lang="en-US" altLang="en-US" sz="1800" b="1" dirty="0" err="1">
                <a:solidFill>
                  <a:schemeClr val="hlink"/>
                </a:solidFill>
              </a:rPr>
              <a:t>Goldin</a:t>
            </a:r>
            <a:r>
              <a:rPr lang="en-US" altLang="en-US" sz="1800" b="1" dirty="0">
                <a:solidFill>
                  <a:schemeClr val="hlink"/>
                </a:solidFill>
              </a:rPr>
              <a:t> &amp; Rouse (2000) </a:t>
            </a:r>
            <a:r>
              <a:rPr lang="en-US" altLang="en-US" sz="1800" b="1" i="1" dirty="0">
                <a:solidFill>
                  <a:schemeClr val="hlink"/>
                </a:solidFill>
              </a:rPr>
              <a:t>The American Economic Review</a:t>
            </a:r>
            <a:r>
              <a:rPr lang="en-US" altLang="en-US" sz="1800" b="1" dirty="0">
                <a:solidFill>
                  <a:schemeClr val="hlink"/>
                </a:solidFill>
              </a:rPr>
              <a:t>, 90, 4, 715-741.</a:t>
            </a:r>
          </a:p>
          <a:p>
            <a:pPr eaLnBrk="1" hangingPunct="1">
              <a:lnSpc>
                <a:spcPct val="55000"/>
              </a:lnSpc>
            </a:pPr>
            <a:endParaRPr lang="en-US" altLang="en-US" sz="1800" b="1" dirty="0">
              <a:solidFill>
                <a:schemeClr val="hlink"/>
              </a:solidFill>
            </a:endParaRPr>
          </a:p>
        </p:txBody>
      </p:sp>
      <p:sp>
        <p:nvSpPr>
          <p:cNvPr id="36867" name="Rectangle 3"/>
          <p:cNvSpPr>
            <a:spLocks noGrp="1" noChangeArrowheads="1"/>
          </p:cNvSpPr>
          <p:nvPr>
            <p:ph type="body" idx="1"/>
          </p:nvPr>
        </p:nvSpPr>
        <p:spPr>
          <a:xfrm>
            <a:off x="1066800" y="1468438"/>
            <a:ext cx="5449888" cy="5199062"/>
          </a:xfrm>
          <a:noFill/>
        </p:spPr>
        <p:txBody>
          <a:bodyPr/>
          <a:lstStyle/>
          <a:p>
            <a:pPr marL="228600" indent="-228600" eaLnBrk="1" hangingPunct="1">
              <a:lnSpc>
                <a:spcPct val="80000"/>
              </a:lnSpc>
            </a:pPr>
            <a:r>
              <a:rPr lang="en-US" altLang="en-US" sz="2800" dirty="0" smtClean="0"/>
              <a:t>Based on audition records of 14,000 individuals &amp; rosters from symphony orchestras: 1970-1996:</a:t>
            </a:r>
          </a:p>
          <a:p>
            <a:pPr marL="228600" indent="-228600" eaLnBrk="1" hangingPunct="1">
              <a:lnSpc>
                <a:spcPct val="80000"/>
              </a:lnSpc>
            </a:pPr>
            <a:r>
              <a:rPr lang="en-US" altLang="en-US" sz="2800" dirty="0" smtClean="0"/>
              <a:t>The audition data show the use of a screen</a:t>
            </a:r>
          </a:p>
          <a:p>
            <a:pPr lvl="1" eaLnBrk="1" hangingPunct="1">
              <a:lnSpc>
                <a:spcPct val="80000"/>
              </a:lnSpc>
            </a:pPr>
            <a:r>
              <a:rPr lang="en-US" altLang="en-US" sz="2400" dirty="0" smtClean="0"/>
              <a:t>increases the probability that a woman will advance from preliminary rounds by </a:t>
            </a:r>
            <a:r>
              <a:rPr lang="en-US" altLang="en-US" sz="2400" dirty="0" smtClean="0">
                <a:solidFill>
                  <a:schemeClr val="accent6">
                    <a:lumMod val="50000"/>
                  </a:schemeClr>
                </a:solidFill>
              </a:rPr>
              <a:t>50%</a:t>
            </a:r>
            <a:endParaRPr lang="en-US" altLang="en-US" sz="2400" b="1" dirty="0" smtClean="0">
              <a:solidFill>
                <a:schemeClr val="accent6">
                  <a:lumMod val="50000"/>
                </a:schemeClr>
              </a:solidFill>
            </a:endParaRPr>
          </a:p>
          <a:p>
            <a:pPr marL="228600" indent="-228600" eaLnBrk="1" hangingPunct="1">
              <a:lnSpc>
                <a:spcPct val="80000"/>
              </a:lnSpc>
            </a:pPr>
            <a:r>
              <a:rPr lang="en-US" altLang="en-US" sz="2800" dirty="0" smtClean="0"/>
              <a:t>The roster data show the switch to blind auditions </a:t>
            </a:r>
          </a:p>
          <a:p>
            <a:pPr lvl="1" eaLnBrk="1" hangingPunct="1">
              <a:lnSpc>
                <a:spcPct val="80000"/>
              </a:lnSpc>
            </a:pPr>
            <a:r>
              <a:rPr lang="en-US" altLang="en-US" sz="2400" dirty="0" smtClean="0"/>
              <a:t>accounts for 30% of the increase in the proportion of women among new hires</a:t>
            </a:r>
          </a:p>
        </p:txBody>
      </p:sp>
      <p:sp>
        <p:nvSpPr>
          <p:cNvPr id="36868" name="Rectangle 4"/>
          <p:cNvSpPr>
            <a:spLocks noGrp="1" noChangeArrowheads="1"/>
          </p:cNvSpPr>
          <p:nvPr>
            <p:ph type="title"/>
          </p:nvPr>
        </p:nvSpPr>
        <p:spPr>
          <a:xfrm>
            <a:off x="1295400" y="304800"/>
            <a:ext cx="6850970" cy="990600"/>
          </a:xfrm>
          <a:noFill/>
        </p:spPr>
        <p:txBody>
          <a:bodyPr>
            <a:normAutofit fontScale="90000"/>
          </a:bodyPr>
          <a:lstStyle/>
          <a:p>
            <a:pPr eaLnBrk="1" hangingPunct="1"/>
            <a:r>
              <a:rPr lang="en-US" altLang="en-US" sz="3600" dirty="0" smtClean="0"/>
              <a:t>Unconscious Bias:</a:t>
            </a:r>
            <a:r>
              <a:rPr lang="en-US" altLang="en-US" sz="3600" b="0" dirty="0" smtClean="0"/>
              <a:t/>
            </a:r>
            <a:br>
              <a:rPr lang="en-US" altLang="en-US" sz="3600" b="0" dirty="0" smtClean="0"/>
            </a:br>
            <a:r>
              <a:rPr lang="en-US" altLang="en-US" sz="3600" dirty="0" smtClean="0"/>
              <a:t>Impact of Blind Auditions</a:t>
            </a:r>
          </a:p>
        </p:txBody>
      </p:sp>
      <p:pic>
        <p:nvPicPr>
          <p:cNvPr id="36869" name="Picture 5"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016" y="2181225"/>
            <a:ext cx="2178271" cy="30702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150209" y="951855"/>
            <a:ext cx="8993791" cy="5902184"/>
          </a:xfrm>
          <a:noFill/>
        </p:spPr>
        <p:txBody>
          <a:bodyPr>
            <a:noAutofit/>
          </a:bodyPr>
          <a:lstStyle/>
          <a:p>
            <a:pPr marL="102870" indent="-285750">
              <a:spcBef>
                <a:spcPts val="600"/>
              </a:spcBef>
            </a:pPr>
            <a:r>
              <a:rPr lang="en-US" altLang="en-US" sz="2000" dirty="0" smtClean="0"/>
              <a:t>Adapt new Strategies from successful NSF Advance Grants/ SfN WIN Grant/website</a:t>
            </a:r>
          </a:p>
          <a:p>
            <a:pPr marL="102870" indent="-285750">
              <a:spcBef>
                <a:spcPts val="600"/>
              </a:spcBef>
            </a:pPr>
            <a:r>
              <a:rPr lang="en-US" altLang="en-US" sz="2000" dirty="0" smtClean="0"/>
              <a:t>Brainstorming Sessions for New Ideas and Vision</a:t>
            </a:r>
          </a:p>
          <a:p>
            <a:pPr marL="502920" lvl="1">
              <a:spcBef>
                <a:spcPts val="600"/>
              </a:spcBef>
            </a:pPr>
            <a:r>
              <a:rPr lang="en-US" altLang="en-US" sz="2000" dirty="0" smtClean="0"/>
              <a:t>Invite all (Open </a:t>
            </a:r>
            <a:r>
              <a:rPr lang="en-US" altLang="en-US" sz="2000" dirty="0"/>
              <a:t>R</a:t>
            </a:r>
            <a:r>
              <a:rPr lang="en-US" altLang="en-US" sz="2000" dirty="0" smtClean="0"/>
              <a:t>ecruitment!)</a:t>
            </a:r>
          </a:p>
          <a:p>
            <a:pPr marL="502920" lvl="1">
              <a:spcBef>
                <a:spcPts val="600"/>
              </a:spcBef>
            </a:pPr>
            <a:r>
              <a:rPr lang="en-US" altLang="en-US" sz="2000" dirty="0" smtClean="0"/>
              <a:t>Topic can be broad (Too narrow limits participation)</a:t>
            </a:r>
          </a:p>
          <a:p>
            <a:pPr marL="102870" indent="-285750">
              <a:spcBef>
                <a:spcPts val="600"/>
              </a:spcBef>
            </a:pPr>
            <a:r>
              <a:rPr lang="en-US" altLang="en-US" sz="2000" dirty="0" smtClean="0"/>
              <a:t>Building Teams</a:t>
            </a:r>
          </a:p>
          <a:p>
            <a:pPr marL="502920" lvl="1">
              <a:spcBef>
                <a:spcPts val="600"/>
              </a:spcBef>
            </a:pPr>
            <a:r>
              <a:rPr lang="en-US" sz="2000" dirty="0"/>
              <a:t>The POWER of More than One!</a:t>
            </a:r>
          </a:p>
          <a:p>
            <a:pPr marL="902970" lvl="2">
              <a:spcBef>
                <a:spcPts val="600"/>
              </a:spcBef>
            </a:pPr>
            <a:r>
              <a:rPr lang="en-US" sz="2000" dirty="0"/>
              <a:t>Visible diversity can have negative </a:t>
            </a:r>
            <a:r>
              <a:rPr lang="en-US" sz="2000" dirty="0" smtClean="0"/>
              <a:t>effects on group, </a:t>
            </a:r>
            <a:r>
              <a:rPr lang="en-US" sz="2000" dirty="0"/>
              <a:t>but </a:t>
            </a:r>
            <a:r>
              <a:rPr lang="en-US" sz="2000" i="1" dirty="0" smtClean="0">
                <a:solidFill>
                  <a:srgbClr val="FF0000"/>
                </a:solidFill>
              </a:rPr>
              <a:t>ONLY </a:t>
            </a:r>
            <a:r>
              <a:rPr lang="en-US" sz="2000" i="1" dirty="0">
                <a:solidFill>
                  <a:srgbClr val="FF0000"/>
                </a:solidFill>
              </a:rPr>
              <a:t>INITIALLY  </a:t>
            </a:r>
            <a:r>
              <a:rPr lang="en-US" sz="1800" i="1" dirty="0" smtClean="0">
                <a:solidFill>
                  <a:srgbClr val="FF0000"/>
                </a:solidFill>
              </a:rPr>
              <a:t>	</a:t>
            </a:r>
            <a:r>
              <a:rPr lang="en-US" sz="1800" dirty="0" smtClean="0"/>
              <a:t>(</a:t>
            </a:r>
            <a:r>
              <a:rPr lang="en-US" sz="1800" dirty="0"/>
              <a:t>M. Neale) </a:t>
            </a:r>
            <a:endParaRPr lang="en-US" sz="2000" dirty="0"/>
          </a:p>
          <a:p>
            <a:pPr marL="502920" lvl="1">
              <a:spcBef>
                <a:spcPts val="600"/>
              </a:spcBef>
            </a:pPr>
            <a:r>
              <a:rPr lang="en-US" sz="2000" dirty="0"/>
              <a:t>Increase conscious awareness of bias and how bias </a:t>
            </a:r>
            <a:r>
              <a:rPr lang="en-US" sz="2000" dirty="0" smtClean="0"/>
              <a:t>blinds us to new ideas</a:t>
            </a:r>
            <a:endParaRPr lang="en-US" sz="2000" dirty="0"/>
          </a:p>
          <a:p>
            <a:pPr marL="502920" lvl="1">
              <a:spcBef>
                <a:spcPts val="600"/>
              </a:spcBef>
            </a:pPr>
            <a:r>
              <a:rPr lang="en-US" sz="2000" dirty="0"/>
              <a:t>Foster cooperation </a:t>
            </a:r>
            <a:r>
              <a:rPr lang="en-US" sz="2000" dirty="0" smtClean="0"/>
              <a:t>and an atmosphere </a:t>
            </a:r>
            <a:r>
              <a:rPr lang="en-US" sz="2000" dirty="0"/>
              <a:t>for dissenting views to be freely shared</a:t>
            </a:r>
          </a:p>
          <a:p>
            <a:pPr marL="502920" lvl="1">
              <a:spcBef>
                <a:spcPts val="600"/>
              </a:spcBef>
            </a:pPr>
            <a:r>
              <a:rPr lang="en-US" sz="2000" dirty="0"/>
              <a:t>Is the climate for discussion inclusive to listening/appreciative of all ideas?</a:t>
            </a:r>
          </a:p>
          <a:p>
            <a:pPr marL="102870" indent="-285750">
              <a:spcBef>
                <a:spcPts val="600"/>
              </a:spcBef>
            </a:pPr>
            <a:r>
              <a:rPr lang="en-US" sz="2000" dirty="0" smtClean="0">
                <a:ea typeface="ＭＳ Ｐゴシック" pitchFamily="34" charset="-128"/>
              </a:rPr>
              <a:t>How are Decision Made</a:t>
            </a:r>
          </a:p>
          <a:p>
            <a:pPr marL="502920" lvl="1">
              <a:spcBef>
                <a:spcPts val="600"/>
              </a:spcBef>
            </a:pPr>
            <a:r>
              <a:rPr lang="en-US" sz="2000" dirty="0"/>
              <a:t>If too rapid, criteria unclear, information is ambiguous or incomplete….</a:t>
            </a:r>
          </a:p>
          <a:p>
            <a:pPr marL="0" indent="-182880">
              <a:spcBef>
                <a:spcPts val="600"/>
              </a:spcBef>
              <a:buNone/>
            </a:pPr>
            <a:r>
              <a:rPr lang="en-US" sz="1800" b="1" dirty="0" smtClean="0"/>
              <a:t>					</a:t>
            </a:r>
            <a:r>
              <a:rPr lang="en-US" sz="2400" b="1" i="1" dirty="0" smtClean="0"/>
              <a:t>Implicit </a:t>
            </a:r>
            <a:r>
              <a:rPr lang="en-US" sz="2400" b="1" i="1" dirty="0"/>
              <a:t>bias affects STEM outcomes</a:t>
            </a:r>
            <a:endParaRPr lang="en-US" sz="1800" b="1" i="1" dirty="0"/>
          </a:p>
          <a:p>
            <a:pPr marL="400050" lvl="1" indent="0">
              <a:lnSpc>
                <a:spcPct val="120000"/>
              </a:lnSpc>
              <a:spcBef>
                <a:spcPts val="300"/>
              </a:spcBef>
            </a:pPr>
            <a:endParaRPr lang="en-US" sz="1800" b="1" dirty="0" smtClean="0">
              <a:ea typeface="ＭＳ Ｐゴシック" pitchFamily="34" charset="-128"/>
            </a:endParaRPr>
          </a:p>
          <a:p>
            <a:pPr marL="400050" lvl="1" indent="0">
              <a:lnSpc>
                <a:spcPct val="120000"/>
              </a:lnSpc>
              <a:spcBef>
                <a:spcPts val="300"/>
              </a:spcBef>
            </a:pPr>
            <a:endParaRPr lang="en-US" sz="1800" dirty="0">
              <a:ea typeface="ＭＳ Ｐゴシック" pitchFamily="34" charset="-128"/>
            </a:endParaRPr>
          </a:p>
          <a:p>
            <a:pPr marL="0" indent="0">
              <a:lnSpc>
                <a:spcPct val="120000"/>
              </a:lnSpc>
              <a:spcBef>
                <a:spcPts val="300"/>
              </a:spcBef>
              <a:buNone/>
            </a:pPr>
            <a:endParaRPr lang="en-US" sz="1800" dirty="0" smtClean="0">
              <a:ea typeface="ＭＳ Ｐゴシック" pitchFamily="34" charset="-128"/>
            </a:endParaRPr>
          </a:p>
        </p:txBody>
      </p:sp>
      <p:sp>
        <p:nvSpPr>
          <p:cNvPr id="36868" name="Rectangle 4"/>
          <p:cNvSpPr>
            <a:spLocks noGrp="1" noChangeArrowheads="1"/>
          </p:cNvSpPr>
          <p:nvPr>
            <p:ph type="title"/>
          </p:nvPr>
        </p:nvSpPr>
        <p:spPr>
          <a:xfrm>
            <a:off x="795338" y="28867"/>
            <a:ext cx="7448550" cy="770194"/>
          </a:xfrm>
          <a:noFill/>
        </p:spPr>
        <p:txBody>
          <a:bodyPr>
            <a:normAutofit fontScale="90000"/>
          </a:bodyPr>
          <a:lstStyle/>
          <a:p>
            <a:pPr eaLnBrk="1" hangingPunct="1"/>
            <a:r>
              <a:rPr lang="en-US" altLang="en-US" sz="3100" dirty="0" smtClean="0"/>
              <a:t>Unconscious Bias:</a:t>
            </a:r>
            <a:r>
              <a:rPr lang="en-US" altLang="en-US" sz="3100" b="0" dirty="0" smtClean="0"/>
              <a:t/>
            </a:r>
            <a:br>
              <a:rPr lang="en-US" altLang="en-US" sz="3100" b="0" dirty="0" smtClean="0"/>
            </a:br>
            <a:r>
              <a:rPr lang="en-US" altLang="en-US" sz="2200" dirty="0" smtClean="0"/>
              <a:t>(Its impact on Fostering a Creative, Innovative, Center-Type Team)</a:t>
            </a:r>
            <a:endParaRPr lang="en-US" altLang="en-US" sz="3100" dirty="0" smtClean="0"/>
          </a:p>
        </p:txBody>
      </p:sp>
      <p:grpSp>
        <p:nvGrpSpPr>
          <p:cNvPr id="4" name="Group 3"/>
          <p:cNvGrpSpPr/>
          <p:nvPr/>
        </p:nvGrpSpPr>
        <p:grpSpPr>
          <a:xfrm>
            <a:off x="6178644" y="1371162"/>
            <a:ext cx="2965356" cy="2203207"/>
            <a:chOff x="5666991" y="2567052"/>
            <a:chExt cx="3304610" cy="2455228"/>
          </a:xfrm>
        </p:grpSpPr>
        <p:pic>
          <p:nvPicPr>
            <p:cNvPr id="2" name="Picture 1" descr="Screen Shot 2015-04-29 at 4.18.21 PM.png"/>
            <p:cNvPicPr>
              <a:picLocks noChangeAspect="1"/>
            </p:cNvPicPr>
            <p:nvPr/>
          </p:nvPicPr>
          <p:blipFill rotWithShape="1">
            <a:blip r:embed="rId3">
              <a:extLst>
                <a:ext uri="{28A0092B-C50C-407E-A947-70E740481C1C}">
                  <a14:useLocalDpi xmlns:a14="http://schemas.microsoft.com/office/drawing/2010/main" val="0"/>
                </a:ext>
              </a:extLst>
            </a:blip>
            <a:srcRect l="1712" t="10090" r="990" b="1970"/>
            <a:stretch/>
          </p:blipFill>
          <p:spPr>
            <a:xfrm>
              <a:off x="5666991" y="2567052"/>
              <a:ext cx="3290952" cy="1979908"/>
            </a:xfrm>
            <a:prstGeom prst="rect">
              <a:avLst/>
            </a:prstGeom>
            <a:ln>
              <a:solidFill>
                <a:schemeClr val="tx1"/>
              </a:solidFill>
            </a:ln>
          </p:spPr>
        </p:pic>
        <p:sp>
          <p:nvSpPr>
            <p:cNvPr id="3" name="TextBox 2"/>
            <p:cNvSpPr txBox="1"/>
            <p:nvPr/>
          </p:nvSpPr>
          <p:spPr>
            <a:xfrm>
              <a:off x="5680648" y="4560615"/>
              <a:ext cx="3290953" cy="461665"/>
            </a:xfrm>
            <a:prstGeom prst="rect">
              <a:avLst/>
            </a:prstGeom>
            <a:noFill/>
            <a:ln>
              <a:solidFill>
                <a:schemeClr val="tx1"/>
              </a:solidFill>
            </a:ln>
          </p:spPr>
          <p:txBody>
            <a:bodyPr wrap="square" rtlCol="0">
              <a:spAutoFit/>
            </a:bodyPr>
            <a:lstStyle/>
            <a:p>
              <a:pPr algn="ctr"/>
              <a:r>
                <a:rPr lang="en-US" sz="1200" dirty="0" smtClean="0">
                  <a:latin typeface="Chalkduster"/>
                  <a:cs typeface="Chalkduster"/>
                </a:rPr>
                <a:t>We each have unique strengths </a:t>
              </a:r>
            </a:p>
            <a:p>
              <a:pPr algn="ctr"/>
              <a:r>
                <a:rPr lang="en-US" sz="1200" dirty="0" smtClean="0">
                  <a:latin typeface="Chalkduster"/>
                  <a:cs typeface="Chalkduster"/>
                </a:rPr>
                <a:t>and perspectives</a:t>
              </a:r>
              <a:endParaRPr lang="en-US" sz="1400" dirty="0">
                <a:latin typeface="Chalkduster"/>
                <a:cs typeface="Chalkduster"/>
              </a:endParaRPr>
            </a:p>
          </p:txBody>
        </p:sp>
      </p:grpSp>
      <p:sp>
        <p:nvSpPr>
          <p:cNvPr id="5" name="TextBox 4"/>
          <p:cNvSpPr txBox="1"/>
          <p:nvPr/>
        </p:nvSpPr>
        <p:spPr>
          <a:xfrm>
            <a:off x="0" y="6603231"/>
            <a:ext cx="4683803" cy="261610"/>
          </a:xfrm>
          <a:prstGeom prst="rect">
            <a:avLst/>
          </a:prstGeom>
          <a:noFill/>
        </p:spPr>
        <p:txBody>
          <a:bodyPr wrap="square" rtlCol="0">
            <a:spAutoFit/>
          </a:bodyPr>
          <a:lstStyle/>
          <a:p>
            <a:r>
              <a:rPr lang="en-US" sz="1100" i="1" dirty="0" smtClean="0"/>
              <a:t>Image: </a:t>
            </a:r>
            <a:r>
              <a:rPr lang="en-US" sz="1100" i="1" dirty="0" err="1" smtClean="0"/>
              <a:t>flickr</a:t>
            </a:r>
            <a:r>
              <a:rPr lang="en-US" sz="1100" i="1" dirty="0" smtClean="0"/>
              <a:t>, courtesy Creative Commons license</a:t>
            </a:r>
            <a:endParaRPr lang="en-US" sz="1100" i="1" dirty="0"/>
          </a:p>
        </p:txBody>
      </p:sp>
    </p:spTree>
    <p:extLst>
      <p:ext uri="{BB962C8B-B14F-4D97-AF65-F5344CB8AC3E}">
        <p14:creationId xmlns:p14="http://schemas.microsoft.com/office/powerpoint/2010/main" val="2884296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2" presetClass="emph" presetSubtype="0" fill="hold" nodeType="afterEffect">
                                  <p:stCondLst>
                                    <p:cond delay="0"/>
                                  </p:stCondLst>
                                  <p:childTnLst>
                                    <p:animRot by="120000">
                                      <p:cBhvr>
                                        <p:cTn id="13" dur="200" fill="hold">
                                          <p:stCondLst>
                                            <p:cond delay="0"/>
                                          </p:stCondLst>
                                        </p:cTn>
                                        <p:tgtEl>
                                          <p:spTgt spid="4"/>
                                        </p:tgtEl>
                                        <p:attrNameLst>
                                          <p:attrName>r</p:attrName>
                                        </p:attrNameLst>
                                      </p:cBhvr>
                                    </p:animRot>
                                    <p:animRot by="-240000">
                                      <p:cBhvr>
                                        <p:cTn id="14" dur="400" fill="hold">
                                          <p:stCondLst>
                                            <p:cond delay="400"/>
                                          </p:stCondLst>
                                        </p:cTn>
                                        <p:tgtEl>
                                          <p:spTgt spid="4"/>
                                        </p:tgtEl>
                                        <p:attrNameLst>
                                          <p:attrName>r</p:attrName>
                                        </p:attrNameLst>
                                      </p:cBhvr>
                                    </p:animRot>
                                    <p:animRot by="240000">
                                      <p:cBhvr>
                                        <p:cTn id="15" dur="400" fill="hold">
                                          <p:stCondLst>
                                            <p:cond delay="800"/>
                                          </p:stCondLst>
                                        </p:cTn>
                                        <p:tgtEl>
                                          <p:spTgt spid="4"/>
                                        </p:tgtEl>
                                        <p:attrNameLst>
                                          <p:attrName>r</p:attrName>
                                        </p:attrNameLst>
                                      </p:cBhvr>
                                    </p:animRot>
                                    <p:animRot by="-240000">
                                      <p:cBhvr>
                                        <p:cTn id="16" dur="400" fill="hold">
                                          <p:stCondLst>
                                            <p:cond delay="1200"/>
                                          </p:stCondLst>
                                        </p:cTn>
                                        <p:tgtEl>
                                          <p:spTgt spid="4"/>
                                        </p:tgtEl>
                                        <p:attrNameLst>
                                          <p:attrName>r</p:attrName>
                                        </p:attrNameLst>
                                      </p:cBhvr>
                                    </p:animRot>
                                    <p:animRot by="120000">
                                      <p:cBhvr>
                                        <p:cTn id="17" dur="400" fill="hold">
                                          <p:stCondLst>
                                            <p:cond delay="1600"/>
                                          </p:stCondLst>
                                        </p:cTn>
                                        <p:tgtEl>
                                          <p:spTgt spid="4"/>
                                        </p:tgtEl>
                                        <p:attrNameLst>
                                          <p:attrName>r</p:attrName>
                                        </p:attrNameLst>
                                      </p:cBhvr>
                                    </p:animRo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6867">
                                            <p:txEl>
                                              <p:pRg st="0" end="0"/>
                                            </p:txEl>
                                          </p:spTgt>
                                        </p:tgtEl>
                                        <p:attrNameLst>
                                          <p:attrName>style.visibility</p:attrName>
                                        </p:attrNameLst>
                                      </p:cBhvr>
                                      <p:to>
                                        <p:strVal val="visible"/>
                                      </p:to>
                                    </p:set>
                                    <p:animEffect transition="in" filter="wipe(left)">
                                      <p:cBhvr>
                                        <p:cTn id="24" dur="1000"/>
                                        <p:tgtEl>
                                          <p:spTgt spid="3686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6867">
                                            <p:txEl>
                                              <p:pRg st="1" end="1"/>
                                            </p:txEl>
                                          </p:spTgt>
                                        </p:tgtEl>
                                        <p:attrNameLst>
                                          <p:attrName>style.visibility</p:attrName>
                                        </p:attrNameLst>
                                      </p:cBhvr>
                                      <p:to>
                                        <p:strVal val="visible"/>
                                      </p:to>
                                    </p:set>
                                    <p:animEffect transition="in" filter="wipe(left)">
                                      <p:cBhvr>
                                        <p:cTn id="29" dur="1000"/>
                                        <p:tgtEl>
                                          <p:spTgt spid="36867">
                                            <p:txEl>
                                              <p:pRg st="1" end="1"/>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6867">
                                            <p:txEl>
                                              <p:pRg st="2" end="2"/>
                                            </p:txEl>
                                          </p:spTgt>
                                        </p:tgtEl>
                                        <p:attrNameLst>
                                          <p:attrName>style.visibility</p:attrName>
                                        </p:attrNameLst>
                                      </p:cBhvr>
                                      <p:to>
                                        <p:strVal val="visible"/>
                                      </p:to>
                                    </p:set>
                                    <p:animEffect transition="in" filter="wipe(left)">
                                      <p:cBhvr>
                                        <p:cTn id="32" dur="1000"/>
                                        <p:tgtEl>
                                          <p:spTgt spid="36867">
                                            <p:txEl>
                                              <p:pRg st="2" end="2"/>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6867">
                                            <p:txEl>
                                              <p:pRg st="3" end="3"/>
                                            </p:txEl>
                                          </p:spTgt>
                                        </p:tgtEl>
                                        <p:attrNameLst>
                                          <p:attrName>style.visibility</p:attrName>
                                        </p:attrNameLst>
                                      </p:cBhvr>
                                      <p:to>
                                        <p:strVal val="visible"/>
                                      </p:to>
                                    </p:set>
                                    <p:animEffect transition="in" filter="wipe(left)">
                                      <p:cBhvr>
                                        <p:cTn id="35" dur="1000"/>
                                        <p:tgtEl>
                                          <p:spTgt spid="3686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6867">
                                            <p:txEl>
                                              <p:pRg st="4" end="4"/>
                                            </p:txEl>
                                          </p:spTgt>
                                        </p:tgtEl>
                                        <p:attrNameLst>
                                          <p:attrName>style.visibility</p:attrName>
                                        </p:attrNameLst>
                                      </p:cBhvr>
                                      <p:to>
                                        <p:strVal val="visible"/>
                                      </p:to>
                                    </p:set>
                                    <p:animEffect transition="in" filter="wipe(left)">
                                      <p:cBhvr>
                                        <p:cTn id="40" dur="1000"/>
                                        <p:tgtEl>
                                          <p:spTgt spid="36867">
                                            <p:txEl>
                                              <p:pRg st="4" end="4"/>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6867">
                                            <p:txEl>
                                              <p:pRg st="5" end="5"/>
                                            </p:txEl>
                                          </p:spTgt>
                                        </p:tgtEl>
                                        <p:attrNameLst>
                                          <p:attrName>style.visibility</p:attrName>
                                        </p:attrNameLst>
                                      </p:cBhvr>
                                      <p:to>
                                        <p:strVal val="visible"/>
                                      </p:to>
                                    </p:set>
                                    <p:animEffect transition="in" filter="wipe(left)">
                                      <p:cBhvr>
                                        <p:cTn id="43" dur="1000"/>
                                        <p:tgtEl>
                                          <p:spTgt spid="36867">
                                            <p:txEl>
                                              <p:pRg st="5" end="5"/>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6867">
                                            <p:txEl>
                                              <p:pRg st="6" end="6"/>
                                            </p:txEl>
                                          </p:spTgt>
                                        </p:tgtEl>
                                        <p:attrNameLst>
                                          <p:attrName>style.visibility</p:attrName>
                                        </p:attrNameLst>
                                      </p:cBhvr>
                                      <p:to>
                                        <p:strVal val="visible"/>
                                      </p:to>
                                    </p:set>
                                    <p:animEffect transition="in" filter="wipe(left)">
                                      <p:cBhvr>
                                        <p:cTn id="46" dur="1000"/>
                                        <p:tgtEl>
                                          <p:spTgt spid="36867">
                                            <p:txEl>
                                              <p:pRg st="6" end="6"/>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6867">
                                            <p:txEl>
                                              <p:pRg st="7" end="7"/>
                                            </p:txEl>
                                          </p:spTgt>
                                        </p:tgtEl>
                                        <p:attrNameLst>
                                          <p:attrName>style.visibility</p:attrName>
                                        </p:attrNameLst>
                                      </p:cBhvr>
                                      <p:to>
                                        <p:strVal val="visible"/>
                                      </p:to>
                                    </p:set>
                                    <p:animEffect transition="in" filter="wipe(left)">
                                      <p:cBhvr>
                                        <p:cTn id="49" dur="1000"/>
                                        <p:tgtEl>
                                          <p:spTgt spid="36867">
                                            <p:txEl>
                                              <p:pRg st="7" end="7"/>
                                            </p:tx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6867">
                                            <p:txEl>
                                              <p:pRg st="8" end="8"/>
                                            </p:txEl>
                                          </p:spTgt>
                                        </p:tgtEl>
                                        <p:attrNameLst>
                                          <p:attrName>style.visibility</p:attrName>
                                        </p:attrNameLst>
                                      </p:cBhvr>
                                      <p:to>
                                        <p:strVal val="visible"/>
                                      </p:to>
                                    </p:set>
                                    <p:animEffect transition="in" filter="wipe(left)">
                                      <p:cBhvr>
                                        <p:cTn id="52" dur="1000"/>
                                        <p:tgtEl>
                                          <p:spTgt spid="36867">
                                            <p:txEl>
                                              <p:pRg st="8" end="8"/>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6867">
                                            <p:txEl>
                                              <p:pRg st="9" end="9"/>
                                            </p:txEl>
                                          </p:spTgt>
                                        </p:tgtEl>
                                        <p:attrNameLst>
                                          <p:attrName>style.visibility</p:attrName>
                                        </p:attrNameLst>
                                      </p:cBhvr>
                                      <p:to>
                                        <p:strVal val="visible"/>
                                      </p:to>
                                    </p:set>
                                    <p:animEffect transition="in" filter="wipe(left)">
                                      <p:cBhvr>
                                        <p:cTn id="55" dur="1000"/>
                                        <p:tgtEl>
                                          <p:spTgt spid="36867">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6867">
                                            <p:txEl>
                                              <p:pRg st="10" end="10"/>
                                            </p:txEl>
                                          </p:spTgt>
                                        </p:tgtEl>
                                        <p:attrNameLst>
                                          <p:attrName>style.visibility</p:attrName>
                                        </p:attrNameLst>
                                      </p:cBhvr>
                                      <p:to>
                                        <p:strVal val="visible"/>
                                      </p:to>
                                    </p:set>
                                    <p:animEffect transition="in" filter="wipe(left)">
                                      <p:cBhvr>
                                        <p:cTn id="60" dur="1000"/>
                                        <p:tgtEl>
                                          <p:spTgt spid="36867">
                                            <p:txEl>
                                              <p:pRg st="10" end="10"/>
                                            </p:tx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6867">
                                            <p:txEl>
                                              <p:pRg st="11" end="11"/>
                                            </p:txEl>
                                          </p:spTgt>
                                        </p:tgtEl>
                                        <p:attrNameLst>
                                          <p:attrName>style.visibility</p:attrName>
                                        </p:attrNameLst>
                                      </p:cBhvr>
                                      <p:to>
                                        <p:strVal val="visible"/>
                                      </p:to>
                                    </p:set>
                                    <p:animEffect transition="in" filter="wipe(left)">
                                      <p:cBhvr>
                                        <p:cTn id="63" dur="1000"/>
                                        <p:tgtEl>
                                          <p:spTgt spid="36867">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6867">
                                            <p:txEl>
                                              <p:pRg st="12" end="12"/>
                                            </p:txEl>
                                          </p:spTgt>
                                        </p:tgtEl>
                                        <p:attrNameLst>
                                          <p:attrName>style.visibility</p:attrName>
                                        </p:attrNameLst>
                                      </p:cBhvr>
                                      <p:to>
                                        <p:strVal val="visible"/>
                                      </p:to>
                                    </p:set>
                                    <p:animEffect transition="in" filter="wipe(left)">
                                      <p:cBhvr>
                                        <p:cTn id="68" dur="1000"/>
                                        <p:tgtEl>
                                          <p:spTgt spid="3686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4" name="Text Box 6"/>
          <p:cNvSpPr txBox="1">
            <a:spLocks noChangeArrowheads="1"/>
          </p:cNvSpPr>
          <p:nvPr/>
        </p:nvSpPr>
        <p:spPr bwMode="auto">
          <a:xfrm>
            <a:off x="736600" y="3882553"/>
            <a:ext cx="7391767" cy="430887"/>
          </a:xfrm>
          <a:prstGeom prst="rect">
            <a:avLst/>
          </a:prstGeom>
          <a:noFill/>
          <a:ln w="12700" cap="sq">
            <a:noFill/>
            <a:miter lim="800000"/>
            <a:headEnd type="none" w="sm" len="sm"/>
            <a:tailEnd type="none" w="sm" len="sm"/>
          </a:ln>
        </p:spPr>
        <p:txBody>
          <a:bodyPr wrap="none">
            <a:spAutoFit/>
          </a:bodyPr>
          <a:lstStyle/>
          <a:p>
            <a:pPr eaLnBrk="0" hangingPunct="0"/>
            <a:r>
              <a:rPr lang="en-US" sz="2200" b="1" dirty="0">
                <a:solidFill>
                  <a:srgbClr val="660066"/>
                </a:solidFill>
                <a:latin typeface="Arial Black" pitchFamily="34" charset="0"/>
              </a:rPr>
              <a:t>Former Postdoctoral Fellow- Harvard Med. </a:t>
            </a:r>
            <a:r>
              <a:rPr lang="en-US" sz="2200" b="1" dirty="0" err="1">
                <a:solidFill>
                  <a:srgbClr val="660066"/>
                </a:solidFill>
                <a:latin typeface="Arial Black" pitchFamily="34" charset="0"/>
              </a:rPr>
              <a:t>Sch</a:t>
            </a:r>
            <a:endParaRPr lang="en-US" sz="2200" b="1">
              <a:solidFill>
                <a:srgbClr val="660066"/>
              </a:solidFill>
              <a:latin typeface="Arial Black" pitchFamily="34" charset="0"/>
            </a:endParaRPr>
          </a:p>
        </p:txBody>
      </p:sp>
      <p:sp>
        <p:nvSpPr>
          <p:cNvPr id="304138" name="Text Box 10"/>
          <p:cNvSpPr txBox="1">
            <a:spLocks noChangeArrowheads="1"/>
          </p:cNvSpPr>
          <p:nvPr/>
        </p:nvSpPr>
        <p:spPr bwMode="auto">
          <a:xfrm>
            <a:off x="1165225" y="3915890"/>
            <a:ext cx="7253288" cy="1846263"/>
          </a:xfrm>
          <a:prstGeom prst="rect">
            <a:avLst/>
          </a:prstGeom>
          <a:noFill/>
          <a:ln w="12700" cap="sq">
            <a:noFill/>
            <a:miter lim="800000"/>
            <a:headEnd type="none" w="sm" len="sm"/>
            <a:tailEnd type="none" w="sm" len="sm"/>
          </a:ln>
        </p:spPr>
        <p:txBody>
          <a:bodyPr>
            <a:spAutoFit/>
          </a:bodyPr>
          <a:lstStyle/>
          <a:p>
            <a:pPr algn="ctr" eaLnBrk="0" hangingPunct="0"/>
            <a:r>
              <a:rPr lang="en-US" sz="3800" b="1">
                <a:solidFill>
                  <a:srgbClr val="660066"/>
                </a:solidFill>
                <a:latin typeface="Arial Black" pitchFamily="34" charset="0"/>
              </a:rPr>
              <a:t>Former Brookings Fellow </a:t>
            </a:r>
          </a:p>
          <a:p>
            <a:pPr algn="ctr" eaLnBrk="0" hangingPunct="0"/>
            <a:r>
              <a:rPr lang="en-US" sz="3800" b="1">
                <a:solidFill>
                  <a:srgbClr val="660066"/>
                </a:solidFill>
                <a:latin typeface="Arial Black" pitchFamily="34" charset="0"/>
              </a:rPr>
              <a:t>In Senator’s Office </a:t>
            </a:r>
          </a:p>
          <a:p>
            <a:pPr algn="ctr" eaLnBrk="0" hangingPunct="0"/>
            <a:endParaRPr lang="en-US" sz="3800">
              <a:solidFill>
                <a:srgbClr val="660066"/>
              </a:solidFill>
              <a:latin typeface="Arial Black" pitchFamily="34" charset="0"/>
            </a:endParaRPr>
          </a:p>
        </p:txBody>
      </p:sp>
      <p:sp>
        <p:nvSpPr>
          <p:cNvPr id="304137" name="Text Box 9"/>
          <p:cNvSpPr txBox="1">
            <a:spLocks noChangeArrowheads="1"/>
          </p:cNvSpPr>
          <p:nvPr/>
        </p:nvSpPr>
        <p:spPr bwMode="auto">
          <a:xfrm>
            <a:off x="533400" y="3338040"/>
            <a:ext cx="8305800" cy="1754188"/>
          </a:xfrm>
          <a:prstGeom prst="rect">
            <a:avLst/>
          </a:prstGeom>
          <a:noFill/>
          <a:ln w="12700" cap="sq">
            <a:noFill/>
            <a:miter lim="800000"/>
            <a:headEnd type="none" w="sm" len="sm"/>
            <a:tailEnd type="none" w="sm" len="sm"/>
          </a:ln>
        </p:spPr>
        <p:txBody>
          <a:bodyPr wrap="none">
            <a:spAutoFit/>
          </a:bodyPr>
          <a:lstStyle/>
          <a:p>
            <a:pPr algn="ctr" eaLnBrk="0" hangingPunct="0"/>
            <a:r>
              <a:rPr lang="en-US" sz="3600" b="1" dirty="0">
                <a:solidFill>
                  <a:srgbClr val="660066"/>
                </a:solidFill>
                <a:latin typeface="Arial Black" pitchFamily="34" charset="0"/>
              </a:rPr>
              <a:t>Former NSF Employee </a:t>
            </a:r>
          </a:p>
          <a:p>
            <a:pPr algn="ctr" eaLnBrk="0" hangingPunct="0"/>
            <a:r>
              <a:rPr lang="en-US" sz="3600" b="1" dirty="0">
                <a:solidFill>
                  <a:srgbClr val="660066"/>
                </a:solidFill>
                <a:latin typeface="Arial Black" pitchFamily="34" charset="0"/>
              </a:rPr>
              <a:t>(at least five different positions)</a:t>
            </a:r>
          </a:p>
          <a:p>
            <a:pPr algn="ctr" eaLnBrk="0" hangingPunct="0"/>
            <a:endParaRPr lang="en-US" sz="3600" dirty="0">
              <a:solidFill>
                <a:srgbClr val="660066"/>
              </a:solidFill>
              <a:latin typeface="Arial Black" pitchFamily="34" charset="0"/>
            </a:endParaRPr>
          </a:p>
        </p:txBody>
      </p:sp>
      <p:sp>
        <p:nvSpPr>
          <p:cNvPr id="304139" name="Text Box 11"/>
          <p:cNvSpPr txBox="1">
            <a:spLocks noChangeArrowheads="1"/>
          </p:cNvSpPr>
          <p:nvPr/>
        </p:nvSpPr>
        <p:spPr bwMode="auto">
          <a:xfrm>
            <a:off x="1355725" y="3149128"/>
            <a:ext cx="6475413" cy="3182937"/>
          </a:xfrm>
          <a:prstGeom prst="rect">
            <a:avLst/>
          </a:prstGeom>
          <a:noFill/>
          <a:ln w="12700" cap="sq">
            <a:noFill/>
            <a:miter lim="800000"/>
            <a:headEnd type="none" w="sm" len="sm"/>
            <a:tailEnd type="none" w="sm" len="sm"/>
          </a:ln>
        </p:spPr>
        <p:txBody>
          <a:bodyPr>
            <a:spAutoFit/>
          </a:bodyPr>
          <a:lstStyle/>
          <a:p>
            <a:pPr algn="ctr" eaLnBrk="0" hangingPunct="0"/>
            <a:r>
              <a:rPr lang="en-US" sz="4000" b="1">
                <a:solidFill>
                  <a:srgbClr val="660066"/>
                </a:solidFill>
                <a:latin typeface="Arial Black" pitchFamily="34" charset="0"/>
              </a:rPr>
              <a:t>Former NASA </a:t>
            </a:r>
          </a:p>
          <a:p>
            <a:pPr algn="ctr" eaLnBrk="0" hangingPunct="0"/>
            <a:r>
              <a:rPr lang="en-US" sz="4000" b="1">
                <a:solidFill>
                  <a:srgbClr val="660066"/>
                </a:solidFill>
                <a:latin typeface="Arial Black" pitchFamily="34" charset="0"/>
              </a:rPr>
              <a:t>Act. Assoc. Adm. For </a:t>
            </a:r>
          </a:p>
          <a:p>
            <a:pPr algn="ctr" eaLnBrk="0" hangingPunct="0"/>
            <a:r>
              <a:rPr lang="en-US" sz="4000" b="1">
                <a:solidFill>
                  <a:srgbClr val="660066"/>
                </a:solidFill>
                <a:latin typeface="Arial Black" pitchFamily="34" charset="0"/>
              </a:rPr>
              <a:t>Biological &amp; Physical </a:t>
            </a:r>
          </a:p>
          <a:p>
            <a:pPr algn="ctr" eaLnBrk="0" hangingPunct="0"/>
            <a:r>
              <a:rPr lang="en-US" sz="4000" b="1">
                <a:solidFill>
                  <a:srgbClr val="660066"/>
                </a:solidFill>
                <a:latin typeface="Arial Black" pitchFamily="34" charset="0"/>
              </a:rPr>
              <a:t>Research</a:t>
            </a:r>
          </a:p>
          <a:p>
            <a:pPr algn="ctr" eaLnBrk="0" hangingPunct="0"/>
            <a:endParaRPr lang="en-US" sz="4000">
              <a:solidFill>
                <a:srgbClr val="660066"/>
              </a:solidFill>
              <a:latin typeface="Arial Black" pitchFamily="34" charset="0"/>
            </a:endParaRPr>
          </a:p>
        </p:txBody>
      </p:sp>
      <p:sp>
        <p:nvSpPr>
          <p:cNvPr id="304140" name="Text Box 12"/>
          <p:cNvSpPr txBox="1">
            <a:spLocks noChangeArrowheads="1"/>
          </p:cNvSpPr>
          <p:nvPr/>
        </p:nvSpPr>
        <p:spPr bwMode="auto">
          <a:xfrm>
            <a:off x="1990725" y="2839565"/>
            <a:ext cx="9852025" cy="2462213"/>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en-US" sz="4400" b="1">
                <a:solidFill>
                  <a:srgbClr val="660066"/>
                </a:solidFill>
                <a:latin typeface="Arial Black" pitchFamily="34" charset="0"/>
              </a:rPr>
              <a:t>Former NASA </a:t>
            </a:r>
          </a:p>
          <a:p>
            <a:pPr eaLnBrk="0" hangingPunct="0">
              <a:spcBef>
                <a:spcPct val="50000"/>
              </a:spcBef>
            </a:pPr>
            <a:r>
              <a:rPr lang="en-US" sz="4400" b="1">
                <a:solidFill>
                  <a:srgbClr val="660066"/>
                </a:solidFill>
                <a:latin typeface="Arial Black" pitchFamily="34" charset="0"/>
              </a:rPr>
              <a:t>Chief Scientist</a:t>
            </a:r>
          </a:p>
          <a:p>
            <a:pPr algn="ctr" eaLnBrk="0" hangingPunct="0"/>
            <a:endParaRPr lang="en-US" sz="4400">
              <a:solidFill>
                <a:srgbClr val="660066"/>
              </a:solidFill>
              <a:latin typeface="Arial Black" pitchFamily="34" charset="0"/>
            </a:endParaRPr>
          </a:p>
        </p:txBody>
      </p:sp>
      <p:sp>
        <p:nvSpPr>
          <p:cNvPr id="304141" name="Text Box 13"/>
          <p:cNvSpPr txBox="1">
            <a:spLocks noChangeArrowheads="1"/>
          </p:cNvSpPr>
          <p:nvPr/>
        </p:nvSpPr>
        <p:spPr bwMode="auto">
          <a:xfrm>
            <a:off x="685800" y="2118840"/>
            <a:ext cx="7766050" cy="4032250"/>
          </a:xfrm>
          <a:prstGeom prst="rect">
            <a:avLst/>
          </a:prstGeom>
          <a:noFill/>
          <a:ln w="12700" cap="sq">
            <a:noFill/>
            <a:miter lim="800000"/>
            <a:headEnd type="none" w="sm" len="sm"/>
            <a:tailEnd type="none" w="sm" len="sm"/>
          </a:ln>
        </p:spPr>
        <p:txBody>
          <a:bodyPr wrap="none">
            <a:spAutoFit/>
          </a:bodyPr>
          <a:lstStyle/>
          <a:p>
            <a:pPr algn="ctr" eaLnBrk="0" hangingPunct="0"/>
            <a:endParaRPr lang="en-US" sz="4800" b="1" dirty="0">
              <a:solidFill>
                <a:srgbClr val="660066"/>
              </a:solidFill>
              <a:latin typeface="Arial Black" pitchFamily="34" charset="0"/>
            </a:endParaRPr>
          </a:p>
          <a:p>
            <a:pPr algn="ctr" eaLnBrk="0" hangingPunct="0"/>
            <a:r>
              <a:rPr lang="en-US" sz="4000" b="1" dirty="0">
                <a:solidFill>
                  <a:srgbClr val="660066"/>
                </a:solidFill>
                <a:latin typeface="Arial Black" pitchFamily="34" charset="0"/>
              </a:rPr>
              <a:t>Former Associate Director </a:t>
            </a:r>
          </a:p>
          <a:p>
            <a:pPr algn="ctr" eaLnBrk="0" hangingPunct="0"/>
            <a:r>
              <a:rPr lang="en-US" sz="4000" b="1" dirty="0">
                <a:solidFill>
                  <a:srgbClr val="660066"/>
                </a:solidFill>
                <a:latin typeface="Arial Black" pitchFamily="34" charset="0"/>
              </a:rPr>
              <a:t>for Science, </a:t>
            </a:r>
            <a:endParaRPr lang="en-US" sz="4000" dirty="0">
              <a:solidFill>
                <a:srgbClr val="660066"/>
              </a:solidFill>
              <a:latin typeface="Arial Black" pitchFamily="34" charset="0"/>
            </a:endParaRPr>
          </a:p>
          <a:p>
            <a:pPr algn="ctr" eaLnBrk="0" hangingPunct="0"/>
            <a:endParaRPr lang="en-US" sz="4000" b="1" dirty="0">
              <a:solidFill>
                <a:srgbClr val="660066"/>
              </a:solidFill>
              <a:latin typeface="Arial Black" pitchFamily="34" charset="0"/>
            </a:endParaRPr>
          </a:p>
          <a:p>
            <a:pPr algn="ctr" eaLnBrk="0" hangingPunct="0"/>
            <a:r>
              <a:rPr lang="en-US" sz="4000" b="1" dirty="0">
                <a:solidFill>
                  <a:srgbClr val="660066"/>
                </a:solidFill>
                <a:latin typeface="Arial Black" pitchFamily="34" charset="0"/>
              </a:rPr>
              <a:t>OSTP, EOP</a:t>
            </a:r>
          </a:p>
          <a:p>
            <a:pPr algn="ctr" eaLnBrk="0" hangingPunct="0"/>
            <a:endParaRPr lang="en-US" sz="4800" dirty="0">
              <a:solidFill>
                <a:srgbClr val="660066"/>
              </a:solidFill>
              <a:latin typeface="Arial Black" pitchFamily="34" charset="0"/>
            </a:endParaRPr>
          </a:p>
        </p:txBody>
      </p:sp>
      <p:sp>
        <p:nvSpPr>
          <p:cNvPr id="304133" name="Text Box 5"/>
          <p:cNvSpPr txBox="1">
            <a:spLocks noChangeArrowheads="1"/>
          </p:cNvSpPr>
          <p:nvPr/>
        </p:nvSpPr>
        <p:spPr bwMode="auto">
          <a:xfrm>
            <a:off x="1949450" y="4336578"/>
            <a:ext cx="4728390" cy="646331"/>
          </a:xfrm>
          <a:prstGeom prst="rect">
            <a:avLst/>
          </a:prstGeom>
          <a:noFill/>
          <a:ln w="12700" cap="sq">
            <a:noFill/>
            <a:miter lim="800000"/>
            <a:headEnd type="none" w="sm" len="sm"/>
            <a:tailEnd type="none" w="sm" len="sm"/>
          </a:ln>
        </p:spPr>
        <p:txBody>
          <a:bodyPr wrap="none">
            <a:spAutoFit/>
          </a:bodyPr>
          <a:lstStyle/>
          <a:p>
            <a:pPr eaLnBrk="0" hangingPunct="0"/>
            <a:r>
              <a:rPr lang="en-US" b="1">
                <a:solidFill>
                  <a:srgbClr val="660066"/>
                </a:solidFill>
                <a:latin typeface="Arial Black" pitchFamily="34" charset="0"/>
              </a:rPr>
              <a:t>Former Graduate Student- UC-Irvine</a:t>
            </a:r>
          </a:p>
          <a:p>
            <a:pPr eaLnBrk="0" hangingPunct="0"/>
            <a:endParaRPr lang="en-US">
              <a:solidFill>
                <a:srgbClr val="660066"/>
              </a:solidFill>
              <a:latin typeface="Arial Black" pitchFamily="34" charset="0"/>
            </a:endParaRPr>
          </a:p>
        </p:txBody>
      </p:sp>
      <p:sp>
        <p:nvSpPr>
          <p:cNvPr id="304135" name="Text Box 7"/>
          <p:cNvSpPr txBox="1">
            <a:spLocks noChangeArrowheads="1"/>
          </p:cNvSpPr>
          <p:nvPr/>
        </p:nvSpPr>
        <p:spPr bwMode="auto">
          <a:xfrm>
            <a:off x="1731963" y="3984153"/>
            <a:ext cx="6911975" cy="885825"/>
          </a:xfrm>
          <a:prstGeom prst="rect">
            <a:avLst/>
          </a:prstGeom>
          <a:noFill/>
          <a:ln w="12700" cap="sq">
            <a:noFill/>
            <a:miter lim="800000"/>
            <a:headEnd type="none" w="sm" len="sm"/>
            <a:tailEnd type="none" w="sm" len="sm"/>
          </a:ln>
        </p:spPr>
        <p:txBody>
          <a:bodyPr wrap="none">
            <a:spAutoFit/>
          </a:bodyPr>
          <a:lstStyle/>
          <a:p>
            <a:pPr eaLnBrk="0" hangingPunct="0"/>
            <a:r>
              <a:rPr lang="en-US" sz="2600" b="1">
                <a:solidFill>
                  <a:srgbClr val="660066"/>
                </a:solidFill>
                <a:latin typeface="Arial Black" pitchFamily="34" charset="0"/>
              </a:rPr>
              <a:t>Former Asst. Prof. SUNY-Stony Brook</a:t>
            </a:r>
            <a:br>
              <a:rPr lang="en-US" sz="2600" b="1">
                <a:solidFill>
                  <a:srgbClr val="660066"/>
                </a:solidFill>
                <a:latin typeface="Arial Black" pitchFamily="34" charset="0"/>
              </a:rPr>
            </a:br>
            <a:endParaRPr lang="en-US" sz="2600" b="1">
              <a:solidFill>
                <a:srgbClr val="660066"/>
              </a:solidFill>
              <a:latin typeface="Arial Black" pitchFamily="34" charset="0"/>
            </a:endParaRPr>
          </a:p>
        </p:txBody>
      </p:sp>
      <p:sp>
        <p:nvSpPr>
          <p:cNvPr id="304136" name="Text Box 8"/>
          <p:cNvSpPr txBox="1">
            <a:spLocks noChangeArrowheads="1"/>
          </p:cNvSpPr>
          <p:nvPr/>
        </p:nvSpPr>
        <p:spPr bwMode="auto">
          <a:xfrm>
            <a:off x="1876425" y="3593628"/>
            <a:ext cx="5516563" cy="2378075"/>
          </a:xfrm>
          <a:prstGeom prst="rect">
            <a:avLst/>
          </a:prstGeom>
          <a:noFill/>
          <a:ln w="12700" cap="sq">
            <a:noFill/>
            <a:miter lim="800000"/>
            <a:headEnd type="none" w="sm" len="sm"/>
            <a:tailEnd type="none" w="sm" len="sm"/>
          </a:ln>
        </p:spPr>
        <p:txBody>
          <a:bodyPr>
            <a:spAutoFit/>
          </a:bodyPr>
          <a:lstStyle/>
          <a:p>
            <a:pPr algn="ctr" eaLnBrk="0" hangingPunct="0"/>
            <a:r>
              <a:rPr lang="en-US" sz="3000" b="1">
                <a:solidFill>
                  <a:srgbClr val="660066"/>
                </a:solidFill>
                <a:latin typeface="Arial Black" pitchFamily="34" charset="0"/>
              </a:rPr>
              <a:t>Former Adj. Assoc.Prof. </a:t>
            </a:r>
          </a:p>
          <a:p>
            <a:pPr algn="ctr" eaLnBrk="0" hangingPunct="0"/>
            <a:r>
              <a:rPr lang="en-US" sz="3000" b="1">
                <a:solidFill>
                  <a:srgbClr val="660066"/>
                </a:solidFill>
                <a:latin typeface="Arial Black" pitchFamily="34" charset="0"/>
              </a:rPr>
              <a:t>George Wash. Med.School</a:t>
            </a:r>
          </a:p>
          <a:p>
            <a:pPr algn="ctr" eaLnBrk="0" hangingPunct="0"/>
            <a:r>
              <a:rPr lang="en-US" sz="3000" b="1">
                <a:solidFill>
                  <a:srgbClr val="660066"/>
                </a:solidFill>
                <a:latin typeface="Arial Black" pitchFamily="34" charset="0"/>
              </a:rPr>
              <a:t/>
            </a:r>
            <a:br>
              <a:rPr lang="en-US" sz="3000" b="1">
                <a:solidFill>
                  <a:srgbClr val="660066"/>
                </a:solidFill>
                <a:latin typeface="Arial Black" pitchFamily="34" charset="0"/>
              </a:rPr>
            </a:br>
            <a:endParaRPr lang="en-US" sz="3000" b="1">
              <a:solidFill>
                <a:srgbClr val="660066"/>
              </a:solidFill>
              <a:latin typeface="Arial Black" pitchFamily="34" charset="0"/>
            </a:endParaRPr>
          </a:p>
        </p:txBody>
      </p:sp>
      <p:sp>
        <p:nvSpPr>
          <p:cNvPr id="186381" name="Text Box 13"/>
          <p:cNvSpPr txBox="1">
            <a:spLocks noChangeArrowheads="1"/>
          </p:cNvSpPr>
          <p:nvPr/>
        </p:nvSpPr>
        <p:spPr bwMode="auto">
          <a:xfrm>
            <a:off x="517889" y="3185640"/>
            <a:ext cx="8483600" cy="1754327"/>
          </a:xfrm>
          <a:prstGeom prst="rect">
            <a:avLst/>
          </a:prstGeom>
          <a:noFill/>
          <a:ln w="9525">
            <a:noFill/>
            <a:miter lim="800000"/>
            <a:headEnd/>
            <a:tailEnd/>
          </a:ln>
        </p:spPr>
        <p:txBody>
          <a:bodyPr>
            <a:spAutoFit/>
          </a:bodyPr>
          <a:lstStyle/>
          <a:p>
            <a:pPr algn="ctr" eaLnBrk="0" hangingPunct="0"/>
            <a:r>
              <a:rPr lang="en-US" sz="3600" b="1" dirty="0">
                <a:solidFill>
                  <a:srgbClr val="660066"/>
                </a:solidFill>
                <a:latin typeface="Arial Black" pitchFamily="34" charset="0"/>
              </a:rPr>
              <a:t>Former Deputy Director</a:t>
            </a:r>
            <a:r>
              <a:rPr lang="en-US" sz="3600" b="1" dirty="0" smtClean="0">
                <a:solidFill>
                  <a:srgbClr val="660066"/>
                </a:solidFill>
                <a:latin typeface="Arial Black" pitchFamily="34" charset="0"/>
              </a:rPr>
              <a:t> </a:t>
            </a:r>
          </a:p>
          <a:p>
            <a:pPr algn="ctr" eaLnBrk="0" hangingPunct="0"/>
            <a:r>
              <a:rPr lang="en-US" sz="3600" b="1" dirty="0" smtClean="0">
                <a:solidFill>
                  <a:srgbClr val="660066"/>
                </a:solidFill>
                <a:latin typeface="Arial Black" pitchFamily="34" charset="0"/>
              </a:rPr>
              <a:t>and COO of the</a:t>
            </a:r>
          </a:p>
          <a:p>
            <a:pPr algn="ctr" eaLnBrk="0" hangingPunct="0"/>
            <a:r>
              <a:rPr lang="en-US" sz="3600" b="1" dirty="0" smtClean="0">
                <a:solidFill>
                  <a:srgbClr val="660066"/>
                </a:solidFill>
                <a:latin typeface="Arial Black" pitchFamily="34" charset="0"/>
              </a:rPr>
              <a:t>National </a:t>
            </a:r>
            <a:r>
              <a:rPr lang="en-US" sz="3600" b="1" dirty="0">
                <a:solidFill>
                  <a:srgbClr val="660066"/>
                </a:solidFill>
                <a:latin typeface="Arial Black" pitchFamily="34" charset="0"/>
              </a:rPr>
              <a:t>Science Foundation</a:t>
            </a:r>
          </a:p>
        </p:txBody>
      </p:sp>
      <p:sp>
        <p:nvSpPr>
          <p:cNvPr id="17421" name="Text Box 14"/>
          <p:cNvSpPr txBox="1">
            <a:spLocks noChangeArrowheads="1"/>
          </p:cNvSpPr>
          <p:nvPr/>
        </p:nvSpPr>
        <p:spPr bwMode="auto">
          <a:xfrm>
            <a:off x="2640013" y="3885728"/>
            <a:ext cx="184150" cy="641350"/>
          </a:xfrm>
          <a:prstGeom prst="rect">
            <a:avLst/>
          </a:prstGeom>
          <a:noFill/>
          <a:ln w="9525">
            <a:noFill/>
            <a:miter lim="800000"/>
            <a:headEnd/>
            <a:tailEnd/>
          </a:ln>
        </p:spPr>
        <p:txBody>
          <a:bodyPr wrap="none">
            <a:spAutoFit/>
          </a:bodyPr>
          <a:lstStyle/>
          <a:p>
            <a:endParaRPr lang="en-US">
              <a:solidFill>
                <a:srgbClr val="660066"/>
              </a:solidFill>
            </a:endParaRPr>
          </a:p>
          <a:p>
            <a:endParaRPr lang="en-US">
              <a:solidFill>
                <a:srgbClr val="660066"/>
              </a:solidFill>
            </a:endParaRPr>
          </a:p>
        </p:txBody>
      </p:sp>
      <p:sp>
        <p:nvSpPr>
          <p:cNvPr id="186384" name="Text Box 16"/>
          <p:cNvSpPr txBox="1">
            <a:spLocks noChangeArrowheads="1"/>
          </p:cNvSpPr>
          <p:nvPr/>
        </p:nvSpPr>
        <p:spPr bwMode="auto">
          <a:xfrm>
            <a:off x="1219200" y="2880840"/>
            <a:ext cx="6527800" cy="2862262"/>
          </a:xfrm>
          <a:prstGeom prst="rect">
            <a:avLst/>
          </a:prstGeom>
          <a:noFill/>
          <a:ln w="9525">
            <a:noFill/>
            <a:miter lim="800000"/>
            <a:headEnd/>
            <a:tailEnd/>
          </a:ln>
        </p:spPr>
        <p:txBody>
          <a:bodyPr>
            <a:spAutoFit/>
          </a:bodyPr>
          <a:lstStyle/>
          <a:p>
            <a:pPr algn="ctr" eaLnBrk="0" hangingPunct="0"/>
            <a:r>
              <a:rPr lang="en-US" sz="3600" b="1" dirty="0">
                <a:solidFill>
                  <a:srgbClr val="660066"/>
                </a:solidFill>
                <a:latin typeface="Arial Black" pitchFamily="34" charset="0"/>
              </a:rPr>
              <a:t>Former Vice President, International Programs</a:t>
            </a:r>
          </a:p>
          <a:p>
            <a:pPr algn="ctr" eaLnBrk="0" hangingPunct="0"/>
            <a:r>
              <a:rPr lang="en-US" sz="3600" b="1" dirty="0">
                <a:solidFill>
                  <a:srgbClr val="660066"/>
                </a:solidFill>
                <a:latin typeface="Arial Black" pitchFamily="34" charset="0"/>
              </a:rPr>
              <a:t>Association for Public and Land-grant Universities</a:t>
            </a:r>
          </a:p>
        </p:txBody>
      </p:sp>
      <p:sp>
        <p:nvSpPr>
          <p:cNvPr id="17424" name="Rectangle 18"/>
          <p:cNvSpPr>
            <a:spLocks noChangeArrowheads="1"/>
          </p:cNvSpPr>
          <p:nvPr/>
        </p:nvSpPr>
        <p:spPr bwMode="auto">
          <a:xfrm>
            <a:off x="2877354" y="943569"/>
            <a:ext cx="3377923" cy="954107"/>
          </a:xfrm>
          <a:prstGeom prst="rect">
            <a:avLst/>
          </a:prstGeom>
          <a:noFill/>
          <a:ln w="9525">
            <a:noFill/>
            <a:miter lim="800000"/>
            <a:headEnd/>
            <a:tailEnd/>
          </a:ln>
        </p:spPr>
        <p:txBody>
          <a:bodyPr wrap="none">
            <a:spAutoFit/>
          </a:bodyPr>
          <a:lstStyle/>
          <a:p>
            <a:pPr algn="ctr" eaLnBrk="0" hangingPunct="0">
              <a:spcBef>
                <a:spcPct val="50000"/>
              </a:spcBef>
            </a:pPr>
            <a:r>
              <a:rPr lang="en-US" sz="2800" b="1" dirty="0">
                <a:solidFill>
                  <a:schemeClr val="accent2">
                    <a:lumMod val="50000"/>
                  </a:schemeClr>
                </a:solidFill>
                <a:effectLst>
                  <a:outerShdw blurRad="38100" dist="38100" dir="2700000" algn="tl">
                    <a:srgbClr val="000000">
                      <a:alpha val="43137"/>
                    </a:srgbClr>
                  </a:outerShdw>
                </a:effectLst>
              </a:rPr>
              <a:t>Kathie L. Olsen, Ph.D.</a:t>
            </a:r>
            <a:br>
              <a:rPr lang="en-US" sz="2800" b="1" dirty="0">
                <a:solidFill>
                  <a:schemeClr val="accent2">
                    <a:lumMod val="50000"/>
                  </a:schemeClr>
                </a:solidFill>
                <a:effectLst>
                  <a:outerShdw blurRad="38100" dist="38100" dir="2700000" algn="tl">
                    <a:srgbClr val="000000">
                      <a:alpha val="43137"/>
                    </a:srgbClr>
                  </a:outerShdw>
                </a:effectLst>
              </a:rPr>
            </a:br>
            <a:endParaRPr lang="en-US" sz="2800" dirty="0">
              <a:solidFill>
                <a:schemeClr val="accent2">
                  <a:lumMod val="50000"/>
                </a:schemeClr>
              </a:solidFill>
              <a:effectLst>
                <a:outerShdw blurRad="38100" dist="38100" dir="2700000" algn="tl">
                  <a:srgbClr val="000000">
                    <a:alpha val="43137"/>
                  </a:srgbClr>
                </a:outerShdw>
              </a:effectLst>
            </a:endParaRPr>
          </a:p>
        </p:txBody>
      </p:sp>
      <p:sp>
        <p:nvSpPr>
          <p:cNvPr id="18" name="TextBox 17"/>
          <p:cNvSpPr txBox="1"/>
          <p:nvPr/>
        </p:nvSpPr>
        <p:spPr>
          <a:xfrm>
            <a:off x="838200" y="3261840"/>
            <a:ext cx="7182672" cy="2277547"/>
          </a:xfrm>
          <a:prstGeom prst="rect">
            <a:avLst/>
          </a:prstGeom>
          <a:noFill/>
          <a:effectLst>
            <a:innerShdw blurRad="63500" dist="50800" dir="5400000">
              <a:prstClr val="black">
                <a:alpha val="50000"/>
              </a:prstClr>
            </a:innerShdw>
          </a:effectLst>
        </p:spPr>
        <p:txBody>
          <a:bodyPr wrap="none">
            <a:spAutoFit/>
          </a:bodyPr>
          <a:lstStyle/>
          <a:p>
            <a:pPr algn="ctr">
              <a:defRPr/>
            </a:pPr>
            <a:r>
              <a:rPr lang="en-US" sz="4400" dirty="0">
                <a:solidFill>
                  <a:srgbClr val="660066"/>
                </a:solidFill>
                <a:latin typeface="Arial" pitchFamily="34" charset="0"/>
              </a:rPr>
              <a:t>And Now-------</a:t>
            </a:r>
          </a:p>
          <a:p>
            <a:pPr algn="ctr">
              <a:defRPr/>
            </a:pPr>
            <a:r>
              <a:rPr lang="en-US" sz="4400" dirty="0">
                <a:solidFill>
                  <a:srgbClr val="660066"/>
                </a:solidFill>
                <a:latin typeface="Arial" pitchFamily="34" charset="0"/>
              </a:rPr>
              <a:t>Founder, Managing Director</a:t>
            </a:r>
          </a:p>
          <a:p>
            <a:pPr algn="ctr">
              <a:defRPr/>
            </a:pPr>
            <a:r>
              <a:rPr lang="en-US" sz="5400" b="1" i="1" dirty="0" err="1">
                <a:solidFill>
                  <a:srgbClr val="660066"/>
                </a:solidFill>
                <a:latin typeface="Arial" pitchFamily="34" charset="0"/>
              </a:rPr>
              <a:t>ScienceWorks</a:t>
            </a:r>
            <a:endParaRPr lang="en-US" sz="5400" b="1" i="1" dirty="0">
              <a:solidFill>
                <a:srgbClr val="660066"/>
              </a:solidFill>
              <a:latin typeface="Arial" pitchFamily="34" charset="0"/>
            </a:endParaRPr>
          </a:p>
        </p:txBody>
      </p:sp>
    </p:spTree>
    <p:extLst>
      <p:ext uri="{BB962C8B-B14F-4D97-AF65-F5344CB8AC3E}">
        <p14:creationId xmlns:p14="http://schemas.microsoft.com/office/powerpoint/2010/main" val="587616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4133"/>
                                        </p:tgtEl>
                                        <p:attrNameLst>
                                          <p:attrName>style.visibility</p:attrName>
                                        </p:attrNameLst>
                                      </p:cBhvr>
                                      <p:to>
                                        <p:strVal val="visible"/>
                                      </p:to>
                                    </p:set>
                                    <p:anim calcmode="lin" valueType="num">
                                      <p:cBhvr>
                                        <p:cTn id="7" dur="1000" fill="hold"/>
                                        <p:tgtEl>
                                          <p:spTgt spid="304133"/>
                                        </p:tgtEl>
                                        <p:attrNameLst>
                                          <p:attrName>ppt_w</p:attrName>
                                        </p:attrNameLst>
                                      </p:cBhvr>
                                      <p:tavLst>
                                        <p:tav tm="0">
                                          <p:val>
                                            <p:strVal val="#ppt_w*0.70"/>
                                          </p:val>
                                        </p:tav>
                                        <p:tav tm="100000">
                                          <p:val>
                                            <p:strVal val="#ppt_w"/>
                                          </p:val>
                                        </p:tav>
                                      </p:tavLst>
                                    </p:anim>
                                    <p:anim calcmode="lin" valueType="num">
                                      <p:cBhvr>
                                        <p:cTn id="8" dur="1000" fill="hold"/>
                                        <p:tgtEl>
                                          <p:spTgt spid="304133"/>
                                        </p:tgtEl>
                                        <p:attrNameLst>
                                          <p:attrName>ppt_h</p:attrName>
                                        </p:attrNameLst>
                                      </p:cBhvr>
                                      <p:tavLst>
                                        <p:tav tm="0">
                                          <p:val>
                                            <p:strVal val="#ppt_h"/>
                                          </p:val>
                                        </p:tav>
                                        <p:tav tm="100000">
                                          <p:val>
                                            <p:strVal val="#ppt_h"/>
                                          </p:val>
                                        </p:tav>
                                      </p:tavLst>
                                    </p:anim>
                                    <p:animEffect transition="in" filter="fade">
                                      <p:cBhvr>
                                        <p:cTn id="9" dur="1000"/>
                                        <p:tgtEl>
                                          <p:spTgt spid="304133"/>
                                        </p:tgtEl>
                                      </p:cBhvr>
                                    </p:animEffect>
                                  </p:childTnLst>
                                </p:cTn>
                              </p:par>
                            </p:childTnLst>
                          </p:cTn>
                        </p:par>
                        <p:par>
                          <p:cTn id="10" fill="hold">
                            <p:stCondLst>
                              <p:cond delay="1000"/>
                            </p:stCondLst>
                            <p:childTnLst>
                              <p:par>
                                <p:cTn id="11" presetID="29" presetClass="exit" presetSubtype="0" fill="hold" grpId="1" nodeType="afterEffect">
                                  <p:stCondLst>
                                    <p:cond delay="1000"/>
                                  </p:stCondLst>
                                  <p:childTnLst>
                                    <p:anim calcmode="lin" valueType="num">
                                      <p:cBhvr>
                                        <p:cTn id="12" dur="1000"/>
                                        <p:tgtEl>
                                          <p:spTgt spid="304133"/>
                                        </p:tgtEl>
                                        <p:attrNameLst>
                                          <p:attrName>ppt_x</p:attrName>
                                        </p:attrNameLst>
                                      </p:cBhvr>
                                      <p:tavLst>
                                        <p:tav tm="0">
                                          <p:val>
                                            <p:strVal val="ppt_x"/>
                                          </p:val>
                                        </p:tav>
                                        <p:tav tm="100000">
                                          <p:val>
                                            <p:strVal val="ppt_x-.2"/>
                                          </p:val>
                                        </p:tav>
                                      </p:tavLst>
                                    </p:anim>
                                    <p:anim calcmode="lin" valueType="num">
                                      <p:cBhvr>
                                        <p:cTn id="13" dur="1000"/>
                                        <p:tgtEl>
                                          <p:spTgt spid="304133"/>
                                        </p:tgtEl>
                                        <p:attrNameLst>
                                          <p:attrName>ppt_y</p:attrName>
                                        </p:attrNameLst>
                                      </p:cBhvr>
                                      <p:tavLst>
                                        <p:tav tm="0">
                                          <p:val>
                                            <p:strVal val="ppt_y"/>
                                          </p:val>
                                        </p:tav>
                                        <p:tav tm="100000">
                                          <p:val>
                                            <p:strVal val="ppt_y"/>
                                          </p:val>
                                        </p:tav>
                                      </p:tavLst>
                                    </p:anim>
                                    <p:animEffect transition="out" filter="fade">
                                      <p:cBhvr>
                                        <p:cTn id="14" dur="1000"/>
                                        <p:tgtEl>
                                          <p:spTgt spid="304133"/>
                                        </p:tgtEl>
                                      </p:cBhvr>
                                    </p:animEffect>
                                    <p:set>
                                      <p:cBhvr>
                                        <p:cTn id="15" dur="1" fill="hold">
                                          <p:stCondLst>
                                            <p:cond delay="999"/>
                                          </p:stCondLst>
                                        </p:cTn>
                                        <p:tgtEl>
                                          <p:spTgt spid="304133"/>
                                        </p:tgtEl>
                                        <p:attrNameLst>
                                          <p:attrName>style.visibility</p:attrName>
                                        </p:attrNameLst>
                                      </p:cBhvr>
                                      <p:to>
                                        <p:strVal val="hidden"/>
                                      </p:to>
                                    </p:set>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304134"/>
                                        </p:tgtEl>
                                        <p:attrNameLst>
                                          <p:attrName>style.visibility</p:attrName>
                                        </p:attrNameLst>
                                      </p:cBhvr>
                                      <p:to>
                                        <p:strVal val="visible"/>
                                      </p:to>
                                    </p:set>
                                    <p:anim calcmode="lin" valueType="num">
                                      <p:cBhvr>
                                        <p:cTn id="19" dur="1000" fill="hold"/>
                                        <p:tgtEl>
                                          <p:spTgt spid="304134"/>
                                        </p:tgtEl>
                                        <p:attrNameLst>
                                          <p:attrName>ppt_w</p:attrName>
                                        </p:attrNameLst>
                                      </p:cBhvr>
                                      <p:tavLst>
                                        <p:tav tm="0">
                                          <p:val>
                                            <p:strVal val="#ppt_w*0.70"/>
                                          </p:val>
                                        </p:tav>
                                        <p:tav tm="100000">
                                          <p:val>
                                            <p:strVal val="#ppt_w"/>
                                          </p:val>
                                        </p:tav>
                                      </p:tavLst>
                                    </p:anim>
                                    <p:anim calcmode="lin" valueType="num">
                                      <p:cBhvr>
                                        <p:cTn id="20" dur="1000" fill="hold"/>
                                        <p:tgtEl>
                                          <p:spTgt spid="304134"/>
                                        </p:tgtEl>
                                        <p:attrNameLst>
                                          <p:attrName>ppt_h</p:attrName>
                                        </p:attrNameLst>
                                      </p:cBhvr>
                                      <p:tavLst>
                                        <p:tav tm="0">
                                          <p:val>
                                            <p:strVal val="#ppt_h"/>
                                          </p:val>
                                        </p:tav>
                                        <p:tav tm="100000">
                                          <p:val>
                                            <p:strVal val="#ppt_h"/>
                                          </p:val>
                                        </p:tav>
                                      </p:tavLst>
                                    </p:anim>
                                    <p:animEffect transition="in" filter="fade">
                                      <p:cBhvr>
                                        <p:cTn id="21" dur="1000"/>
                                        <p:tgtEl>
                                          <p:spTgt spid="304134"/>
                                        </p:tgtEl>
                                      </p:cBhvr>
                                    </p:animEffect>
                                  </p:childTnLst>
                                </p:cTn>
                              </p:par>
                            </p:childTnLst>
                          </p:cTn>
                        </p:par>
                        <p:par>
                          <p:cTn id="22" fill="hold">
                            <p:stCondLst>
                              <p:cond delay="4000"/>
                            </p:stCondLst>
                            <p:childTnLst>
                              <p:par>
                                <p:cTn id="23" presetID="29" presetClass="exit" presetSubtype="0" fill="hold" grpId="1" nodeType="afterEffect">
                                  <p:stCondLst>
                                    <p:cond delay="1000"/>
                                  </p:stCondLst>
                                  <p:childTnLst>
                                    <p:anim calcmode="lin" valueType="num">
                                      <p:cBhvr>
                                        <p:cTn id="24" dur="1000"/>
                                        <p:tgtEl>
                                          <p:spTgt spid="304134"/>
                                        </p:tgtEl>
                                        <p:attrNameLst>
                                          <p:attrName>ppt_x</p:attrName>
                                        </p:attrNameLst>
                                      </p:cBhvr>
                                      <p:tavLst>
                                        <p:tav tm="0">
                                          <p:val>
                                            <p:strVal val="ppt_x"/>
                                          </p:val>
                                        </p:tav>
                                        <p:tav tm="100000">
                                          <p:val>
                                            <p:strVal val="ppt_x-.2"/>
                                          </p:val>
                                        </p:tav>
                                      </p:tavLst>
                                    </p:anim>
                                    <p:anim calcmode="lin" valueType="num">
                                      <p:cBhvr>
                                        <p:cTn id="25" dur="1000"/>
                                        <p:tgtEl>
                                          <p:spTgt spid="304134"/>
                                        </p:tgtEl>
                                        <p:attrNameLst>
                                          <p:attrName>ppt_y</p:attrName>
                                        </p:attrNameLst>
                                      </p:cBhvr>
                                      <p:tavLst>
                                        <p:tav tm="0">
                                          <p:val>
                                            <p:strVal val="ppt_y"/>
                                          </p:val>
                                        </p:tav>
                                        <p:tav tm="100000">
                                          <p:val>
                                            <p:strVal val="ppt_y"/>
                                          </p:val>
                                        </p:tav>
                                      </p:tavLst>
                                    </p:anim>
                                    <p:animEffect transition="out" filter="fade">
                                      <p:cBhvr>
                                        <p:cTn id="26" dur="1000"/>
                                        <p:tgtEl>
                                          <p:spTgt spid="304134"/>
                                        </p:tgtEl>
                                      </p:cBhvr>
                                    </p:animEffect>
                                    <p:set>
                                      <p:cBhvr>
                                        <p:cTn id="27" dur="1" fill="hold">
                                          <p:stCondLst>
                                            <p:cond delay="999"/>
                                          </p:stCondLst>
                                        </p:cTn>
                                        <p:tgtEl>
                                          <p:spTgt spid="304134"/>
                                        </p:tgtEl>
                                        <p:attrNameLst>
                                          <p:attrName>style.visibility</p:attrName>
                                        </p:attrNameLst>
                                      </p:cBhvr>
                                      <p:to>
                                        <p:strVal val="hidden"/>
                                      </p:to>
                                    </p:set>
                                  </p:childTnLst>
                                </p:cTn>
                              </p:par>
                            </p:childTnLst>
                          </p:cTn>
                        </p:par>
                        <p:par>
                          <p:cTn id="28" fill="hold">
                            <p:stCondLst>
                              <p:cond delay="6000"/>
                            </p:stCondLst>
                            <p:childTnLst>
                              <p:par>
                                <p:cTn id="29" presetID="55" presetClass="entr" presetSubtype="0" fill="hold" grpId="0" nodeType="afterEffect">
                                  <p:stCondLst>
                                    <p:cond delay="0"/>
                                  </p:stCondLst>
                                  <p:childTnLst>
                                    <p:set>
                                      <p:cBhvr>
                                        <p:cTn id="30" dur="1" fill="hold">
                                          <p:stCondLst>
                                            <p:cond delay="0"/>
                                          </p:stCondLst>
                                        </p:cTn>
                                        <p:tgtEl>
                                          <p:spTgt spid="304135"/>
                                        </p:tgtEl>
                                        <p:attrNameLst>
                                          <p:attrName>style.visibility</p:attrName>
                                        </p:attrNameLst>
                                      </p:cBhvr>
                                      <p:to>
                                        <p:strVal val="visible"/>
                                      </p:to>
                                    </p:set>
                                    <p:anim calcmode="lin" valueType="num">
                                      <p:cBhvr>
                                        <p:cTn id="31" dur="1000" fill="hold"/>
                                        <p:tgtEl>
                                          <p:spTgt spid="304135"/>
                                        </p:tgtEl>
                                        <p:attrNameLst>
                                          <p:attrName>ppt_w</p:attrName>
                                        </p:attrNameLst>
                                      </p:cBhvr>
                                      <p:tavLst>
                                        <p:tav tm="0">
                                          <p:val>
                                            <p:strVal val="#ppt_w*0.70"/>
                                          </p:val>
                                        </p:tav>
                                        <p:tav tm="100000">
                                          <p:val>
                                            <p:strVal val="#ppt_w"/>
                                          </p:val>
                                        </p:tav>
                                      </p:tavLst>
                                    </p:anim>
                                    <p:anim calcmode="lin" valueType="num">
                                      <p:cBhvr>
                                        <p:cTn id="32" dur="1000" fill="hold"/>
                                        <p:tgtEl>
                                          <p:spTgt spid="304135"/>
                                        </p:tgtEl>
                                        <p:attrNameLst>
                                          <p:attrName>ppt_h</p:attrName>
                                        </p:attrNameLst>
                                      </p:cBhvr>
                                      <p:tavLst>
                                        <p:tav tm="0">
                                          <p:val>
                                            <p:strVal val="#ppt_h"/>
                                          </p:val>
                                        </p:tav>
                                        <p:tav tm="100000">
                                          <p:val>
                                            <p:strVal val="#ppt_h"/>
                                          </p:val>
                                        </p:tav>
                                      </p:tavLst>
                                    </p:anim>
                                    <p:animEffect transition="in" filter="fade">
                                      <p:cBhvr>
                                        <p:cTn id="33" dur="1000"/>
                                        <p:tgtEl>
                                          <p:spTgt spid="304135"/>
                                        </p:tgtEl>
                                      </p:cBhvr>
                                    </p:animEffect>
                                  </p:childTnLst>
                                </p:cTn>
                              </p:par>
                            </p:childTnLst>
                          </p:cTn>
                        </p:par>
                        <p:par>
                          <p:cTn id="34" fill="hold">
                            <p:stCondLst>
                              <p:cond delay="7000"/>
                            </p:stCondLst>
                            <p:childTnLst>
                              <p:par>
                                <p:cTn id="35" presetID="29" presetClass="exit" presetSubtype="0" fill="hold" grpId="1" nodeType="afterEffect">
                                  <p:stCondLst>
                                    <p:cond delay="1000"/>
                                  </p:stCondLst>
                                  <p:childTnLst>
                                    <p:anim calcmode="lin" valueType="num">
                                      <p:cBhvr>
                                        <p:cTn id="36" dur="1000"/>
                                        <p:tgtEl>
                                          <p:spTgt spid="304135"/>
                                        </p:tgtEl>
                                        <p:attrNameLst>
                                          <p:attrName>ppt_x</p:attrName>
                                        </p:attrNameLst>
                                      </p:cBhvr>
                                      <p:tavLst>
                                        <p:tav tm="0">
                                          <p:val>
                                            <p:strVal val="ppt_x"/>
                                          </p:val>
                                        </p:tav>
                                        <p:tav tm="100000">
                                          <p:val>
                                            <p:strVal val="ppt_x-.2"/>
                                          </p:val>
                                        </p:tav>
                                      </p:tavLst>
                                    </p:anim>
                                    <p:anim calcmode="lin" valueType="num">
                                      <p:cBhvr>
                                        <p:cTn id="37" dur="1000"/>
                                        <p:tgtEl>
                                          <p:spTgt spid="304135"/>
                                        </p:tgtEl>
                                        <p:attrNameLst>
                                          <p:attrName>ppt_y</p:attrName>
                                        </p:attrNameLst>
                                      </p:cBhvr>
                                      <p:tavLst>
                                        <p:tav tm="0">
                                          <p:val>
                                            <p:strVal val="ppt_y"/>
                                          </p:val>
                                        </p:tav>
                                        <p:tav tm="100000">
                                          <p:val>
                                            <p:strVal val="ppt_y"/>
                                          </p:val>
                                        </p:tav>
                                      </p:tavLst>
                                    </p:anim>
                                    <p:animEffect transition="out" filter="fade">
                                      <p:cBhvr>
                                        <p:cTn id="38" dur="1000"/>
                                        <p:tgtEl>
                                          <p:spTgt spid="304135"/>
                                        </p:tgtEl>
                                      </p:cBhvr>
                                    </p:animEffect>
                                    <p:set>
                                      <p:cBhvr>
                                        <p:cTn id="39" dur="1" fill="hold">
                                          <p:stCondLst>
                                            <p:cond delay="999"/>
                                          </p:stCondLst>
                                        </p:cTn>
                                        <p:tgtEl>
                                          <p:spTgt spid="304135"/>
                                        </p:tgtEl>
                                        <p:attrNameLst>
                                          <p:attrName>style.visibility</p:attrName>
                                        </p:attrNameLst>
                                      </p:cBhvr>
                                      <p:to>
                                        <p:strVal val="hidden"/>
                                      </p:to>
                                    </p:set>
                                  </p:childTnLst>
                                </p:cTn>
                              </p:par>
                            </p:childTnLst>
                          </p:cTn>
                        </p:par>
                        <p:par>
                          <p:cTn id="40" fill="hold">
                            <p:stCondLst>
                              <p:cond delay="9000"/>
                            </p:stCondLst>
                            <p:childTnLst>
                              <p:par>
                                <p:cTn id="41" presetID="55" presetClass="entr" presetSubtype="0" fill="hold" grpId="0" nodeType="afterEffect">
                                  <p:stCondLst>
                                    <p:cond delay="0"/>
                                  </p:stCondLst>
                                  <p:childTnLst>
                                    <p:set>
                                      <p:cBhvr>
                                        <p:cTn id="42" dur="1" fill="hold">
                                          <p:stCondLst>
                                            <p:cond delay="0"/>
                                          </p:stCondLst>
                                        </p:cTn>
                                        <p:tgtEl>
                                          <p:spTgt spid="304136"/>
                                        </p:tgtEl>
                                        <p:attrNameLst>
                                          <p:attrName>style.visibility</p:attrName>
                                        </p:attrNameLst>
                                      </p:cBhvr>
                                      <p:to>
                                        <p:strVal val="visible"/>
                                      </p:to>
                                    </p:set>
                                    <p:anim calcmode="lin" valueType="num">
                                      <p:cBhvr>
                                        <p:cTn id="43" dur="1000" fill="hold"/>
                                        <p:tgtEl>
                                          <p:spTgt spid="304136"/>
                                        </p:tgtEl>
                                        <p:attrNameLst>
                                          <p:attrName>ppt_w</p:attrName>
                                        </p:attrNameLst>
                                      </p:cBhvr>
                                      <p:tavLst>
                                        <p:tav tm="0">
                                          <p:val>
                                            <p:strVal val="#ppt_w*0.70"/>
                                          </p:val>
                                        </p:tav>
                                        <p:tav tm="100000">
                                          <p:val>
                                            <p:strVal val="#ppt_w"/>
                                          </p:val>
                                        </p:tav>
                                      </p:tavLst>
                                    </p:anim>
                                    <p:anim calcmode="lin" valueType="num">
                                      <p:cBhvr>
                                        <p:cTn id="44" dur="1000" fill="hold"/>
                                        <p:tgtEl>
                                          <p:spTgt spid="304136"/>
                                        </p:tgtEl>
                                        <p:attrNameLst>
                                          <p:attrName>ppt_h</p:attrName>
                                        </p:attrNameLst>
                                      </p:cBhvr>
                                      <p:tavLst>
                                        <p:tav tm="0">
                                          <p:val>
                                            <p:strVal val="#ppt_h"/>
                                          </p:val>
                                        </p:tav>
                                        <p:tav tm="100000">
                                          <p:val>
                                            <p:strVal val="#ppt_h"/>
                                          </p:val>
                                        </p:tav>
                                      </p:tavLst>
                                    </p:anim>
                                    <p:animEffect transition="in" filter="fade">
                                      <p:cBhvr>
                                        <p:cTn id="45" dur="1000"/>
                                        <p:tgtEl>
                                          <p:spTgt spid="304136"/>
                                        </p:tgtEl>
                                      </p:cBhvr>
                                    </p:animEffect>
                                  </p:childTnLst>
                                </p:cTn>
                              </p:par>
                            </p:childTnLst>
                          </p:cTn>
                        </p:par>
                        <p:par>
                          <p:cTn id="46" fill="hold">
                            <p:stCondLst>
                              <p:cond delay="10000"/>
                            </p:stCondLst>
                            <p:childTnLst>
                              <p:par>
                                <p:cTn id="47" presetID="29" presetClass="exit" presetSubtype="0" fill="hold" grpId="1" nodeType="afterEffect">
                                  <p:stCondLst>
                                    <p:cond delay="1000"/>
                                  </p:stCondLst>
                                  <p:childTnLst>
                                    <p:anim calcmode="lin" valueType="num">
                                      <p:cBhvr>
                                        <p:cTn id="48" dur="1000"/>
                                        <p:tgtEl>
                                          <p:spTgt spid="304136"/>
                                        </p:tgtEl>
                                        <p:attrNameLst>
                                          <p:attrName>ppt_x</p:attrName>
                                        </p:attrNameLst>
                                      </p:cBhvr>
                                      <p:tavLst>
                                        <p:tav tm="0">
                                          <p:val>
                                            <p:strVal val="ppt_x"/>
                                          </p:val>
                                        </p:tav>
                                        <p:tav tm="100000">
                                          <p:val>
                                            <p:strVal val="ppt_x-.2"/>
                                          </p:val>
                                        </p:tav>
                                      </p:tavLst>
                                    </p:anim>
                                    <p:anim calcmode="lin" valueType="num">
                                      <p:cBhvr>
                                        <p:cTn id="49" dur="1000"/>
                                        <p:tgtEl>
                                          <p:spTgt spid="304136"/>
                                        </p:tgtEl>
                                        <p:attrNameLst>
                                          <p:attrName>ppt_y</p:attrName>
                                        </p:attrNameLst>
                                      </p:cBhvr>
                                      <p:tavLst>
                                        <p:tav tm="0">
                                          <p:val>
                                            <p:strVal val="ppt_y"/>
                                          </p:val>
                                        </p:tav>
                                        <p:tav tm="100000">
                                          <p:val>
                                            <p:strVal val="ppt_y"/>
                                          </p:val>
                                        </p:tav>
                                      </p:tavLst>
                                    </p:anim>
                                    <p:animEffect transition="out" filter="fade">
                                      <p:cBhvr>
                                        <p:cTn id="50" dur="1000"/>
                                        <p:tgtEl>
                                          <p:spTgt spid="304136"/>
                                        </p:tgtEl>
                                      </p:cBhvr>
                                    </p:animEffect>
                                    <p:set>
                                      <p:cBhvr>
                                        <p:cTn id="51" dur="1" fill="hold">
                                          <p:stCondLst>
                                            <p:cond delay="999"/>
                                          </p:stCondLst>
                                        </p:cTn>
                                        <p:tgtEl>
                                          <p:spTgt spid="304136"/>
                                        </p:tgtEl>
                                        <p:attrNameLst>
                                          <p:attrName>style.visibility</p:attrName>
                                        </p:attrNameLst>
                                      </p:cBhvr>
                                      <p:to>
                                        <p:strVal val="hidden"/>
                                      </p:to>
                                    </p:set>
                                  </p:childTnLst>
                                </p:cTn>
                              </p:par>
                            </p:childTnLst>
                          </p:cTn>
                        </p:par>
                        <p:par>
                          <p:cTn id="52" fill="hold">
                            <p:stCondLst>
                              <p:cond delay="12000"/>
                            </p:stCondLst>
                            <p:childTnLst>
                              <p:par>
                                <p:cTn id="53" presetID="55" presetClass="entr" presetSubtype="0" fill="hold" grpId="0" nodeType="afterEffect">
                                  <p:stCondLst>
                                    <p:cond delay="0"/>
                                  </p:stCondLst>
                                  <p:childTnLst>
                                    <p:set>
                                      <p:cBhvr>
                                        <p:cTn id="54" dur="1" fill="hold">
                                          <p:stCondLst>
                                            <p:cond delay="0"/>
                                          </p:stCondLst>
                                        </p:cTn>
                                        <p:tgtEl>
                                          <p:spTgt spid="304137"/>
                                        </p:tgtEl>
                                        <p:attrNameLst>
                                          <p:attrName>style.visibility</p:attrName>
                                        </p:attrNameLst>
                                      </p:cBhvr>
                                      <p:to>
                                        <p:strVal val="visible"/>
                                      </p:to>
                                    </p:set>
                                    <p:anim calcmode="lin" valueType="num">
                                      <p:cBhvr>
                                        <p:cTn id="55" dur="1000" fill="hold"/>
                                        <p:tgtEl>
                                          <p:spTgt spid="304137"/>
                                        </p:tgtEl>
                                        <p:attrNameLst>
                                          <p:attrName>ppt_w</p:attrName>
                                        </p:attrNameLst>
                                      </p:cBhvr>
                                      <p:tavLst>
                                        <p:tav tm="0">
                                          <p:val>
                                            <p:strVal val="#ppt_w*0.70"/>
                                          </p:val>
                                        </p:tav>
                                        <p:tav tm="100000">
                                          <p:val>
                                            <p:strVal val="#ppt_w"/>
                                          </p:val>
                                        </p:tav>
                                      </p:tavLst>
                                    </p:anim>
                                    <p:anim calcmode="lin" valueType="num">
                                      <p:cBhvr>
                                        <p:cTn id="56" dur="1000" fill="hold"/>
                                        <p:tgtEl>
                                          <p:spTgt spid="304137"/>
                                        </p:tgtEl>
                                        <p:attrNameLst>
                                          <p:attrName>ppt_h</p:attrName>
                                        </p:attrNameLst>
                                      </p:cBhvr>
                                      <p:tavLst>
                                        <p:tav tm="0">
                                          <p:val>
                                            <p:strVal val="#ppt_h"/>
                                          </p:val>
                                        </p:tav>
                                        <p:tav tm="100000">
                                          <p:val>
                                            <p:strVal val="#ppt_h"/>
                                          </p:val>
                                        </p:tav>
                                      </p:tavLst>
                                    </p:anim>
                                    <p:animEffect transition="in" filter="fade">
                                      <p:cBhvr>
                                        <p:cTn id="57" dur="1000"/>
                                        <p:tgtEl>
                                          <p:spTgt spid="304137"/>
                                        </p:tgtEl>
                                      </p:cBhvr>
                                    </p:animEffect>
                                  </p:childTnLst>
                                </p:cTn>
                              </p:par>
                            </p:childTnLst>
                          </p:cTn>
                        </p:par>
                        <p:par>
                          <p:cTn id="58" fill="hold">
                            <p:stCondLst>
                              <p:cond delay="13000"/>
                            </p:stCondLst>
                            <p:childTnLst>
                              <p:par>
                                <p:cTn id="59" presetID="29" presetClass="exit" presetSubtype="0" fill="hold" grpId="1" nodeType="afterEffect">
                                  <p:stCondLst>
                                    <p:cond delay="1000"/>
                                  </p:stCondLst>
                                  <p:childTnLst>
                                    <p:anim calcmode="lin" valueType="num">
                                      <p:cBhvr>
                                        <p:cTn id="60" dur="1000"/>
                                        <p:tgtEl>
                                          <p:spTgt spid="304137"/>
                                        </p:tgtEl>
                                        <p:attrNameLst>
                                          <p:attrName>ppt_x</p:attrName>
                                        </p:attrNameLst>
                                      </p:cBhvr>
                                      <p:tavLst>
                                        <p:tav tm="0">
                                          <p:val>
                                            <p:strVal val="ppt_x"/>
                                          </p:val>
                                        </p:tav>
                                        <p:tav tm="100000">
                                          <p:val>
                                            <p:strVal val="ppt_x-.2"/>
                                          </p:val>
                                        </p:tav>
                                      </p:tavLst>
                                    </p:anim>
                                    <p:anim calcmode="lin" valueType="num">
                                      <p:cBhvr>
                                        <p:cTn id="61" dur="1000"/>
                                        <p:tgtEl>
                                          <p:spTgt spid="304137"/>
                                        </p:tgtEl>
                                        <p:attrNameLst>
                                          <p:attrName>ppt_y</p:attrName>
                                        </p:attrNameLst>
                                      </p:cBhvr>
                                      <p:tavLst>
                                        <p:tav tm="0">
                                          <p:val>
                                            <p:strVal val="ppt_y"/>
                                          </p:val>
                                        </p:tav>
                                        <p:tav tm="100000">
                                          <p:val>
                                            <p:strVal val="ppt_y"/>
                                          </p:val>
                                        </p:tav>
                                      </p:tavLst>
                                    </p:anim>
                                    <p:animEffect transition="out" filter="fade">
                                      <p:cBhvr>
                                        <p:cTn id="62" dur="1000"/>
                                        <p:tgtEl>
                                          <p:spTgt spid="304137"/>
                                        </p:tgtEl>
                                      </p:cBhvr>
                                    </p:animEffect>
                                    <p:set>
                                      <p:cBhvr>
                                        <p:cTn id="63" dur="1" fill="hold">
                                          <p:stCondLst>
                                            <p:cond delay="999"/>
                                          </p:stCondLst>
                                        </p:cTn>
                                        <p:tgtEl>
                                          <p:spTgt spid="304137"/>
                                        </p:tgtEl>
                                        <p:attrNameLst>
                                          <p:attrName>style.visibility</p:attrName>
                                        </p:attrNameLst>
                                      </p:cBhvr>
                                      <p:to>
                                        <p:strVal val="hidden"/>
                                      </p:to>
                                    </p:set>
                                  </p:childTnLst>
                                </p:cTn>
                              </p:par>
                            </p:childTnLst>
                          </p:cTn>
                        </p:par>
                        <p:par>
                          <p:cTn id="64" fill="hold">
                            <p:stCondLst>
                              <p:cond delay="15000"/>
                            </p:stCondLst>
                            <p:childTnLst>
                              <p:par>
                                <p:cTn id="65" presetID="55" presetClass="entr" presetSubtype="0" fill="hold" grpId="0" nodeType="afterEffect">
                                  <p:stCondLst>
                                    <p:cond delay="0"/>
                                  </p:stCondLst>
                                  <p:childTnLst>
                                    <p:set>
                                      <p:cBhvr>
                                        <p:cTn id="66" dur="1" fill="hold">
                                          <p:stCondLst>
                                            <p:cond delay="0"/>
                                          </p:stCondLst>
                                        </p:cTn>
                                        <p:tgtEl>
                                          <p:spTgt spid="304138"/>
                                        </p:tgtEl>
                                        <p:attrNameLst>
                                          <p:attrName>style.visibility</p:attrName>
                                        </p:attrNameLst>
                                      </p:cBhvr>
                                      <p:to>
                                        <p:strVal val="visible"/>
                                      </p:to>
                                    </p:set>
                                    <p:anim calcmode="lin" valueType="num">
                                      <p:cBhvr>
                                        <p:cTn id="67" dur="1000" fill="hold"/>
                                        <p:tgtEl>
                                          <p:spTgt spid="304138"/>
                                        </p:tgtEl>
                                        <p:attrNameLst>
                                          <p:attrName>ppt_w</p:attrName>
                                        </p:attrNameLst>
                                      </p:cBhvr>
                                      <p:tavLst>
                                        <p:tav tm="0">
                                          <p:val>
                                            <p:strVal val="#ppt_w*0.70"/>
                                          </p:val>
                                        </p:tav>
                                        <p:tav tm="100000">
                                          <p:val>
                                            <p:strVal val="#ppt_w"/>
                                          </p:val>
                                        </p:tav>
                                      </p:tavLst>
                                    </p:anim>
                                    <p:anim calcmode="lin" valueType="num">
                                      <p:cBhvr>
                                        <p:cTn id="68" dur="1000" fill="hold"/>
                                        <p:tgtEl>
                                          <p:spTgt spid="304138"/>
                                        </p:tgtEl>
                                        <p:attrNameLst>
                                          <p:attrName>ppt_h</p:attrName>
                                        </p:attrNameLst>
                                      </p:cBhvr>
                                      <p:tavLst>
                                        <p:tav tm="0">
                                          <p:val>
                                            <p:strVal val="#ppt_h"/>
                                          </p:val>
                                        </p:tav>
                                        <p:tav tm="100000">
                                          <p:val>
                                            <p:strVal val="#ppt_h"/>
                                          </p:val>
                                        </p:tav>
                                      </p:tavLst>
                                    </p:anim>
                                    <p:animEffect transition="in" filter="fade">
                                      <p:cBhvr>
                                        <p:cTn id="69" dur="1000"/>
                                        <p:tgtEl>
                                          <p:spTgt spid="304138"/>
                                        </p:tgtEl>
                                      </p:cBhvr>
                                    </p:animEffect>
                                  </p:childTnLst>
                                </p:cTn>
                              </p:par>
                            </p:childTnLst>
                          </p:cTn>
                        </p:par>
                        <p:par>
                          <p:cTn id="70" fill="hold">
                            <p:stCondLst>
                              <p:cond delay="16000"/>
                            </p:stCondLst>
                            <p:childTnLst>
                              <p:par>
                                <p:cTn id="71" presetID="29" presetClass="exit" presetSubtype="0" fill="hold" grpId="1" nodeType="afterEffect">
                                  <p:stCondLst>
                                    <p:cond delay="1000"/>
                                  </p:stCondLst>
                                  <p:childTnLst>
                                    <p:anim calcmode="lin" valueType="num">
                                      <p:cBhvr>
                                        <p:cTn id="72" dur="1000"/>
                                        <p:tgtEl>
                                          <p:spTgt spid="304138"/>
                                        </p:tgtEl>
                                        <p:attrNameLst>
                                          <p:attrName>ppt_x</p:attrName>
                                        </p:attrNameLst>
                                      </p:cBhvr>
                                      <p:tavLst>
                                        <p:tav tm="0">
                                          <p:val>
                                            <p:strVal val="ppt_x"/>
                                          </p:val>
                                        </p:tav>
                                        <p:tav tm="100000">
                                          <p:val>
                                            <p:strVal val="ppt_x-.2"/>
                                          </p:val>
                                        </p:tav>
                                      </p:tavLst>
                                    </p:anim>
                                    <p:anim calcmode="lin" valueType="num">
                                      <p:cBhvr>
                                        <p:cTn id="73" dur="1000"/>
                                        <p:tgtEl>
                                          <p:spTgt spid="304138"/>
                                        </p:tgtEl>
                                        <p:attrNameLst>
                                          <p:attrName>ppt_y</p:attrName>
                                        </p:attrNameLst>
                                      </p:cBhvr>
                                      <p:tavLst>
                                        <p:tav tm="0">
                                          <p:val>
                                            <p:strVal val="ppt_y"/>
                                          </p:val>
                                        </p:tav>
                                        <p:tav tm="100000">
                                          <p:val>
                                            <p:strVal val="ppt_y"/>
                                          </p:val>
                                        </p:tav>
                                      </p:tavLst>
                                    </p:anim>
                                    <p:animEffect transition="out" filter="fade">
                                      <p:cBhvr>
                                        <p:cTn id="74" dur="1000"/>
                                        <p:tgtEl>
                                          <p:spTgt spid="304138"/>
                                        </p:tgtEl>
                                      </p:cBhvr>
                                    </p:animEffect>
                                    <p:set>
                                      <p:cBhvr>
                                        <p:cTn id="75" dur="1" fill="hold">
                                          <p:stCondLst>
                                            <p:cond delay="999"/>
                                          </p:stCondLst>
                                        </p:cTn>
                                        <p:tgtEl>
                                          <p:spTgt spid="304138"/>
                                        </p:tgtEl>
                                        <p:attrNameLst>
                                          <p:attrName>style.visibility</p:attrName>
                                        </p:attrNameLst>
                                      </p:cBhvr>
                                      <p:to>
                                        <p:strVal val="hidden"/>
                                      </p:to>
                                    </p:set>
                                  </p:childTnLst>
                                </p:cTn>
                              </p:par>
                            </p:childTnLst>
                          </p:cTn>
                        </p:par>
                        <p:par>
                          <p:cTn id="76" fill="hold">
                            <p:stCondLst>
                              <p:cond delay="18000"/>
                            </p:stCondLst>
                            <p:childTnLst>
                              <p:par>
                                <p:cTn id="77" presetID="55" presetClass="entr" presetSubtype="0" fill="hold" grpId="0" nodeType="afterEffect">
                                  <p:stCondLst>
                                    <p:cond delay="0"/>
                                  </p:stCondLst>
                                  <p:childTnLst>
                                    <p:set>
                                      <p:cBhvr>
                                        <p:cTn id="78" dur="1" fill="hold">
                                          <p:stCondLst>
                                            <p:cond delay="0"/>
                                          </p:stCondLst>
                                        </p:cTn>
                                        <p:tgtEl>
                                          <p:spTgt spid="304139"/>
                                        </p:tgtEl>
                                        <p:attrNameLst>
                                          <p:attrName>style.visibility</p:attrName>
                                        </p:attrNameLst>
                                      </p:cBhvr>
                                      <p:to>
                                        <p:strVal val="visible"/>
                                      </p:to>
                                    </p:set>
                                    <p:anim calcmode="lin" valueType="num">
                                      <p:cBhvr>
                                        <p:cTn id="79" dur="1000" fill="hold"/>
                                        <p:tgtEl>
                                          <p:spTgt spid="304139"/>
                                        </p:tgtEl>
                                        <p:attrNameLst>
                                          <p:attrName>ppt_w</p:attrName>
                                        </p:attrNameLst>
                                      </p:cBhvr>
                                      <p:tavLst>
                                        <p:tav tm="0">
                                          <p:val>
                                            <p:strVal val="#ppt_w*0.70"/>
                                          </p:val>
                                        </p:tav>
                                        <p:tav tm="100000">
                                          <p:val>
                                            <p:strVal val="#ppt_w"/>
                                          </p:val>
                                        </p:tav>
                                      </p:tavLst>
                                    </p:anim>
                                    <p:anim calcmode="lin" valueType="num">
                                      <p:cBhvr>
                                        <p:cTn id="80" dur="1000" fill="hold"/>
                                        <p:tgtEl>
                                          <p:spTgt spid="304139"/>
                                        </p:tgtEl>
                                        <p:attrNameLst>
                                          <p:attrName>ppt_h</p:attrName>
                                        </p:attrNameLst>
                                      </p:cBhvr>
                                      <p:tavLst>
                                        <p:tav tm="0">
                                          <p:val>
                                            <p:strVal val="#ppt_h"/>
                                          </p:val>
                                        </p:tav>
                                        <p:tav tm="100000">
                                          <p:val>
                                            <p:strVal val="#ppt_h"/>
                                          </p:val>
                                        </p:tav>
                                      </p:tavLst>
                                    </p:anim>
                                    <p:animEffect transition="in" filter="fade">
                                      <p:cBhvr>
                                        <p:cTn id="81" dur="1000"/>
                                        <p:tgtEl>
                                          <p:spTgt spid="304139"/>
                                        </p:tgtEl>
                                      </p:cBhvr>
                                    </p:animEffect>
                                  </p:childTnLst>
                                </p:cTn>
                              </p:par>
                            </p:childTnLst>
                          </p:cTn>
                        </p:par>
                        <p:par>
                          <p:cTn id="82" fill="hold">
                            <p:stCondLst>
                              <p:cond delay="19000"/>
                            </p:stCondLst>
                            <p:childTnLst>
                              <p:par>
                                <p:cTn id="83" presetID="29" presetClass="exit" presetSubtype="0" fill="hold" grpId="1" nodeType="afterEffect">
                                  <p:stCondLst>
                                    <p:cond delay="1000"/>
                                  </p:stCondLst>
                                  <p:childTnLst>
                                    <p:anim calcmode="lin" valueType="num">
                                      <p:cBhvr>
                                        <p:cTn id="84" dur="1000"/>
                                        <p:tgtEl>
                                          <p:spTgt spid="304139"/>
                                        </p:tgtEl>
                                        <p:attrNameLst>
                                          <p:attrName>ppt_x</p:attrName>
                                        </p:attrNameLst>
                                      </p:cBhvr>
                                      <p:tavLst>
                                        <p:tav tm="0">
                                          <p:val>
                                            <p:strVal val="ppt_x"/>
                                          </p:val>
                                        </p:tav>
                                        <p:tav tm="100000">
                                          <p:val>
                                            <p:strVal val="ppt_x-.2"/>
                                          </p:val>
                                        </p:tav>
                                      </p:tavLst>
                                    </p:anim>
                                    <p:anim calcmode="lin" valueType="num">
                                      <p:cBhvr>
                                        <p:cTn id="85" dur="1000"/>
                                        <p:tgtEl>
                                          <p:spTgt spid="304139"/>
                                        </p:tgtEl>
                                        <p:attrNameLst>
                                          <p:attrName>ppt_y</p:attrName>
                                        </p:attrNameLst>
                                      </p:cBhvr>
                                      <p:tavLst>
                                        <p:tav tm="0">
                                          <p:val>
                                            <p:strVal val="ppt_y"/>
                                          </p:val>
                                        </p:tav>
                                        <p:tav tm="100000">
                                          <p:val>
                                            <p:strVal val="ppt_y"/>
                                          </p:val>
                                        </p:tav>
                                      </p:tavLst>
                                    </p:anim>
                                    <p:animEffect transition="out" filter="fade">
                                      <p:cBhvr>
                                        <p:cTn id="86" dur="1000"/>
                                        <p:tgtEl>
                                          <p:spTgt spid="304139"/>
                                        </p:tgtEl>
                                      </p:cBhvr>
                                    </p:animEffect>
                                    <p:set>
                                      <p:cBhvr>
                                        <p:cTn id="87" dur="1" fill="hold">
                                          <p:stCondLst>
                                            <p:cond delay="999"/>
                                          </p:stCondLst>
                                        </p:cTn>
                                        <p:tgtEl>
                                          <p:spTgt spid="304139"/>
                                        </p:tgtEl>
                                        <p:attrNameLst>
                                          <p:attrName>style.visibility</p:attrName>
                                        </p:attrNameLst>
                                      </p:cBhvr>
                                      <p:to>
                                        <p:strVal val="hidden"/>
                                      </p:to>
                                    </p:set>
                                  </p:childTnLst>
                                </p:cTn>
                              </p:par>
                            </p:childTnLst>
                          </p:cTn>
                        </p:par>
                        <p:par>
                          <p:cTn id="88" fill="hold">
                            <p:stCondLst>
                              <p:cond delay="21000"/>
                            </p:stCondLst>
                            <p:childTnLst>
                              <p:par>
                                <p:cTn id="89" presetID="55" presetClass="entr" presetSubtype="0" fill="hold" grpId="0" nodeType="afterEffect">
                                  <p:stCondLst>
                                    <p:cond delay="0"/>
                                  </p:stCondLst>
                                  <p:childTnLst>
                                    <p:set>
                                      <p:cBhvr>
                                        <p:cTn id="90" dur="1" fill="hold">
                                          <p:stCondLst>
                                            <p:cond delay="0"/>
                                          </p:stCondLst>
                                        </p:cTn>
                                        <p:tgtEl>
                                          <p:spTgt spid="304140"/>
                                        </p:tgtEl>
                                        <p:attrNameLst>
                                          <p:attrName>style.visibility</p:attrName>
                                        </p:attrNameLst>
                                      </p:cBhvr>
                                      <p:to>
                                        <p:strVal val="visible"/>
                                      </p:to>
                                    </p:set>
                                    <p:anim calcmode="lin" valueType="num">
                                      <p:cBhvr>
                                        <p:cTn id="91" dur="1000" fill="hold"/>
                                        <p:tgtEl>
                                          <p:spTgt spid="304140"/>
                                        </p:tgtEl>
                                        <p:attrNameLst>
                                          <p:attrName>ppt_w</p:attrName>
                                        </p:attrNameLst>
                                      </p:cBhvr>
                                      <p:tavLst>
                                        <p:tav tm="0">
                                          <p:val>
                                            <p:strVal val="#ppt_w*0.70"/>
                                          </p:val>
                                        </p:tav>
                                        <p:tav tm="100000">
                                          <p:val>
                                            <p:strVal val="#ppt_w"/>
                                          </p:val>
                                        </p:tav>
                                      </p:tavLst>
                                    </p:anim>
                                    <p:anim calcmode="lin" valueType="num">
                                      <p:cBhvr>
                                        <p:cTn id="92" dur="1000" fill="hold"/>
                                        <p:tgtEl>
                                          <p:spTgt spid="304140"/>
                                        </p:tgtEl>
                                        <p:attrNameLst>
                                          <p:attrName>ppt_h</p:attrName>
                                        </p:attrNameLst>
                                      </p:cBhvr>
                                      <p:tavLst>
                                        <p:tav tm="0">
                                          <p:val>
                                            <p:strVal val="#ppt_h"/>
                                          </p:val>
                                        </p:tav>
                                        <p:tav tm="100000">
                                          <p:val>
                                            <p:strVal val="#ppt_h"/>
                                          </p:val>
                                        </p:tav>
                                      </p:tavLst>
                                    </p:anim>
                                    <p:animEffect transition="in" filter="fade">
                                      <p:cBhvr>
                                        <p:cTn id="93" dur="1000"/>
                                        <p:tgtEl>
                                          <p:spTgt spid="304140"/>
                                        </p:tgtEl>
                                      </p:cBhvr>
                                    </p:animEffect>
                                  </p:childTnLst>
                                </p:cTn>
                              </p:par>
                            </p:childTnLst>
                          </p:cTn>
                        </p:par>
                        <p:par>
                          <p:cTn id="94" fill="hold">
                            <p:stCondLst>
                              <p:cond delay="22000"/>
                            </p:stCondLst>
                            <p:childTnLst>
                              <p:par>
                                <p:cTn id="95" presetID="29" presetClass="exit" presetSubtype="0" fill="hold" grpId="1" nodeType="afterEffect">
                                  <p:stCondLst>
                                    <p:cond delay="1000"/>
                                  </p:stCondLst>
                                  <p:childTnLst>
                                    <p:anim calcmode="lin" valueType="num">
                                      <p:cBhvr>
                                        <p:cTn id="96" dur="1000"/>
                                        <p:tgtEl>
                                          <p:spTgt spid="304140"/>
                                        </p:tgtEl>
                                        <p:attrNameLst>
                                          <p:attrName>ppt_x</p:attrName>
                                        </p:attrNameLst>
                                      </p:cBhvr>
                                      <p:tavLst>
                                        <p:tav tm="0">
                                          <p:val>
                                            <p:strVal val="ppt_x"/>
                                          </p:val>
                                        </p:tav>
                                        <p:tav tm="100000">
                                          <p:val>
                                            <p:strVal val="ppt_x-.2"/>
                                          </p:val>
                                        </p:tav>
                                      </p:tavLst>
                                    </p:anim>
                                    <p:anim calcmode="lin" valueType="num">
                                      <p:cBhvr>
                                        <p:cTn id="97" dur="1000"/>
                                        <p:tgtEl>
                                          <p:spTgt spid="304140"/>
                                        </p:tgtEl>
                                        <p:attrNameLst>
                                          <p:attrName>ppt_y</p:attrName>
                                        </p:attrNameLst>
                                      </p:cBhvr>
                                      <p:tavLst>
                                        <p:tav tm="0">
                                          <p:val>
                                            <p:strVal val="ppt_y"/>
                                          </p:val>
                                        </p:tav>
                                        <p:tav tm="100000">
                                          <p:val>
                                            <p:strVal val="ppt_y"/>
                                          </p:val>
                                        </p:tav>
                                      </p:tavLst>
                                    </p:anim>
                                    <p:animEffect transition="out" filter="fade">
                                      <p:cBhvr>
                                        <p:cTn id="98" dur="1000"/>
                                        <p:tgtEl>
                                          <p:spTgt spid="304140"/>
                                        </p:tgtEl>
                                      </p:cBhvr>
                                    </p:animEffect>
                                    <p:set>
                                      <p:cBhvr>
                                        <p:cTn id="99" dur="1" fill="hold">
                                          <p:stCondLst>
                                            <p:cond delay="999"/>
                                          </p:stCondLst>
                                        </p:cTn>
                                        <p:tgtEl>
                                          <p:spTgt spid="304140"/>
                                        </p:tgtEl>
                                        <p:attrNameLst>
                                          <p:attrName>style.visibility</p:attrName>
                                        </p:attrNameLst>
                                      </p:cBhvr>
                                      <p:to>
                                        <p:strVal val="hidden"/>
                                      </p:to>
                                    </p:set>
                                  </p:childTnLst>
                                </p:cTn>
                              </p:par>
                            </p:childTnLst>
                          </p:cTn>
                        </p:par>
                        <p:par>
                          <p:cTn id="100" fill="hold">
                            <p:stCondLst>
                              <p:cond delay="24000"/>
                            </p:stCondLst>
                            <p:childTnLst>
                              <p:par>
                                <p:cTn id="101" presetID="55" presetClass="entr" presetSubtype="0" fill="hold" grpId="0" nodeType="afterEffect">
                                  <p:stCondLst>
                                    <p:cond delay="0"/>
                                  </p:stCondLst>
                                  <p:childTnLst>
                                    <p:set>
                                      <p:cBhvr>
                                        <p:cTn id="102" dur="1" fill="hold">
                                          <p:stCondLst>
                                            <p:cond delay="0"/>
                                          </p:stCondLst>
                                        </p:cTn>
                                        <p:tgtEl>
                                          <p:spTgt spid="304141"/>
                                        </p:tgtEl>
                                        <p:attrNameLst>
                                          <p:attrName>style.visibility</p:attrName>
                                        </p:attrNameLst>
                                      </p:cBhvr>
                                      <p:to>
                                        <p:strVal val="visible"/>
                                      </p:to>
                                    </p:set>
                                    <p:anim calcmode="lin" valueType="num">
                                      <p:cBhvr>
                                        <p:cTn id="103" dur="1000" fill="hold"/>
                                        <p:tgtEl>
                                          <p:spTgt spid="304141"/>
                                        </p:tgtEl>
                                        <p:attrNameLst>
                                          <p:attrName>ppt_w</p:attrName>
                                        </p:attrNameLst>
                                      </p:cBhvr>
                                      <p:tavLst>
                                        <p:tav tm="0">
                                          <p:val>
                                            <p:strVal val="#ppt_w*0.70"/>
                                          </p:val>
                                        </p:tav>
                                        <p:tav tm="100000">
                                          <p:val>
                                            <p:strVal val="#ppt_w"/>
                                          </p:val>
                                        </p:tav>
                                      </p:tavLst>
                                    </p:anim>
                                    <p:anim calcmode="lin" valueType="num">
                                      <p:cBhvr>
                                        <p:cTn id="104" dur="1000" fill="hold"/>
                                        <p:tgtEl>
                                          <p:spTgt spid="304141"/>
                                        </p:tgtEl>
                                        <p:attrNameLst>
                                          <p:attrName>ppt_h</p:attrName>
                                        </p:attrNameLst>
                                      </p:cBhvr>
                                      <p:tavLst>
                                        <p:tav tm="0">
                                          <p:val>
                                            <p:strVal val="#ppt_h"/>
                                          </p:val>
                                        </p:tav>
                                        <p:tav tm="100000">
                                          <p:val>
                                            <p:strVal val="#ppt_h"/>
                                          </p:val>
                                        </p:tav>
                                      </p:tavLst>
                                    </p:anim>
                                    <p:animEffect transition="in" filter="fade">
                                      <p:cBhvr>
                                        <p:cTn id="105" dur="1000"/>
                                        <p:tgtEl>
                                          <p:spTgt spid="304141"/>
                                        </p:tgtEl>
                                      </p:cBhvr>
                                    </p:animEffect>
                                  </p:childTnLst>
                                </p:cTn>
                              </p:par>
                            </p:childTnLst>
                          </p:cTn>
                        </p:par>
                        <p:par>
                          <p:cTn id="106" fill="hold">
                            <p:stCondLst>
                              <p:cond delay="25000"/>
                            </p:stCondLst>
                            <p:childTnLst>
                              <p:par>
                                <p:cTn id="107" presetID="29" presetClass="exit" presetSubtype="0" fill="hold" grpId="1" nodeType="afterEffect">
                                  <p:stCondLst>
                                    <p:cond delay="1000"/>
                                  </p:stCondLst>
                                  <p:childTnLst>
                                    <p:anim calcmode="lin" valueType="num">
                                      <p:cBhvr>
                                        <p:cTn id="108" dur="1000"/>
                                        <p:tgtEl>
                                          <p:spTgt spid="304141"/>
                                        </p:tgtEl>
                                        <p:attrNameLst>
                                          <p:attrName>ppt_x</p:attrName>
                                        </p:attrNameLst>
                                      </p:cBhvr>
                                      <p:tavLst>
                                        <p:tav tm="0">
                                          <p:val>
                                            <p:strVal val="ppt_x"/>
                                          </p:val>
                                        </p:tav>
                                        <p:tav tm="100000">
                                          <p:val>
                                            <p:strVal val="ppt_x-.2"/>
                                          </p:val>
                                        </p:tav>
                                      </p:tavLst>
                                    </p:anim>
                                    <p:anim calcmode="lin" valueType="num">
                                      <p:cBhvr>
                                        <p:cTn id="109" dur="1000"/>
                                        <p:tgtEl>
                                          <p:spTgt spid="304141"/>
                                        </p:tgtEl>
                                        <p:attrNameLst>
                                          <p:attrName>ppt_y</p:attrName>
                                        </p:attrNameLst>
                                      </p:cBhvr>
                                      <p:tavLst>
                                        <p:tav tm="0">
                                          <p:val>
                                            <p:strVal val="ppt_y"/>
                                          </p:val>
                                        </p:tav>
                                        <p:tav tm="100000">
                                          <p:val>
                                            <p:strVal val="ppt_y"/>
                                          </p:val>
                                        </p:tav>
                                      </p:tavLst>
                                    </p:anim>
                                    <p:animEffect transition="out" filter="fade">
                                      <p:cBhvr>
                                        <p:cTn id="110" dur="1000"/>
                                        <p:tgtEl>
                                          <p:spTgt spid="304141"/>
                                        </p:tgtEl>
                                      </p:cBhvr>
                                    </p:animEffect>
                                    <p:set>
                                      <p:cBhvr>
                                        <p:cTn id="111" dur="1" fill="hold">
                                          <p:stCondLst>
                                            <p:cond delay="999"/>
                                          </p:stCondLst>
                                        </p:cTn>
                                        <p:tgtEl>
                                          <p:spTgt spid="304141"/>
                                        </p:tgtEl>
                                        <p:attrNameLst>
                                          <p:attrName>style.visibility</p:attrName>
                                        </p:attrNameLst>
                                      </p:cBhvr>
                                      <p:to>
                                        <p:strVal val="hidden"/>
                                      </p:to>
                                    </p:set>
                                  </p:childTnLst>
                                </p:cTn>
                              </p:par>
                            </p:childTnLst>
                          </p:cTn>
                        </p:par>
                        <p:par>
                          <p:cTn id="112" fill="hold">
                            <p:stCondLst>
                              <p:cond delay="27000"/>
                            </p:stCondLst>
                            <p:childTnLst>
                              <p:par>
                                <p:cTn id="113" presetID="55" presetClass="entr" presetSubtype="0" fill="hold" grpId="0" nodeType="afterEffect">
                                  <p:stCondLst>
                                    <p:cond delay="0"/>
                                  </p:stCondLst>
                                  <p:childTnLst>
                                    <p:set>
                                      <p:cBhvr>
                                        <p:cTn id="114" dur="1" fill="hold">
                                          <p:stCondLst>
                                            <p:cond delay="0"/>
                                          </p:stCondLst>
                                        </p:cTn>
                                        <p:tgtEl>
                                          <p:spTgt spid="186381"/>
                                        </p:tgtEl>
                                        <p:attrNameLst>
                                          <p:attrName>style.visibility</p:attrName>
                                        </p:attrNameLst>
                                      </p:cBhvr>
                                      <p:to>
                                        <p:strVal val="visible"/>
                                      </p:to>
                                    </p:set>
                                    <p:anim calcmode="lin" valueType="num">
                                      <p:cBhvr>
                                        <p:cTn id="115" dur="1000" fill="hold"/>
                                        <p:tgtEl>
                                          <p:spTgt spid="186381"/>
                                        </p:tgtEl>
                                        <p:attrNameLst>
                                          <p:attrName>ppt_w</p:attrName>
                                        </p:attrNameLst>
                                      </p:cBhvr>
                                      <p:tavLst>
                                        <p:tav tm="0">
                                          <p:val>
                                            <p:strVal val="#ppt_w*0.70"/>
                                          </p:val>
                                        </p:tav>
                                        <p:tav tm="100000">
                                          <p:val>
                                            <p:strVal val="#ppt_w"/>
                                          </p:val>
                                        </p:tav>
                                      </p:tavLst>
                                    </p:anim>
                                    <p:anim calcmode="lin" valueType="num">
                                      <p:cBhvr>
                                        <p:cTn id="116" dur="1000" fill="hold"/>
                                        <p:tgtEl>
                                          <p:spTgt spid="186381"/>
                                        </p:tgtEl>
                                        <p:attrNameLst>
                                          <p:attrName>ppt_h</p:attrName>
                                        </p:attrNameLst>
                                      </p:cBhvr>
                                      <p:tavLst>
                                        <p:tav tm="0">
                                          <p:val>
                                            <p:strVal val="#ppt_h"/>
                                          </p:val>
                                        </p:tav>
                                        <p:tav tm="100000">
                                          <p:val>
                                            <p:strVal val="#ppt_h"/>
                                          </p:val>
                                        </p:tav>
                                      </p:tavLst>
                                    </p:anim>
                                    <p:animEffect transition="in" filter="fade">
                                      <p:cBhvr>
                                        <p:cTn id="117" dur="1000"/>
                                        <p:tgtEl>
                                          <p:spTgt spid="186381"/>
                                        </p:tgtEl>
                                      </p:cBhvr>
                                    </p:animEffect>
                                  </p:childTnLst>
                                </p:cTn>
                              </p:par>
                            </p:childTnLst>
                          </p:cTn>
                        </p:par>
                        <p:par>
                          <p:cTn id="118" fill="hold">
                            <p:stCondLst>
                              <p:cond delay="28000"/>
                            </p:stCondLst>
                            <p:childTnLst>
                              <p:par>
                                <p:cTn id="119" presetID="29" presetClass="exit" presetSubtype="0" fill="hold" grpId="1" nodeType="afterEffect">
                                  <p:stCondLst>
                                    <p:cond delay="1000"/>
                                  </p:stCondLst>
                                  <p:childTnLst>
                                    <p:anim calcmode="lin" valueType="num">
                                      <p:cBhvr>
                                        <p:cTn id="120" dur="1000"/>
                                        <p:tgtEl>
                                          <p:spTgt spid="186381"/>
                                        </p:tgtEl>
                                        <p:attrNameLst>
                                          <p:attrName>ppt_x</p:attrName>
                                        </p:attrNameLst>
                                      </p:cBhvr>
                                      <p:tavLst>
                                        <p:tav tm="0">
                                          <p:val>
                                            <p:strVal val="ppt_x"/>
                                          </p:val>
                                        </p:tav>
                                        <p:tav tm="100000">
                                          <p:val>
                                            <p:strVal val="ppt_x-.2"/>
                                          </p:val>
                                        </p:tav>
                                      </p:tavLst>
                                    </p:anim>
                                    <p:anim calcmode="lin" valueType="num">
                                      <p:cBhvr>
                                        <p:cTn id="121" dur="1000"/>
                                        <p:tgtEl>
                                          <p:spTgt spid="186381"/>
                                        </p:tgtEl>
                                        <p:attrNameLst>
                                          <p:attrName>ppt_y</p:attrName>
                                        </p:attrNameLst>
                                      </p:cBhvr>
                                      <p:tavLst>
                                        <p:tav tm="0">
                                          <p:val>
                                            <p:strVal val="ppt_y"/>
                                          </p:val>
                                        </p:tav>
                                        <p:tav tm="100000">
                                          <p:val>
                                            <p:strVal val="ppt_y"/>
                                          </p:val>
                                        </p:tav>
                                      </p:tavLst>
                                    </p:anim>
                                    <p:animEffect transition="out" filter="fade">
                                      <p:cBhvr>
                                        <p:cTn id="122" dur="1000"/>
                                        <p:tgtEl>
                                          <p:spTgt spid="186381"/>
                                        </p:tgtEl>
                                      </p:cBhvr>
                                    </p:animEffect>
                                    <p:set>
                                      <p:cBhvr>
                                        <p:cTn id="123" dur="1" fill="hold">
                                          <p:stCondLst>
                                            <p:cond delay="999"/>
                                          </p:stCondLst>
                                        </p:cTn>
                                        <p:tgtEl>
                                          <p:spTgt spid="186381"/>
                                        </p:tgtEl>
                                        <p:attrNameLst>
                                          <p:attrName>style.visibility</p:attrName>
                                        </p:attrNameLst>
                                      </p:cBhvr>
                                      <p:to>
                                        <p:strVal val="hidden"/>
                                      </p:to>
                                    </p:set>
                                  </p:childTnLst>
                                </p:cTn>
                              </p:par>
                            </p:childTnLst>
                          </p:cTn>
                        </p:par>
                        <p:par>
                          <p:cTn id="124" fill="hold">
                            <p:stCondLst>
                              <p:cond delay="30000"/>
                            </p:stCondLst>
                            <p:childTnLst>
                              <p:par>
                                <p:cTn id="125" presetID="55" presetClass="entr" presetSubtype="0" fill="hold" grpId="0" nodeType="afterEffect">
                                  <p:stCondLst>
                                    <p:cond delay="0"/>
                                  </p:stCondLst>
                                  <p:childTnLst>
                                    <p:set>
                                      <p:cBhvr>
                                        <p:cTn id="126" dur="1" fill="hold">
                                          <p:stCondLst>
                                            <p:cond delay="0"/>
                                          </p:stCondLst>
                                        </p:cTn>
                                        <p:tgtEl>
                                          <p:spTgt spid="186384"/>
                                        </p:tgtEl>
                                        <p:attrNameLst>
                                          <p:attrName>style.visibility</p:attrName>
                                        </p:attrNameLst>
                                      </p:cBhvr>
                                      <p:to>
                                        <p:strVal val="visible"/>
                                      </p:to>
                                    </p:set>
                                    <p:anim calcmode="lin" valueType="num">
                                      <p:cBhvr>
                                        <p:cTn id="127" dur="1000" fill="hold"/>
                                        <p:tgtEl>
                                          <p:spTgt spid="186384"/>
                                        </p:tgtEl>
                                        <p:attrNameLst>
                                          <p:attrName>ppt_w</p:attrName>
                                        </p:attrNameLst>
                                      </p:cBhvr>
                                      <p:tavLst>
                                        <p:tav tm="0">
                                          <p:val>
                                            <p:strVal val="#ppt_w*0.70"/>
                                          </p:val>
                                        </p:tav>
                                        <p:tav tm="100000">
                                          <p:val>
                                            <p:strVal val="#ppt_w"/>
                                          </p:val>
                                        </p:tav>
                                      </p:tavLst>
                                    </p:anim>
                                    <p:anim calcmode="lin" valueType="num">
                                      <p:cBhvr>
                                        <p:cTn id="128" dur="1000" fill="hold"/>
                                        <p:tgtEl>
                                          <p:spTgt spid="186384"/>
                                        </p:tgtEl>
                                        <p:attrNameLst>
                                          <p:attrName>ppt_h</p:attrName>
                                        </p:attrNameLst>
                                      </p:cBhvr>
                                      <p:tavLst>
                                        <p:tav tm="0">
                                          <p:val>
                                            <p:strVal val="#ppt_h"/>
                                          </p:val>
                                        </p:tav>
                                        <p:tav tm="100000">
                                          <p:val>
                                            <p:strVal val="#ppt_h"/>
                                          </p:val>
                                        </p:tav>
                                      </p:tavLst>
                                    </p:anim>
                                    <p:animEffect transition="in" filter="fade">
                                      <p:cBhvr>
                                        <p:cTn id="129" dur="1000"/>
                                        <p:tgtEl>
                                          <p:spTgt spid="186384"/>
                                        </p:tgtEl>
                                      </p:cBhvr>
                                    </p:animEffect>
                                  </p:childTnLst>
                                </p:cTn>
                              </p:par>
                            </p:childTnLst>
                          </p:cTn>
                        </p:par>
                        <p:par>
                          <p:cTn id="130" fill="hold">
                            <p:stCondLst>
                              <p:cond delay="31000"/>
                            </p:stCondLst>
                            <p:childTnLst>
                              <p:par>
                                <p:cTn id="131" presetID="29" presetClass="exit" presetSubtype="0" fill="hold" grpId="1" nodeType="afterEffect">
                                  <p:stCondLst>
                                    <p:cond delay="500"/>
                                  </p:stCondLst>
                                  <p:childTnLst>
                                    <p:anim calcmode="lin" valueType="num">
                                      <p:cBhvr>
                                        <p:cTn id="132" dur="1000"/>
                                        <p:tgtEl>
                                          <p:spTgt spid="186384"/>
                                        </p:tgtEl>
                                        <p:attrNameLst>
                                          <p:attrName>ppt_x</p:attrName>
                                        </p:attrNameLst>
                                      </p:cBhvr>
                                      <p:tavLst>
                                        <p:tav tm="0">
                                          <p:val>
                                            <p:strVal val="ppt_x"/>
                                          </p:val>
                                        </p:tav>
                                        <p:tav tm="100000">
                                          <p:val>
                                            <p:strVal val="ppt_x-.2"/>
                                          </p:val>
                                        </p:tav>
                                      </p:tavLst>
                                    </p:anim>
                                    <p:anim calcmode="lin" valueType="num">
                                      <p:cBhvr>
                                        <p:cTn id="133" dur="1000"/>
                                        <p:tgtEl>
                                          <p:spTgt spid="186384"/>
                                        </p:tgtEl>
                                        <p:attrNameLst>
                                          <p:attrName>ppt_y</p:attrName>
                                        </p:attrNameLst>
                                      </p:cBhvr>
                                      <p:tavLst>
                                        <p:tav tm="0">
                                          <p:val>
                                            <p:strVal val="ppt_y"/>
                                          </p:val>
                                        </p:tav>
                                        <p:tav tm="100000">
                                          <p:val>
                                            <p:strVal val="ppt_y"/>
                                          </p:val>
                                        </p:tav>
                                      </p:tavLst>
                                    </p:anim>
                                    <p:animEffect transition="out" filter="fade">
                                      <p:cBhvr>
                                        <p:cTn id="134" dur="1000"/>
                                        <p:tgtEl>
                                          <p:spTgt spid="186384"/>
                                        </p:tgtEl>
                                      </p:cBhvr>
                                    </p:animEffect>
                                    <p:set>
                                      <p:cBhvr>
                                        <p:cTn id="135" dur="1" fill="hold">
                                          <p:stCondLst>
                                            <p:cond delay="999"/>
                                          </p:stCondLst>
                                        </p:cTn>
                                        <p:tgtEl>
                                          <p:spTgt spid="186384"/>
                                        </p:tgtEl>
                                        <p:attrNameLst>
                                          <p:attrName>style.visibility</p:attrName>
                                        </p:attrNameLst>
                                      </p:cBhvr>
                                      <p:to>
                                        <p:strVal val="hidden"/>
                                      </p:to>
                                    </p:set>
                                  </p:childTnLst>
                                </p:cTn>
                              </p:par>
                            </p:childTnLst>
                          </p:cTn>
                        </p:par>
                        <p:par>
                          <p:cTn id="136" fill="hold">
                            <p:stCondLst>
                              <p:cond delay="32500"/>
                            </p:stCondLst>
                            <p:childTnLst>
                              <p:par>
                                <p:cTn id="137" presetID="55" presetClass="entr" presetSubtype="0" fill="hold" nodeType="afterEffect">
                                  <p:stCondLst>
                                    <p:cond delay="0"/>
                                  </p:stCondLst>
                                  <p:childTnLst>
                                    <p:set>
                                      <p:cBhvr>
                                        <p:cTn id="138" dur="1" fill="hold">
                                          <p:stCondLst>
                                            <p:cond delay="0"/>
                                          </p:stCondLst>
                                        </p:cTn>
                                        <p:tgtEl>
                                          <p:spTgt spid="18">
                                            <p:txEl>
                                              <p:pRg st="0" end="0"/>
                                            </p:txEl>
                                          </p:spTgt>
                                        </p:tgtEl>
                                        <p:attrNameLst>
                                          <p:attrName>style.visibility</p:attrName>
                                        </p:attrNameLst>
                                      </p:cBhvr>
                                      <p:to>
                                        <p:strVal val="visible"/>
                                      </p:to>
                                    </p:set>
                                    <p:anim calcmode="lin" valueType="num">
                                      <p:cBhvr>
                                        <p:cTn id="139" dur="1000" fill="hold"/>
                                        <p:tgtEl>
                                          <p:spTgt spid="18">
                                            <p:txEl>
                                              <p:pRg st="0" end="0"/>
                                            </p:txEl>
                                          </p:spTgt>
                                        </p:tgtEl>
                                        <p:attrNameLst>
                                          <p:attrName>ppt_w</p:attrName>
                                        </p:attrNameLst>
                                      </p:cBhvr>
                                      <p:tavLst>
                                        <p:tav tm="0">
                                          <p:val>
                                            <p:strVal val="#ppt_w*0.70"/>
                                          </p:val>
                                        </p:tav>
                                        <p:tav tm="100000">
                                          <p:val>
                                            <p:strVal val="#ppt_w"/>
                                          </p:val>
                                        </p:tav>
                                      </p:tavLst>
                                    </p:anim>
                                    <p:anim calcmode="lin" valueType="num">
                                      <p:cBhvr>
                                        <p:cTn id="140" dur="1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141" dur="1000"/>
                                        <p:tgtEl>
                                          <p:spTgt spid="18">
                                            <p:txEl>
                                              <p:pRg st="0" end="0"/>
                                            </p:txEl>
                                          </p:spTgt>
                                        </p:tgtEl>
                                      </p:cBhvr>
                                    </p:animEffect>
                                  </p:childTnLst>
                                </p:cTn>
                              </p:par>
                              <p:par>
                                <p:cTn id="142" presetID="55" presetClass="entr" presetSubtype="0" fill="hold" nodeType="withEffect">
                                  <p:stCondLst>
                                    <p:cond delay="0"/>
                                  </p:stCondLst>
                                  <p:childTnLst>
                                    <p:set>
                                      <p:cBhvr>
                                        <p:cTn id="143" dur="1" fill="hold">
                                          <p:stCondLst>
                                            <p:cond delay="0"/>
                                          </p:stCondLst>
                                        </p:cTn>
                                        <p:tgtEl>
                                          <p:spTgt spid="18">
                                            <p:txEl>
                                              <p:pRg st="1" end="1"/>
                                            </p:txEl>
                                          </p:spTgt>
                                        </p:tgtEl>
                                        <p:attrNameLst>
                                          <p:attrName>style.visibility</p:attrName>
                                        </p:attrNameLst>
                                      </p:cBhvr>
                                      <p:to>
                                        <p:strVal val="visible"/>
                                      </p:to>
                                    </p:set>
                                    <p:anim calcmode="lin" valueType="num">
                                      <p:cBhvr>
                                        <p:cTn id="144" dur="1000" fill="hold"/>
                                        <p:tgtEl>
                                          <p:spTgt spid="18">
                                            <p:txEl>
                                              <p:pRg st="1" end="1"/>
                                            </p:txEl>
                                          </p:spTgt>
                                        </p:tgtEl>
                                        <p:attrNameLst>
                                          <p:attrName>ppt_w</p:attrName>
                                        </p:attrNameLst>
                                      </p:cBhvr>
                                      <p:tavLst>
                                        <p:tav tm="0">
                                          <p:val>
                                            <p:strVal val="#ppt_w*0.70"/>
                                          </p:val>
                                        </p:tav>
                                        <p:tav tm="100000">
                                          <p:val>
                                            <p:strVal val="#ppt_w"/>
                                          </p:val>
                                        </p:tav>
                                      </p:tavLst>
                                    </p:anim>
                                    <p:anim calcmode="lin" valueType="num">
                                      <p:cBhvr>
                                        <p:cTn id="145" dur="1000" fill="hold"/>
                                        <p:tgtEl>
                                          <p:spTgt spid="18">
                                            <p:txEl>
                                              <p:pRg st="1" end="1"/>
                                            </p:txEl>
                                          </p:spTgt>
                                        </p:tgtEl>
                                        <p:attrNameLst>
                                          <p:attrName>ppt_h</p:attrName>
                                        </p:attrNameLst>
                                      </p:cBhvr>
                                      <p:tavLst>
                                        <p:tav tm="0">
                                          <p:val>
                                            <p:strVal val="#ppt_h"/>
                                          </p:val>
                                        </p:tav>
                                        <p:tav tm="100000">
                                          <p:val>
                                            <p:strVal val="#ppt_h"/>
                                          </p:val>
                                        </p:tav>
                                      </p:tavLst>
                                    </p:anim>
                                    <p:animEffect transition="in" filter="fade">
                                      <p:cBhvr>
                                        <p:cTn id="146" dur="1000"/>
                                        <p:tgtEl>
                                          <p:spTgt spid="18">
                                            <p:txEl>
                                              <p:pRg st="1" end="1"/>
                                            </p:txEl>
                                          </p:spTgt>
                                        </p:tgtEl>
                                      </p:cBhvr>
                                    </p:animEffect>
                                  </p:childTnLst>
                                </p:cTn>
                              </p:par>
                              <p:par>
                                <p:cTn id="147" presetID="55" presetClass="entr" presetSubtype="0" fill="hold" nodeType="withEffect">
                                  <p:stCondLst>
                                    <p:cond delay="0"/>
                                  </p:stCondLst>
                                  <p:childTnLst>
                                    <p:set>
                                      <p:cBhvr>
                                        <p:cTn id="148" dur="1" fill="hold">
                                          <p:stCondLst>
                                            <p:cond delay="0"/>
                                          </p:stCondLst>
                                        </p:cTn>
                                        <p:tgtEl>
                                          <p:spTgt spid="18">
                                            <p:txEl>
                                              <p:pRg st="2" end="2"/>
                                            </p:txEl>
                                          </p:spTgt>
                                        </p:tgtEl>
                                        <p:attrNameLst>
                                          <p:attrName>style.visibility</p:attrName>
                                        </p:attrNameLst>
                                      </p:cBhvr>
                                      <p:to>
                                        <p:strVal val="visible"/>
                                      </p:to>
                                    </p:set>
                                    <p:anim calcmode="lin" valueType="num">
                                      <p:cBhvr>
                                        <p:cTn id="149" dur="1000" fill="hold"/>
                                        <p:tgtEl>
                                          <p:spTgt spid="18">
                                            <p:txEl>
                                              <p:pRg st="2" end="2"/>
                                            </p:txEl>
                                          </p:spTgt>
                                        </p:tgtEl>
                                        <p:attrNameLst>
                                          <p:attrName>ppt_w</p:attrName>
                                        </p:attrNameLst>
                                      </p:cBhvr>
                                      <p:tavLst>
                                        <p:tav tm="0">
                                          <p:val>
                                            <p:strVal val="#ppt_w*0.70"/>
                                          </p:val>
                                        </p:tav>
                                        <p:tav tm="100000">
                                          <p:val>
                                            <p:strVal val="#ppt_w"/>
                                          </p:val>
                                        </p:tav>
                                      </p:tavLst>
                                    </p:anim>
                                    <p:anim calcmode="lin" valueType="num">
                                      <p:cBhvr>
                                        <p:cTn id="150" dur="1000" fill="hold"/>
                                        <p:tgtEl>
                                          <p:spTgt spid="18">
                                            <p:txEl>
                                              <p:pRg st="2" end="2"/>
                                            </p:txEl>
                                          </p:spTgt>
                                        </p:tgtEl>
                                        <p:attrNameLst>
                                          <p:attrName>ppt_h</p:attrName>
                                        </p:attrNameLst>
                                      </p:cBhvr>
                                      <p:tavLst>
                                        <p:tav tm="0">
                                          <p:val>
                                            <p:strVal val="#ppt_h"/>
                                          </p:val>
                                        </p:tav>
                                        <p:tav tm="100000">
                                          <p:val>
                                            <p:strVal val="#ppt_h"/>
                                          </p:val>
                                        </p:tav>
                                      </p:tavLst>
                                    </p:anim>
                                    <p:animEffect transition="in" filter="fade">
                                      <p:cBhvr>
                                        <p:cTn id="151" dur="10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4" grpId="0"/>
      <p:bldP spid="304134" grpId="1"/>
      <p:bldP spid="304138" grpId="0"/>
      <p:bldP spid="304138" grpId="1"/>
      <p:bldP spid="304137" grpId="0"/>
      <p:bldP spid="304137" grpId="1"/>
      <p:bldP spid="304139" grpId="0"/>
      <p:bldP spid="304139" grpId="1"/>
      <p:bldP spid="304140" grpId="0"/>
      <p:bldP spid="304140" grpId="1"/>
      <p:bldP spid="304141" grpId="0"/>
      <p:bldP spid="304141" grpId="1"/>
      <p:bldP spid="304133" grpId="0"/>
      <p:bldP spid="304133" grpId="1"/>
      <p:bldP spid="304135" grpId="0"/>
      <p:bldP spid="304135" grpId="1"/>
      <p:bldP spid="304136" grpId="0"/>
      <p:bldP spid="304136" grpId="1"/>
      <p:bldP spid="186381" grpId="0"/>
      <p:bldP spid="186381" grpId="1"/>
      <p:bldP spid="186384" grpId="0"/>
      <p:bldP spid="18638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255588" y="6172200"/>
            <a:ext cx="47466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1" hangingPunct="1">
              <a:defRPr/>
            </a:pPr>
            <a:r>
              <a:rPr lang="en-US" sz="2400" b="1" dirty="0">
                <a:solidFill>
                  <a:srgbClr val="000000"/>
                </a:solidFill>
                <a:latin typeface="Arial"/>
                <a:ea typeface="+mn-ea"/>
                <a:cs typeface="+mn-cs"/>
              </a:rPr>
              <a:t>implicit.harvard.edu/implicit/</a:t>
            </a:r>
          </a:p>
        </p:txBody>
      </p:sp>
      <p:pic>
        <p:nvPicPr>
          <p:cNvPr id="860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7901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9planets"/>
          <p:cNvPicPr>
            <a:picLocks noChangeAspect="1" noChangeArrowheads="1"/>
          </p:cNvPicPr>
          <p:nvPr/>
        </p:nvPicPr>
        <p:blipFill>
          <a:blip r:embed="rId3">
            <a:extLst>
              <a:ext uri="{28A0092B-C50C-407E-A947-70E740481C1C}">
                <a14:useLocalDpi xmlns:a14="http://schemas.microsoft.com/office/drawing/2010/main" val="0"/>
              </a:ext>
            </a:extLst>
          </a:blip>
          <a:srcRect l="4167" t="22273"/>
          <a:stretch>
            <a:fillRect/>
          </a:stretch>
        </p:blipFill>
        <p:spPr bwMode="auto">
          <a:xfrm>
            <a:off x="0" y="1604963"/>
            <a:ext cx="9144000"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Line 3"/>
          <p:cNvSpPr>
            <a:spLocks noChangeShapeType="1"/>
          </p:cNvSpPr>
          <p:nvPr/>
        </p:nvSpPr>
        <p:spPr bwMode="auto">
          <a:xfrm>
            <a:off x="1231900" y="1835150"/>
            <a:ext cx="876300" cy="1938338"/>
          </a:xfrm>
          <a:prstGeom prst="line">
            <a:avLst/>
          </a:prstGeom>
          <a:noFill/>
          <a:ln w="9525">
            <a:solidFill>
              <a:srgbClr val="D0D9F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4980" name="WordArt 4"/>
          <p:cNvSpPr>
            <a:spLocks noChangeArrowheads="1" noChangeShapeType="1" noTextEdit="1"/>
          </p:cNvSpPr>
          <p:nvPr/>
        </p:nvSpPr>
        <p:spPr bwMode="auto">
          <a:xfrm>
            <a:off x="304800" y="919163"/>
            <a:ext cx="2963863" cy="776287"/>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panose="020B0A04020102020204" pitchFamily="34" charset="0"/>
              </a:rPr>
              <a:t>You are here</a:t>
            </a:r>
          </a:p>
        </p:txBody>
      </p:sp>
      <p:sp>
        <p:nvSpPr>
          <p:cNvPr id="254981" name="Text Box 5"/>
          <p:cNvSpPr txBox="1">
            <a:spLocks noChangeArrowheads="1"/>
          </p:cNvSpPr>
          <p:nvPr/>
        </p:nvSpPr>
        <p:spPr bwMode="auto">
          <a:xfrm>
            <a:off x="1420813" y="5303838"/>
            <a:ext cx="71501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b="1" i="1">
                <a:solidFill>
                  <a:schemeClr val="tx2"/>
                </a:solidFill>
              </a:rPr>
              <a:t>Coordinating Science and Technology Inside the Federal Government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54979"/>
                                        </p:tgtEl>
                                        <p:attrNameLst>
                                          <p:attrName>style.visibility</p:attrName>
                                        </p:attrNameLst>
                                      </p:cBhvr>
                                      <p:to>
                                        <p:strVal val="visible"/>
                                      </p:to>
                                    </p:set>
                                    <p:anim calcmode="lin" valueType="num">
                                      <p:cBhvr>
                                        <p:cTn id="7" dur="1000" fill="hold"/>
                                        <p:tgtEl>
                                          <p:spTgt spid="254979"/>
                                        </p:tgtEl>
                                        <p:attrNameLst>
                                          <p:attrName>ppt_w</p:attrName>
                                        </p:attrNameLst>
                                      </p:cBhvr>
                                      <p:tavLst>
                                        <p:tav tm="0">
                                          <p:val>
                                            <p:fltVal val="0"/>
                                          </p:val>
                                        </p:tav>
                                        <p:tav tm="100000">
                                          <p:val>
                                            <p:strVal val="#ppt_w"/>
                                          </p:val>
                                        </p:tav>
                                      </p:tavLst>
                                    </p:anim>
                                    <p:anim calcmode="lin" valueType="num">
                                      <p:cBhvr>
                                        <p:cTn id="8" dur="1000" fill="hold"/>
                                        <p:tgtEl>
                                          <p:spTgt spid="254979"/>
                                        </p:tgtEl>
                                        <p:attrNameLst>
                                          <p:attrName>ppt_h</p:attrName>
                                        </p:attrNameLst>
                                      </p:cBhvr>
                                      <p:tavLst>
                                        <p:tav tm="0">
                                          <p:val>
                                            <p:fltVal val="0"/>
                                          </p:val>
                                        </p:tav>
                                        <p:tav tm="100000">
                                          <p:val>
                                            <p:strVal val="#ppt_h"/>
                                          </p:val>
                                        </p:tav>
                                      </p:tavLst>
                                    </p:anim>
                                    <p:anim calcmode="lin" valueType="num">
                                      <p:cBhvr>
                                        <p:cTn id="9" dur="1000" fill="hold"/>
                                        <p:tgtEl>
                                          <p:spTgt spid="254979"/>
                                        </p:tgtEl>
                                        <p:attrNameLst>
                                          <p:attrName>style.rotation</p:attrName>
                                        </p:attrNameLst>
                                      </p:cBhvr>
                                      <p:tavLst>
                                        <p:tav tm="0">
                                          <p:val>
                                            <p:fltVal val="90"/>
                                          </p:val>
                                        </p:tav>
                                        <p:tav tm="100000">
                                          <p:val>
                                            <p:fltVal val="0"/>
                                          </p:val>
                                        </p:tav>
                                      </p:tavLst>
                                    </p:anim>
                                    <p:animEffect transition="in" filter="fade">
                                      <p:cBhvr>
                                        <p:cTn id="10" dur="1000"/>
                                        <p:tgtEl>
                                          <p:spTgt spid="254979"/>
                                        </p:tgtEl>
                                      </p:cBhvr>
                                    </p:animEffect>
                                  </p:childTnLst>
                                </p:cTn>
                              </p:par>
                            </p:childTnLst>
                          </p:cTn>
                        </p:par>
                        <p:par>
                          <p:cTn id="11" fill="hold" nodeType="afterGroup">
                            <p:stCondLst>
                              <p:cond delay="1000"/>
                            </p:stCondLst>
                            <p:childTnLst>
                              <p:par>
                                <p:cTn id="12" presetID="25" presetClass="entr" presetSubtype="0" fill="hold" grpId="0" nodeType="afterEffect">
                                  <p:stCondLst>
                                    <p:cond delay="0"/>
                                  </p:stCondLst>
                                  <p:childTnLst>
                                    <p:set>
                                      <p:cBhvr>
                                        <p:cTn id="13" dur="1" fill="hold">
                                          <p:stCondLst>
                                            <p:cond delay="0"/>
                                          </p:stCondLst>
                                        </p:cTn>
                                        <p:tgtEl>
                                          <p:spTgt spid="254980"/>
                                        </p:tgtEl>
                                        <p:attrNameLst>
                                          <p:attrName>style.visibility</p:attrName>
                                        </p:attrNameLst>
                                      </p:cBhvr>
                                      <p:to>
                                        <p:strVal val="visible"/>
                                      </p:to>
                                    </p:set>
                                    <p:anim calcmode="lin" valueType="num">
                                      <p:cBhvr>
                                        <p:cTn id="14" dur="500" decel="50000" fill="hold">
                                          <p:stCondLst>
                                            <p:cond delay="0"/>
                                          </p:stCondLst>
                                        </p:cTn>
                                        <p:tgtEl>
                                          <p:spTgt spid="254980"/>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254980"/>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254980"/>
                                        </p:tgtEl>
                                        <p:attrNameLst>
                                          <p:attrName>ppt_w</p:attrName>
                                        </p:attrNameLst>
                                      </p:cBhvr>
                                      <p:tavLst>
                                        <p:tav tm="0">
                                          <p:val>
                                            <p:strVal val="#ppt_w*.05"/>
                                          </p:val>
                                        </p:tav>
                                        <p:tav tm="100000">
                                          <p:val>
                                            <p:strVal val="#ppt_w"/>
                                          </p:val>
                                        </p:tav>
                                      </p:tavLst>
                                    </p:anim>
                                    <p:anim calcmode="lin" valueType="num">
                                      <p:cBhvr>
                                        <p:cTn id="17" dur="1000" fill="hold"/>
                                        <p:tgtEl>
                                          <p:spTgt spid="254980"/>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254980"/>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254980"/>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254980"/>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254980"/>
                                        </p:tgtEl>
                                      </p:cBhvr>
                                    </p:animEffect>
                                  </p:childTnLst>
                                </p:cTn>
                              </p:par>
                            </p:childTnLst>
                          </p:cTn>
                        </p:par>
                        <p:par>
                          <p:cTn id="22" fill="hold" nodeType="afterGroup">
                            <p:stCondLst>
                              <p:cond delay="2000"/>
                            </p:stCondLst>
                            <p:childTnLst>
                              <p:par>
                                <p:cTn id="23" presetID="37" presetClass="entr" presetSubtype="0" fill="hold" grpId="0" nodeType="afterEffect">
                                  <p:stCondLst>
                                    <p:cond delay="2000"/>
                                  </p:stCondLst>
                                  <p:childTnLst>
                                    <p:set>
                                      <p:cBhvr>
                                        <p:cTn id="24" dur="1" fill="hold">
                                          <p:stCondLst>
                                            <p:cond delay="0"/>
                                          </p:stCondLst>
                                        </p:cTn>
                                        <p:tgtEl>
                                          <p:spTgt spid="254981"/>
                                        </p:tgtEl>
                                        <p:attrNameLst>
                                          <p:attrName>style.visibility</p:attrName>
                                        </p:attrNameLst>
                                      </p:cBhvr>
                                      <p:to>
                                        <p:strVal val="visible"/>
                                      </p:to>
                                    </p:set>
                                    <p:animEffect transition="in" filter="fade">
                                      <p:cBhvr>
                                        <p:cTn id="25" dur="1000"/>
                                        <p:tgtEl>
                                          <p:spTgt spid="254981"/>
                                        </p:tgtEl>
                                      </p:cBhvr>
                                    </p:animEffect>
                                    <p:anim calcmode="lin" valueType="num">
                                      <p:cBhvr>
                                        <p:cTn id="26" dur="1000" fill="hold"/>
                                        <p:tgtEl>
                                          <p:spTgt spid="254981"/>
                                        </p:tgtEl>
                                        <p:attrNameLst>
                                          <p:attrName>ppt_x</p:attrName>
                                        </p:attrNameLst>
                                      </p:cBhvr>
                                      <p:tavLst>
                                        <p:tav tm="0">
                                          <p:val>
                                            <p:strVal val="#ppt_x"/>
                                          </p:val>
                                        </p:tav>
                                        <p:tav tm="100000">
                                          <p:val>
                                            <p:strVal val="#ppt_x"/>
                                          </p:val>
                                        </p:tav>
                                      </p:tavLst>
                                    </p:anim>
                                    <p:anim calcmode="lin" valueType="num">
                                      <p:cBhvr>
                                        <p:cTn id="27" dur="900" decel="100000" fill="hold"/>
                                        <p:tgtEl>
                                          <p:spTgt spid="25498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5498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9" grpId="0" animBg="1"/>
      <p:bldP spid="254980" grpId="0" animBg="1"/>
      <p:bldP spid="25498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txBox="1">
            <a:spLocks noChangeArrowheads="1"/>
          </p:cNvSpPr>
          <p:nvPr/>
        </p:nvSpPr>
        <p:spPr bwMode="auto">
          <a:xfrm>
            <a:off x="685800" y="-9525"/>
            <a:ext cx="7772400" cy="1795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Clr>
                <a:srgbClr val="FF0000"/>
              </a:buClr>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Clr>
                <a:srgbClr val="FF0000"/>
              </a:buClr>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Clr>
                <a:srgbClr val="FF0000"/>
              </a:buClr>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Clr>
                <a:srgbClr val="FF0000"/>
              </a:buClr>
              <a:buFont typeface="Arial" charset="0"/>
              <a:buChar char="»"/>
              <a:defRPr sz="2000">
                <a:solidFill>
                  <a:schemeClr val="tx1"/>
                </a:solidFill>
                <a:latin typeface="Calibri" charset="0"/>
                <a:ea typeface="MS PGothic" charset="0"/>
                <a:cs typeface="MS PGothic" charset="0"/>
              </a:defRPr>
            </a:lvl9pPr>
          </a:lstStyle>
          <a:p>
            <a:pPr algn="ctr" eaLnBrk="1" hangingPunct="1"/>
            <a:r>
              <a:rPr lang="en-US" sz="4400" dirty="0">
                <a:solidFill>
                  <a:srgbClr val="3366FF"/>
                </a:solidFill>
              </a:rPr>
              <a:t>How are </a:t>
            </a:r>
            <a:r>
              <a:rPr lang="en-US" sz="4400" dirty="0" smtClean="0">
                <a:solidFill>
                  <a:srgbClr val="3366FF"/>
                </a:solidFill>
              </a:rPr>
              <a:t>U.S. </a:t>
            </a:r>
            <a:r>
              <a:rPr lang="en-US" altLang="ja-JP" sz="4400" dirty="0" smtClean="0">
                <a:solidFill>
                  <a:srgbClr val="3366FF"/>
                </a:solidFill>
              </a:rPr>
              <a:t>S&amp;T </a:t>
            </a:r>
            <a:r>
              <a:rPr lang="en-US" altLang="ja-JP" sz="4400" dirty="0">
                <a:solidFill>
                  <a:srgbClr val="3366FF"/>
                </a:solidFill>
              </a:rPr>
              <a:t>Priorities and Budgets Set?</a:t>
            </a:r>
            <a:endParaRPr lang="en-US" sz="4400" dirty="0">
              <a:solidFill>
                <a:srgbClr val="3366FF"/>
              </a:solidFill>
            </a:endParaRPr>
          </a:p>
        </p:txBody>
      </p:sp>
    </p:spTree>
    <p:extLst>
      <p:ext uri="{BB962C8B-B14F-4D97-AF65-F5344CB8AC3E}">
        <p14:creationId xmlns:p14="http://schemas.microsoft.com/office/powerpoint/2010/main" val="1602910476"/>
      </p:ext>
    </p:extLst>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latte-R1-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ja-JP" sz="4000" dirty="0" smtClean="0">
                <a:solidFill>
                  <a:srgbClr val="C00000"/>
                </a:solidFill>
              </a:rPr>
              <a:t>S&amp;T </a:t>
            </a:r>
            <a:r>
              <a:rPr lang="en-US" altLang="ja-JP" sz="4000" dirty="0">
                <a:solidFill>
                  <a:srgbClr val="C00000"/>
                </a:solidFill>
              </a:rPr>
              <a:t>Priorities and Budgets</a:t>
            </a:r>
            <a:endParaRPr lang="en-US" sz="4000" dirty="0">
              <a:solidFill>
                <a:srgbClr val="C00000"/>
              </a:solidFill>
            </a:endParaRPr>
          </a:p>
        </p:txBody>
      </p:sp>
      <p:sp>
        <p:nvSpPr>
          <p:cNvPr id="3" name="Text Placeholder 2"/>
          <p:cNvSpPr>
            <a:spLocks noGrp="1"/>
          </p:cNvSpPr>
          <p:nvPr>
            <p:ph type="body" idx="1"/>
          </p:nvPr>
        </p:nvSpPr>
        <p:spPr>
          <a:xfrm>
            <a:off x="457200" y="1321753"/>
            <a:ext cx="4040188" cy="639762"/>
          </a:xfrm>
        </p:spPr>
        <p:txBody>
          <a:bodyPr>
            <a:normAutofit fontScale="85000" lnSpcReduction="20000"/>
          </a:bodyPr>
          <a:lstStyle/>
          <a:p>
            <a:r>
              <a:rPr lang="en-US" altLang="en-US" dirty="0"/>
              <a:t>The National Science and Technology Council  (</a:t>
            </a:r>
            <a:r>
              <a:rPr lang="en-US" altLang="en-US" dirty="0" smtClean="0"/>
              <a:t>NSTC)</a:t>
            </a:r>
            <a:endParaRPr lang="en-US" dirty="0"/>
          </a:p>
        </p:txBody>
      </p:sp>
      <p:sp>
        <p:nvSpPr>
          <p:cNvPr id="4" name="Content Placeholder 3"/>
          <p:cNvSpPr>
            <a:spLocks noGrp="1"/>
          </p:cNvSpPr>
          <p:nvPr>
            <p:ph sz="half" idx="2"/>
          </p:nvPr>
        </p:nvSpPr>
        <p:spPr>
          <a:xfrm>
            <a:off x="457200" y="2037715"/>
            <a:ext cx="4040188" cy="3951288"/>
          </a:xfrm>
        </p:spPr>
        <p:txBody>
          <a:bodyPr>
            <a:normAutofit lnSpcReduction="10000"/>
          </a:bodyPr>
          <a:lstStyle/>
          <a:p>
            <a:pPr>
              <a:lnSpc>
                <a:spcPct val="90000"/>
              </a:lnSpc>
              <a:spcAft>
                <a:spcPct val="10000"/>
              </a:spcAft>
              <a:defRPr/>
            </a:pPr>
            <a:r>
              <a:rPr lang="en-US" dirty="0"/>
              <a:t>A Cabinet-level council of advisers to the President on Science and Technology</a:t>
            </a:r>
          </a:p>
          <a:p>
            <a:pPr>
              <a:lnSpc>
                <a:spcPct val="90000"/>
              </a:lnSpc>
              <a:spcAft>
                <a:spcPct val="10000"/>
              </a:spcAft>
              <a:defRPr/>
            </a:pPr>
            <a:r>
              <a:rPr lang="en-US" dirty="0"/>
              <a:t>Principal means to coordinate science and technology matters within the Federal research and development enterprise </a:t>
            </a:r>
          </a:p>
          <a:p>
            <a:pPr>
              <a:lnSpc>
                <a:spcPct val="90000"/>
              </a:lnSpc>
              <a:spcAft>
                <a:spcPct val="10000"/>
              </a:spcAft>
              <a:defRPr/>
            </a:pPr>
            <a:r>
              <a:rPr lang="en-US" dirty="0"/>
              <a:t>Means to establish clear national goals for Federal science and technology </a:t>
            </a:r>
            <a:r>
              <a:rPr lang="en-US" dirty="0" smtClean="0"/>
              <a:t>investment.</a:t>
            </a:r>
            <a:endParaRPr lang="en-US" dirty="0"/>
          </a:p>
        </p:txBody>
      </p:sp>
      <p:sp>
        <p:nvSpPr>
          <p:cNvPr id="5" name="Text Placeholder 4"/>
          <p:cNvSpPr>
            <a:spLocks noGrp="1"/>
          </p:cNvSpPr>
          <p:nvPr>
            <p:ph type="body" sz="quarter" idx="3"/>
          </p:nvPr>
        </p:nvSpPr>
        <p:spPr>
          <a:xfrm>
            <a:off x="4645025" y="1321753"/>
            <a:ext cx="4041775" cy="639762"/>
          </a:xfrm>
        </p:spPr>
        <p:txBody>
          <a:bodyPr>
            <a:normAutofit fontScale="92500" lnSpcReduction="20000"/>
          </a:bodyPr>
          <a:lstStyle/>
          <a:p>
            <a:r>
              <a:rPr lang="en-US" altLang="en-US" dirty="0"/>
              <a:t>President’s Council of Advisors on Science &amp; Technology (PCAST)</a:t>
            </a:r>
            <a:endParaRPr lang="en-US" dirty="0"/>
          </a:p>
        </p:txBody>
      </p:sp>
      <p:sp>
        <p:nvSpPr>
          <p:cNvPr id="6" name="Content Placeholder 5"/>
          <p:cNvSpPr>
            <a:spLocks noGrp="1"/>
          </p:cNvSpPr>
          <p:nvPr>
            <p:ph sz="quarter" idx="4"/>
          </p:nvPr>
        </p:nvSpPr>
        <p:spPr>
          <a:xfrm>
            <a:off x="4645025" y="1991995"/>
            <a:ext cx="4041775" cy="3951288"/>
          </a:xfrm>
        </p:spPr>
        <p:txBody>
          <a:bodyPr>
            <a:normAutofit fontScale="92500" lnSpcReduction="20000"/>
          </a:bodyPr>
          <a:lstStyle/>
          <a:p>
            <a:r>
              <a:rPr lang="en-US" altLang="en-US" i="1" dirty="0"/>
              <a:t>PCAST is an advisory group to the President and his Executive Office and consists of the nation’s leading scientists and engineers </a:t>
            </a:r>
          </a:p>
          <a:p>
            <a:r>
              <a:rPr lang="en-US" altLang="en-US" dirty="0"/>
              <a:t>PCAST assists the National Science and Technology Council (NSTC) in securing private sector involvement in its activities</a:t>
            </a:r>
          </a:p>
          <a:p>
            <a:r>
              <a:rPr lang="en-US" altLang="en-US" i="1" dirty="0"/>
              <a:t>PCAST is administered by the Office of Science and Technology Policy (OSTP).</a:t>
            </a:r>
          </a:p>
          <a:p>
            <a:endParaRPr lang="en-US" dirty="0"/>
          </a:p>
        </p:txBody>
      </p:sp>
      <p:sp>
        <p:nvSpPr>
          <p:cNvPr id="7" name="Date Placeholder 6"/>
          <p:cNvSpPr>
            <a:spLocks noGrp="1"/>
          </p:cNvSpPr>
          <p:nvPr>
            <p:ph type="dt" sz="half" idx="10"/>
          </p:nvPr>
        </p:nvSpPr>
        <p:spPr/>
        <p:txBody>
          <a:bodyPr/>
          <a:lstStyle/>
          <a:p>
            <a:fld id="{FA1AD5C2-A619-124A-83CD-9BB2A3AE8A62}" type="datetime1">
              <a:rPr lang="en-US" smtClean="0"/>
              <a:t>5/1/2015</a:t>
            </a:fld>
            <a:endParaRPr lang="en-US"/>
          </a:p>
        </p:txBody>
      </p:sp>
      <p:sp>
        <p:nvSpPr>
          <p:cNvPr id="8" name="Footer Placeholder 7"/>
          <p:cNvSpPr>
            <a:spLocks noGrp="1"/>
          </p:cNvSpPr>
          <p:nvPr>
            <p:ph type="ftr" sz="quarter" idx="11"/>
          </p:nvPr>
        </p:nvSpPr>
        <p:spPr/>
        <p:txBody>
          <a:bodyPr/>
          <a:lstStyle/>
          <a:p>
            <a:r>
              <a:rPr lang="en-US" smtClean="0"/>
              <a:t>Kathie L. Olsen, ScienceWorks</a:t>
            </a:r>
            <a:endParaRPr lang="en-US"/>
          </a:p>
        </p:txBody>
      </p:sp>
      <p:sp>
        <p:nvSpPr>
          <p:cNvPr id="9" name="Title 1"/>
          <p:cNvSpPr txBox="1">
            <a:spLocks/>
          </p:cNvSpPr>
          <p:nvPr/>
        </p:nvSpPr>
        <p:spPr>
          <a:xfrm>
            <a:off x="733312" y="6028781"/>
            <a:ext cx="7633447" cy="59942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2400" dirty="0" smtClean="0"/>
              <a:t>OSTP / OMB Guidance Memorandum </a:t>
            </a:r>
            <a:br>
              <a:rPr lang="en-US" altLang="en-US" sz="2400" dirty="0" smtClean="0"/>
            </a:br>
            <a:r>
              <a:rPr lang="en-US" altLang="en-US" sz="2400" dirty="0" smtClean="0"/>
              <a:t>for FY S&amp;T Priorities</a:t>
            </a:r>
            <a:endParaRPr lang="en-US" sz="2400" dirty="0"/>
          </a:p>
        </p:txBody>
      </p:sp>
    </p:spTree>
    <p:extLst>
      <p:ext uri="{BB962C8B-B14F-4D97-AF65-F5344CB8AC3E}">
        <p14:creationId xmlns:p14="http://schemas.microsoft.com/office/powerpoint/2010/main" val="20757529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aleav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421" y="1524000"/>
            <a:ext cx="6697579" cy="5023185"/>
          </a:xfrm>
          <a:prstGeom prst="rect">
            <a:avLst/>
          </a:prstGeom>
        </p:spPr>
      </p:pic>
      <p:sp>
        <p:nvSpPr>
          <p:cNvPr id="6" name="Title 5"/>
          <p:cNvSpPr>
            <a:spLocks noGrp="1"/>
          </p:cNvSpPr>
          <p:nvPr>
            <p:ph type="title"/>
          </p:nvPr>
        </p:nvSpPr>
        <p:spPr/>
        <p:txBody>
          <a:bodyPr>
            <a:normAutofit fontScale="90000"/>
          </a:bodyPr>
          <a:lstStyle/>
          <a:p>
            <a:r>
              <a:rPr lang="en-US" dirty="0" smtClean="0"/>
              <a:t>How To Read the Tea Leaves?</a:t>
            </a:r>
            <a:endParaRPr lang="en-US" dirty="0"/>
          </a:p>
        </p:txBody>
      </p:sp>
      <p:sp>
        <p:nvSpPr>
          <p:cNvPr id="7" name="Oval Callout 6"/>
          <p:cNvSpPr/>
          <p:nvPr/>
        </p:nvSpPr>
        <p:spPr>
          <a:xfrm rot="13802291">
            <a:off x="1215549" y="2908393"/>
            <a:ext cx="2912126" cy="4142542"/>
          </a:xfrm>
          <a:prstGeom prst="wedgeEllipseCallout">
            <a:avLst>
              <a:gd name="adj1" fmla="val -45719"/>
              <a:gd name="adj2" fmla="val 56710"/>
            </a:avLst>
          </a:prstGeom>
          <a:solidFill>
            <a:schemeClr val="accent6">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7200" y="1515038"/>
            <a:ext cx="2646947" cy="1569660"/>
          </a:xfrm>
          <a:prstGeom prst="rect">
            <a:avLst/>
          </a:prstGeom>
          <a:solidFill>
            <a:schemeClr val="bg1"/>
          </a:solidFill>
        </p:spPr>
        <p:txBody>
          <a:bodyPr wrap="square" rtlCol="0">
            <a:spAutoFit/>
          </a:bodyPr>
          <a:lstStyle/>
          <a:p>
            <a:r>
              <a:rPr lang="en-US" sz="3200" dirty="0" smtClean="0">
                <a:latin typeface="Chalkduster"/>
                <a:cs typeface="Chalkduster"/>
              </a:rPr>
              <a:t>Predicting the Future of…</a:t>
            </a:r>
            <a:endParaRPr lang="en-US" sz="3200" dirty="0">
              <a:latin typeface="Chalkduster"/>
              <a:cs typeface="Chalkduster"/>
            </a:endParaRPr>
          </a:p>
        </p:txBody>
      </p:sp>
      <p:sp>
        <p:nvSpPr>
          <p:cNvPr id="9" name="Rectangle 8"/>
          <p:cNvSpPr/>
          <p:nvPr/>
        </p:nvSpPr>
        <p:spPr>
          <a:xfrm rot="19435565">
            <a:off x="1129588" y="4180458"/>
            <a:ext cx="3102869" cy="1754327"/>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Federal Funding</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14" name="Group 13"/>
          <p:cNvGrpSpPr/>
          <p:nvPr/>
        </p:nvGrpSpPr>
        <p:grpSpPr>
          <a:xfrm>
            <a:off x="4776623" y="3714748"/>
            <a:ext cx="623551" cy="628316"/>
            <a:chOff x="8373397" y="1116263"/>
            <a:chExt cx="623551" cy="628316"/>
          </a:xfrm>
        </p:grpSpPr>
        <p:sp>
          <p:nvSpPr>
            <p:cNvPr id="12" name="Rounded Rectangle 11"/>
            <p:cNvSpPr/>
            <p:nvPr/>
          </p:nvSpPr>
          <p:spPr>
            <a:xfrm rot="5229631">
              <a:off x="8341895" y="1203158"/>
              <a:ext cx="628316" cy="454526"/>
            </a:xfrm>
            <a:prstGeom prst="roundRect">
              <a:avLst>
                <a:gd name="adj" fmla="val 31646"/>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 name="TextBox 12"/>
            <p:cNvSpPr txBox="1"/>
            <p:nvPr/>
          </p:nvSpPr>
          <p:spPr>
            <a:xfrm>
              <a:off x="8373397" y="1286833"/>
              <a:ext cx="623551" cy="261610"/>
            </a:xfrm>
            <a:prstGeom prst="rect">
              <a:avLst/>
            </a:prstGeom>
            <a:noFill/>
          </p:spPr>
          <p:txBody>
            <a:bodyPr wrap="square" rtlCol="0">
              <a:spAutoFit/>
            </a:bodyPr>
            <a:lstStyle/>
            <a:p>
              <a:r>
                <a:rPr lang="en-US" sz="1100" dirty="0" smtClean="0"/>
                <a:t>Report</a:t>
              </a:r>
              <a:endParaRPr lang="en-US" sz="1100" dirty="0"/>
            </a:p>
          </p:txBody>
        </p:sp>
      </p:grpSp>
      <p:grpSp>
        <p:nvGrpSpPr>
          <p:cNvPr id="15" name="Group 14"/>
          <p:cNvGrpSpPr/>
          <p:nvPr/>
        </p:nvGrpSpPr>
        <p:grpSpPr>
          <a:xfrm>
            <a:off x="5620085" y="4080023"/>
            <a:ext cx="623551" cy="628316"/>
            <a:chOff x="8373397" y="1116263"/>
            <a:chExt cx="623551" cy="628316"/>
          </a:xfrm>
        </p:grpSpPr>
        <p:sp>
          <p:nvSpPr>
            <p:cNvPr id="16" name="Rounded Rectangle 15"/>
            <p:cNvSpPr/>
            <p:nvPr/>
          </p:nvSpPr>
          <p:spPr>
            <a:xfrm rot="5229631">
              <a:off x="8341895" y="1203158"/>
              <a:ext cx="628316" cy="454526"/>
            </a:xfrm>
            <a:prstGeom prst="roundRect">
              <a:avLst>
                <a:gd name="adj" fmla="val 31646"/>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7" name="TextBox 16"/>
            <p:cNvSpPr txBox="1"/>
            <p:nvPr/>
          </p:nvSpPr>
          <p:spPr>
            <a:xfrm>
              <a:off x="8373397" y="1286833"/>
              <a:ext cx="623551" cy="261610"/>
            </a:xfrm>
            <a:prstGeom prst="rect">
              <a:avLst/>
            </a:prstGeom>
            <a:noFill/>
          </p:spPr>
          <p:txBody>
            <a:bodyPr wrap="square" rtlCol="0">
              <a:spAutoFit/>
            </a:bodyPr>
            <a:lstStyle/>
            <a:p>
              <a:r>
                <a:rPr lang="en-US" sz="1100" dirty="0" smtClean="0"/>
                <a:t>Report</a:t>
              </a:r>
              <a:endParaRPr lang="en-US" sz="1100" dirty="0"/>
            </a:p>
          </p:txBody>
        </p:sp>
      </p:grpSp>
      <p:grpSp>
        <p:nvGrpSpPr>
          <p:cNvPr id="18" name="Group 17"/>
          <p:cNvGrpSpPr/>
          <p:nvPr/>
        </p:nvGrpSpPr>
        <p:grpSpPr>
          <a:xfrm>
            <a:off x="5718433" y="3131479"/>
            <a:ext cx="623551" cy="628316"/>
            <a:chOff x="8373397" y="1116263"/>
            <a:chExt cx="623551" cy="628316"/>
          </a:xfrm>
        </p:grpSpPr>
        <p:sp>
          <p:nvSpPr>
            <p:cNvPr id="19" name="Rounded Rectangle 18"/>
            <p:cNvSpPr/>
            <p:nvPr/>
          </p:nvSpPr>
          <p:spPr>
            <a:xfrm rot="5229631">
              <a:off x="8341895" y="1203158"/>
              <a:ext cx="628316" cy="454526"/>
            </a:xfrm>
            <a:prstGeom prst="roundRect">
              <a:avLst>
                <a:gd name="adj" fmla="val 31646"/>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TextBox 19"/>
            <p:cNvSpPr txBox="1"/>
            <p:nvPr/>
          </p:nvSpPr>
          <p:spPr>
            <a:xfrm>
              <a:off x="8373397" y="1286833"/>
              <a:ext cx="623551" cy="261610"/>
            </a:xfrm>
            <a:prstGeom prst="rect">
              <a:avLst/>
            </a:prstGeom>
            <a:noFill/>
          </p:spPr>
          <p:txBody>
            <a:bodyPr wrap="square" rtlCol="0">
              <a:spAutoFit/>
            </a:bodyPr>
            <a:lstStyle/>
            <a:p>
              <a:r>
                <a:rPr lang="en-US" sz="1100" dirty="0" smtClean="0"/>
                <a:t>Report</a:t>
              </a:r>
              <a:endParaRPr lang="en-US" sz="1100" dirty="0"/>
            </a:p>
          </p:txBody>
        </p:sp>
      </p:grpSp>
      <p:grpSp>
        <p:nvGrpSpPr>
          <p:cNvPr id="21" name="Group 20"/>
          <p:cNvGrpSpPr/>
          <p:nvPr/>
        </p:nvGrpSpPr>
        <p:grpSpPr>
          <a:xfrm>
            <a:off x="6580309" y="3544178"/>
            <a:ext cx="623551" cy="628316"/>
            <a:chOff x="8373397" y="1116263"/>
            <a:chExt cx="623551" cy="628316"/>
          </a:xfrm>
        </p:grpSpPr>
        <p:sp>
          <p:nvSpPr>
            <p:cNvPr id="22" name="Rounded Rectangle 21"/>
            <p:cNvSpPr/>
            <p:nvPr/>
          </p:nvSpPr>
          <p:spPr>
            <a:xfrm rot="5229631">
              <a:off x="8341895" y="1203158"/>
              <a:ext cx="628316" cy="454526"/>
            </a:xfrm>
            <a:prstGeom prst="roundRect">
              <a:avLst>
                <a:gd name="adj" fmla="val 31646"/>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3" name="TextBox 22"/>
            <p:cNvSpPr txBox="1"/>
            <p:nvPr/>
          </p:nvSpPr>
          <p:spPr>
            <a:xfrm>
              <a:off x="8373397" y="1286833"/>
              <a:ext cx="623551" cy="261610"/>
            </a:xfrm>
            <a:prstGeom prst="rect">
              <a:avLst/>
            </a:prstGeom>
            <a:noFill/>
          </p:spPr>
          <p:txBody>
            <a:bodyPr wrap="square" rtlCol="0">
              <a:spAutoFit/>
            </a:bodyPr>
            <a:lstStyle/>
            <a:p>
              <a:r>
                <a:rPr lang="en-US" sz="1100" dirty="0" smtClean="0"/>
                <a:t>Report</a:t>
              </a:r>
              <a:endParaRPr lang="en-US" sz="1100" dirty="0"/>
            </a:p>
          </p:txBody>
        </p:sp>
      </p:grpSp>
      <p:grpSp>
        <p:nvGrpSpPr>
          <p:cNvPr id="24" name="Group 23"/>
          <p:cNvGrpSpPr/>
          <p:nvPr/>
        </p:nvGrpSpPr>
        <p:grpSpPr>
          <a:xfrm>
            <a:off x="4464848" y="4809014"/>
            <a:ext cx="623551" cy="628316"/>
            <a:chOff x="8373397" y="1116263"/>
            <a:chExt cx="623551" cy="628316"/>
          </a:xfrm>
        </p:grpSpPr>
        <p:sp>
          <p:nvSpPr>
            <p:cNvPr id="25" name="Rounded Rectangle 24"/>
            <p:cNvSpPr/>
            <p:nvPr/>
          </p:nvSpPr>
          <p:spPr>
            <a:xfrm rot="5229631">
              <a:off x="8341895" y="1203158"/>
              <a:ext cx="628316" cy="454526"/>
            </a:xfrm>
            <a:prstGeom prst="roundRect">
              <a:avLst>
                <a:gd name="adj" fmla="val 31646"/>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6" name="TextBox 25"/>
            <p:cNvSpPr txBox="1"/>
            <p:nvPr/>
          </p:nvSpPr>
          <p:spPr>
            <a:xfrm>
              <a:off x="8373397" y="1286833"/>
              <a:ext cx="623551" cy="261610"/>
            </a:xfrm>
            <a:prstGeom prst="rect">
              <a:avLst/>
            </a:prstGeom>
            <a:noFill/>
          </p:spPr>
          <p:txBody>
            <a:bodyPr wrap="square" rtlCol="0">
              <a:spAutoFit/>
            </a:bodyPr>
            <a:lstStyle/>
            <a:p>
              <a:r>
                <a:rPr lang="en-US" sz="1100" dirty="0" smtClean="0"/>
                <a:t>Report</a:t>
              </a:r>
              <a:endParaRPr lang="en-US" sz="1100" dirty="0"/>
            </a:p>
          </p:txBody>
        </p:sp>
      </p:grpSp>
      <p:sp>
        <p:nvSpPr>
          <p:cNvPr id="10" name="Rectangle 9"/>
          <p:cNvSpPr/>
          <p:nvPr/>
        </p:nvSpPr>
        <p:spPr>
          <a:xfrm rot="19924738">
            <a:off x="4888789" y="2679490"/>
            <a:ext cx="1746016" cy="769441"/>
          </a:xfrm>
          <a:prstGeom prst="rect">
            <a:avLst/>
          </a:prstGeom>
          <a:noFill/>
        </p:spPr>
        <p:txBody>
          <a:bodyPr wrap="none" lIns="91440" tIns="45720" rIns="91440" bIns="45720">
            <a:spAutoFit/>
          </a:bodyPr>
          <a:lstStyle/>
          <a:p>
            <a:pPr algn="ctr"/>
            <a:r>
              <a:rPr lang="en-US" sz="4400" b="1" cap="none" spc="0" dirty="0" smtClean="0">
                <a:ln w="12700">
                  <a:solidFill>
                    <a:schemeClr val="bg1"/>
                  </a:solidFill>
                  <a:prstDash val="solid"/>
                </a:ln>
                <a:solidFill>
                  <a:schemeClr val="accent2">
                    <a:lumMod val="75000"/>
                  </a:schemeClr>
                </a:solidFill>
                <a:effectLst>
                  <a:innerShdw blurRad="63500" dist="50800" dir="18900000">
                    <a:prstClr val="black">
                      <a:alpha val="50000"/>
                    </a:prstClr>
                  </a:innerShdw>
                </a:effectLst>
                <a:latin typeface="Arial Rounded MT Bold"/>
                <a:cs typeface="Arial Rounded MT Bold"/>
              </a:rPr>
              <a:t>NSTC</a:t>
            </a:r>
            <a:endParaRPr lang="en-US" sz="4400" b="1" cap="none" spc="0" dirty="0">
              <a:ln w="12700">
                <a:solidFill>
                  <a:schemeClr val="bg1"/>
                </a:solidFill>
                <a:prstDash val="solid"/>
              </a:ln>
              <a:solidFill>
                <a:schemeClr val="accent2">
                  <a:lumMod val="75000"/>
                </a:schemeClr>
              </a:solidFill>
              <a:effectLst>
                <a:innerShdw blurRad="63500" dist="50800" dir="18900000">
                  <a:prstClr val="black">
                    <a:alpha val="50000"/>
                  </a:prstClr>
                </a:innerShdw>
              </a:effectLst>
              <a:latin typeface="Arial Rounded MT Bold"/>
              <a:cs typeface="Arial Rounded MT Bold"/>
            </a:endParaRPr>
          </a:p>
        </p:txBody>
      </p:sp>
      <p:sp>
        <p:nvSpPr>
          <p:cNvPr id="11" name="Rectangle 10"/>
          <p:cNvSpPr/>
          <p:nvPr/>
        </p:nvSpPr>
        <p:spPr>
          <a:xfrm rot="19247489">
            <a:off x="4911962" y="4358519"/>
            <a:ext cx="2133918" cy="769441"/>
          </a:xfrm>
          <a:prstGeom prst="rect">
            <a:avLst/>
          </a:prstGeom>
          <a:noFill/>
        </p:spPr>
        <p:txBody>
          <a:bodyPr wrap="none" lIns="91440" tIns="45720" rIns="91440" bIns="45720">
            <a:spAutoFit/>
          </a:bodyPr>
          <a:lstStyle/>
          <a:p>
            <a:pPr algn="ctr"/>
            <a:r>
              <a:rPr lang="en-US" sz="4400" b="1" cap="none" spc="0" dirty="0" smtClean="0">
                <a:ln w="12700">
                  <a:solidFill>
                    <a:schemeClr val="bg1"/>
                  </a:solidFill>
                  <a:prstDash val="solid"/>
                </a:ln>
                <a:solidFill>
                  <a:srgbClr val="0000FF"/>
                </a:solidFill>
                <a:effectLst>
                  <a:innerShdw blurRad="63500" dist="50800" dir="18900000">
                    <a:prstClr val="black">
                      <a:alpha val="50000"/>
                    </a:prstClr>
                  </a:innerShdw>
                </a:effectLst>
                <a:latin typeface="Arial Rounded MT Bold"/>
                <a:cs typeface="Arial Rounded MT Bold"/>
              </a:rPr>
              <a:t>PCAST</a:t>
            </a:r>
            <a:endParaRPr lang="en-US" sz="4400" b="1" cap="none" spc="0" dirty="0">
              <a:ln w="12700">
                <a:solidFill>
                  <a:schemeClr val="bg1"/>
                </a:solidFill>
                <a:prstDash val="solid"/>
              </a:ln>
              <a:solidFill>
                <a:srgbClr val="0000FF"/>
              </a:solidFill>
              <a:effectLst>
                <a:innerShdw blurRad="63500" dist="50800" dir="18900000">
                  <a:prstClr val="black">
                    <a:alpha val="50000"/>
                  </a:prstClr>
                </a:innerShdw>
              </a:effectLst>
              <a:latin typeface="Arial Rounded MT Bold"/>
              <a:cs typeface="Arial Rounded MT Bold"/>
            </a:endParaRPr>
          </a:p>
        </p:txBody>
      </p:sp>
      <p:grpSp>
        <p:nvGrpSpPr>
          <p:cNvPr id="27" name="Group 26"/>
          <p:cNvGrpSpPr/>
          <p:nvPr/>
        </p:nvGrpSpPr>
        <p:grpSpPr>
          <a:xfrm>
            <a:off x="6556334" y="2710172"/>
            <a:ext cx="623551" cy="628316"/>
            <a:chOff x="8373397" y="1116263"/>
            <a:chExt cx="623551" cy="628316"/>
          </a:xfrm>
        </p:grpSpPr>
        <p:sp>
          <p:nvSpPr>
            <p:cNvPr id="28" name="Rounded Rectangle 27"/>
            <p:cNvSpPr/>
            <p:nvPr/>
          </p:nvSpPr>
          <p:spPr>
            <a:xfrm rot="5229631">
              <a:off x="8341895" y="1203158"/>
              <a:ext cx="628316" cy="454526"/>
            </a:xfrm>
            <a:prstGeom prst="roundRect">
              <a:avLst>
                <a:gd name="adj" fmla="val 31646"/>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 name="TextBox 28"/>
            <p:cNvSpPr txBox="1"/>
            <p:nvPr/>
          </p:nvSpPr>
          <p:spPr>
            <a:xfrm>
              <a:off x="8373397" y="1286833"/>
              <a:ext cx="623551" cy="261610"/>
            </a:xfrm>
            <a:prstGeom prst="rect">
              <a:avLst/>
            </a:prstGeom>
            <a:noFill/>
          </p:spPr>
          <p:txBody>
            <a:bodyPr wrap="square" rtlCol="0">
              <a:spAutoFit/>
            </a:bodyPr>
            <a:lstStyle/>
            <a:p>
              <a:r>
                <a:rPr lang="en-US" sz="1100" dirty="0" smtClean="0"/>
                <a:t>Report</a:t>
              </a:r>
              <a:endParaRPr lang="en-US" sz="1100" dirty="0"/>
            </a:p>
          </p:txBody>
        </p:sp>
      </p:grpSp>
      <p:sp>
        <p:nvSpPr>
          <p:cNvPr id="4" name="Rectangle 3"/>
          <p:cNvSpPr/>
          <p:nvPr/>
        </p:nvSpPr>
        <p:spPr>
          <a:xfrm>
            <a:off x="4224421" y="6185390"/>
            <a:ext cx="4411580" cy="646331"/>
          </a:xfrm>
          <a:prstGeom prst="rect">
            <a:avLst/>
          </a:prstGeom>
          <a:solidFill>
            <a:srgbClr val="FFFFFF"/>
          </a:solidFill>
        </p:spPr>
        <p:txBody>
          <a:bodyPr wrap="square">
            <a:spAutoFit/>
          </a:bodyPr>
          <a:lstStyle/>
          <a:p>
            <a:r>
              <a:rPr lang="en-US" dirty="0" smtClean="0"/>
              <a:t>Image: Gunnar </a:t>
            </a:r>
            <a:r>
              <a:rPr lang="en-US" dirty="0" err="1" smtClean="0"/>
              <a:t>Creutz</a:t>
            </a:r>
            <a:r>
              <a:rPr lang="en-US" dirty="0" smtClean="0"/>
              <a:t>, </a:t>
            </a:r>
            <a:r>
              <a:rPr lang="en-US" dirty="0" err="1" smtClean="0"/>
              <a:t>Falbygdens</a:t>
            </a:r>
            <a:r>
              <a:rPr lang="en-US" dirty="0" smtClean="0"/>
              <a:t> museum</a:t>
            </a:r>
          </a:p>
          <a:p>
            <a:r>
              <a:rPr lang="en-US" dirty="0"/>
              <a:t>	</a:t>
            </a:r>
            <a:r>
              <a:rPr lang="en-US" dirty="0" smtClean="0"/>
              <a:t>				</a:t>
            </a:r>
            <a:r>
              <a:rPr lang="en-US" sz="1600" i="1" dirty="0" smtClean="0"/>
              <a:t>Wikimedia Commons</a:t>
            </a:r>
            <a:endParaRPr lang="en-US" sz="1600" dirty="0"/>
          </a:p>
        </p:txBody>
      </p:sp>
      <p:sp>
        <p:nvSpPr>
          <p:cNvPr id="30" name="Rectangle 29"/>
          <p:cNvSpPr/>
          <p:nvPr/>
        </p:nvSpPr>
        <p:spPr>
          <a:xfrm rot="19924738">
            <a:off x="4798801" y="3677188"/>
            <a:ext cx="1839265" cy="830997"/>
          </a:xfrm>
          <a:prstGeom prst="rect">
            <a:avLst/>
          </a:prstGeom>
          <a:solidFill>
            <a:schemeClr val="accent3">
              <a:lumMod val="60000"/>
              <a:lumOff val="40000"/>
              <a:alpha val="70000"/>
            </a:schemeClr>
          </a:solidFill>
        </p:spPr>
        <p:txBody>
          <a:bodyPr wrap="none" lIns="91440" tIns="45720" rIns="91440" bIns="45720">
            <a:spAutoFit/>
          </a:bodyPr>
          <a:lstStyle/>
          <a:p>
            <a:pPr algn="ctr"/>
            <a:r>
              <a:rPr lang="en-US" sz="2400" b="1" dirty="0" smtClean="0">
                <a:ln w="12700">
                  <a:solidFill>
                    <a:schemeClr val="tx1"/>
                  </a:solidFill>
                  <a:prstDash val="solid"/>
                </a:ln>
                <a:solidFill>
                  <a:srgbClr val="E27D00"/>
                </a:solidFill>
                <a:effectLst>
                  <a:innerShdw blurRad="63500" dist="50800" dir="18900000">
                    <a:prstClr val="black">
                      <a:alpha val="50000"/>
                    </a:prstClr>
                  </a:innerShdw>
                </a:effectLst>
                <a:latin typeface="Arial Rounded MT Bold"/>
                <a:cs typeface="Arial Rounded MT Bold"/>
              </a:rPr>
              <a:t>OSTP/OMB</a:t>
            </a:r>
          </a:p>
          <a:p>
            <a:pPr algn="ctr"/>
            <a:r>
              <a:rPr lang="en-US" sz="2400" b="1" cap="none" spc="0" dirty="0" smtClean="0">
                <a:ln w="12700">
                  <a:solidFill>
                    <a:schemeClr val="tx1"/>
                  </a:solidFill>
                  <a:prstDash val="solid"/>
                </a:ln>
                <a:solidFill>
                  <a:srgbClr val="E27D00"/>
                </a:solidFill>
                <a:effectLst>
                  <a:innerShdw blurRad="63500" dist="50800" dir="18900000">
                    <a:prstClr val="black">
                      <a:alpha val="50000"/>
                    </a:prstClr>
                  </a:innerShdw>
                </a:effectLst>
                <a:latin typeface="Arial Rounded MT Bold"/>
                <a:cs typeface="Arial Rounded MT Bold"/>
              </a:rPr>
              <a:t>memo</a:t>
            </a:r>
            <a:endParaRPr lang="en-US" sz="2400" b="1" cap="none" spc="0" dirty="0">
              <a:ln w="12700">
                <a:solidFill>
                  <a:schemeClr val="tx1"/>
                </a:solidFill>
                <a:prstDash val="solid"/>
              </a:ln>
              <a:solidFill>
                <a:srgbClr val="E27D00"/>
              </a:solidFill>
              <a:effectLst>
                <a:innerShdw blurRad="63500" dist="50800" dir="18900000">
                  <a:prstClr val="black">
                    <a:alpha val="50000"/>
                  </a:prstClr>
                </a:innerShdw>
              </a:effectLst>
              <a:latin typeface="Arial Rounded MT Bold"/>
              <a:cs typeface="Arial Rounded MT Bold"/>
            </a:endParaRPr>
          </a:p>
        </p:txBody>
      </p:sp>
    </p:spTree>
    <p:extLst>
      <p:ext uri="{BB962C8B-B14F-4D97-AF65-F5344CB8AC3E}">
        <p14:creationId xmlns:p14="http://schemas.microsoft.com/office/powerpoint/2010/main" val="7125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10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3" name="Drum Roll"/>
                                        </p:tgtEl>
                                      </p:cMediaNode>
                                    </p:audio>
                                  </p:sub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0"/>
                                        <p:tgtEl>
                                          <p:spTgt spid="7"/>
                                        </p:tgtEl>
                                      </p:cBhvr>
                                    </p:animEffect>
                                  </p:childTnLst>
                                </p:cTn>
                              </p:par>
                            </p:childTnLst>
                          </p:cTn>
                        </p:par>
                        <p:par>
                          <p:cTn id="16" fill="hold">
                            <p:stCondLst>
                              <p:cond delay="4000"/>
                            </p:stCondLst>
                            <p:childTnLst>
                              <p:par>
                                <p:cTn id="17" presetID="3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3000" fill="hold"/>
                                        <p:tgtEl>
                                          <p:spTgt spid="9"/>
                                        </p:tgtEl>
                                        <p:attrNameLst>
                                          <p:attrName>ppt_w</p:attrName>
                                        </p:attrNameLst>
                                      </p:cBhvr>
                                      <p:tavLst>
                                        <p:tav tm="0">
                                          <p:val>
                                            <p:fltVal val="0"/>
                                          </p:val>
                                        </p:tav>
                                        <p:tav tm="100000">
                                          <p:val>
                                            <p:strVal val="#ppt_w"/>
                                          </p:val>
                                        </p:tav>
                                      </p:tavLst>
                                    </p:anim>
                                    <p:anim calcmode="lin" valueType="num">
                                      <p:cBhvr>
                                        <p:cTn id="20" dur="3000" fill="hold"/>
                                        <p:tgtEl>
                                          <p:spTgt spid="9"/>
                                        </p:tgtEl>
                                        <p:attrNameLst>
                                          <p:attrName>ppt_h</p:attrName>
                                        </p:attrNameLst>
                                      </p:cBhvr>
                                      <p:tavLst>
                                        <p:tav tm="0">
                                          <p:val>
                                            <p:fltVal val="0"/>
                                          </p:val>
                                        </p:tav>
                                        <p:tav tm="100000">
                                          <p:val>
                                            <p:strVal val="#ppt_h"/>
                                          </p:val>
                                        </p:tav>
                                      </p:tavLst>
                                    </p:anim>
                                    <p:anim calcmode="lin" valueType="num">
                                      <p:cBhvr>
                                        <p:cTn id="21" dur="3000" fill="hold"/>
                                        <p:tgtEl>
                                          <p:spTgt spid="9"/>
                                        </p:tgtEl>
                                        <p:attrNameLst>
                                          <p:attrName>style.rotation</p:attrName>
                                        </p:attrNameLst>
                                      </p:cBhvr>
                                      <p:tavLst>
                                        <p:tav tm="0">
                                          <p:val>
                                            <p:fltVal val="90"/>
                                          </p:val>
                                        </p:tav>
                                        <p:tav tm="100000">
                                          <p:val>
                                            <p:fltVal val="0"/>
                                          </p:val>
                                        </p:tav>
                                      </p:tavLst>
                                    </p:anim>
                                    <p:animEffect transition="in" filter="fade">
                                      <p:cBhvr>
                                        <p:cTn id="22" dur="3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anim calcmode="lin" valueType="num">
                                      <p:cBhvr>
                                        <p:cTn id="28" dur="2000" fill="hold"/>
                                        <p:tgtEl>
                                          <p:spTgt spid="10"/>
                                        </p:tgtEl>
                                        <p:attrNameLst>
                                          <p:attrName>ppt_x</p:attrName>
                                        </p:attrNameLst>
                                      </p:cBhvr>
                                      <p:tavLst>
                                        <p:tav tm="0">
                                          <p:val>
                                            <p:strVal val="#ppt_x"/>
                                          </p:val>
                                        </p:tav>
                                        <p:tav tm="100000">
                                          <p:val>
                                            <p:strVal val="#ppt_x"/>
                                          </p:val>
                                        </p:tav>
                                      </p:tavLst>
                                    </p:anim>
                                    <p:anim calcmode="lin" valueType="num">
                                      <p:cBhvr>
                                        <p:cTn id="29" dur="20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000" fill="hold"/>
                                        <p:tgtEl>
                                          <p:spTgt spid="18"/>
                                        </p:tgtEl>
                                        <p:attrNameLst>
                                          <p:attrName>ppt_w</p:attrName>
                                        </p:attrNameLst>
                                      </p:cBhvr>
                                      <p:tavLst>
                                        <p:tav tm="0">
                                          <p:val>
                                            <p:fltVal val="0"/>
                                          </p:val>
                                        </p:tav>
                                        <p:tav tm="100000">
                                          <p:val>
                                            <p:strVal val="#ppt_w"/>
                                          </p:val>
                                        </p:tav>
                                      </p:tavLst>
                                    </p:anim>
                                    <p:anim calcmode="lin" valueType="num">
                                      <p:cBhvr>
                                        <p:cTn id="34" dur="2000" fill="hold"/>
                                        <p:tgtEl>
                                          <p:spTgt spid="18"/>
                                        </p:tgtEl>
                                        <p:attrNameLst>
                                          <p:attrName>ppt_h</p:attrName>
                                        </p:attrNameLst>
                                      </p:cBhvr>
                                      <p:tavLst>
                                        <p:tav tm="0">
                                          <p:val>
                                            <p:fltVal val="0"/>
                                          </p:val>
                                        </p:tav>
                                        <p:tav tm="100000">
                                          <p:val>
                                            <p:strVal val="#ppt_h"/>
                                          </p:val>
                                        </p:tav>
                                      </p:tavLst>
                                    </p:anim>
                                    <p:animEffect transition="in" filter="fade">
                                      <p:cBhvr>
                                        <p:cTn id="35" dur="2000"/>
                                        <p:tgtEl>
                                          <p:spTgt spid="18"/>
                                        </p:tgtEl>
                                      </p:cBhvr>
                                    </p:animEffect>
                                  </p:childTnLst>
                                </p:cTn>
                              </p:par>
                            </p:childTnLst>
                          </p:cTn>
                        </p:par>
                        <p:par>
                          <p:cTn id="36" fill="hold">
                            <p:stCondLst>
                              <p:cond delay="4000"/>
                            </p:stCondLst>
                            <p:childTnLst>
                              <p:par>
                                <p:cTn id="37" presetID="53" presetClass="entr" presetSubtype="16"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000" fill="hold"/>
                                        <p:tgtEl>
                                          <p:spTgt spid="21"/>
                                        </p:tgtEl>
                                        <p:attrNameLst>
                                          <p:attrName>ppt_w</p:attrName>
                                        </p:attrNameLst>
                                      </p:cBhvr>
                                      <p:tavLst>
                                        <p:tav tm="0">
                                          <p:val>
                                            <p:fltVal val="0"/>
                                          </p:val>
                                        </p:tav>
                                        <p:tav tm="100000">
                                          <p:val>
                                            <p:strVal val="#ppt_w"/>
                                          </p:val>
                                        </p:tav>
                                      </p:tavLst>
                                    </p:anim>
                                    <p:anim calcmode="lin" valueType="num">
                                      <p:cBhvr>
                                        <p:cTn id="40" dur="2000" fill="hold"/>
                                        <p:tgtEl>
                                          <p:spTgt spid="21"/>
                                        </p:tgtEl>
                                        <p:attrNameLst>
                                          <p:attrName>ppt_h</p:attrName>
                                        </p:attrNameLst>
                                      </p:cBhvr>
                                      <p:tavLst>
                                        <p:tav tm="0">
                                          <p:val>
                                            <p:fltVal val="0"/>
                                          </p:val>
                                        </p:tav>
                                        <p:tav tm="100000">
                                          <p:val>
                                            <p:strVal val="#ppt_h"/>
                                          </p:val>
                                        </p:tav>
                                      </p:tavLst>
                                    </p:anim>
                                    <p:animEffect transition="in" filter="fade">
                                      <p:cBhvr>
                                        <p:cTn id="41" dur="2000"/>
                                        <p:tgtEl>
                                          <p:spTgt spid="21"/>
                                        </p:tgtEl>
                                      </p:cBhvr>
                                    </p:animEffect>
                                  </p:childTnLst>
                                </p:cTn>
                              </p:par>
                            </p:childTnLst>
                          </p:cTn>
                        </p:par>
                        <p:par>
                          <p:cTn id="42" fill="hold">
                            <p:stCondLst>
                              <p:cond delay="6000"/>
                            </p:stCondLst>
                            <p:childTnLst>
                              <p:par>
                                <p:cTn id="43" presetID="53" presetClass="entr" presetSubtype="16"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2000" fill="hold"/>
                                        <p:tgtEl>
                                          <p:spTgt spid="24"/>
                                        </p:tgtEl>
                                        <p:attrNameLst>
                                          <p:attrName>ppt_w</p:attrName>
                                        </p:attrNameLst>
                                      </p:cBhvr>
                                      <p:tavLst>
                                        <p:tav tm="0">
                                          <p:val>
                                            <p:fltVal val="0"/>
                                          </p:val>
                                        </p:tav>
                                        <p:tav tm="100000">
                                          <p:val>
                                            <p:strVal val="#ppt_w"/>
                                          </p:val>
                                        </p:tav>
                                      </p:tavLst>
                                    </p:anim>
                                    <p:anim calcmode="lin" valueType="num">
                                      <p:cBhvr>
                                        <p:cTn id="46" dur="2000" fill="hold"/>
                                        <p:tgtEl>
                                          <p:spTgt spid="24"/>
                                        </p:tgtEl>
                                        <p:attrNameLst>
                                          <p:attrName>ppt_h</p:attrName>
                                        </p:attrNameLst>
                                      </p:cBhvr>
                                      <p:tavLst>
                                        <p:tav tm="0">
                                          <p:val>
                                            <p:fltVal val="0"/>
                                          </p:val>
                                        </p:tav>
                                        <p:tav tm="100000">
                                          <p:val>
                                            <p:strVal val="#ppt_h"/>
                                          </p:val>
                                        </p:tav>
                                      </p:tavLst>
                                    </p:anim>
                                    <p:animEffect transition="in" filter="fade">
                                      <p:cBhvr>
                                        <p:cTn id="47" dur="2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3000"/>
                                        <p:tgtEl>
                                          <p:spTgt spid="11"/>
                                        </p:tgtEl>
                                      </p:cBhvr>
                                    </p:animEffect>
                                    <p:anim calcmode="lin" valueType="num">
                                      <p:cBhvr>
                                        <p:cTn id="53" dur="3000" fill="hold"/>
                                        <p:tgtEl>
                                          <p:spTgt spid="11"/>
                                        </p:tgtEl>
                                        <p:attrNameLst>
                                          <p:attrName>ppt_x</p:attrName>
                                        </p:attrNameLst>
                                      </p:cBhvr>
                                      <p:tavLst>
                                        <p:tav tm="0">
                                          <p:val>
                                            <p:strVal val="#ppt_x"/>
                                          </p:val>
                                        </p:tav>
                                        <p:tav tm="100000">
                                          <p:val>
                                            <p:strVal val="#ppt_x"/>
                                          </p:val>
                                        </p:tav>
                                      </p:tavLst>
                                    </p:anim>
                                    <p:anim calcmode="lin" valueType="num">
                                      <p:cBhvr>
                                        <p:cTn id="54" dur="3000" fill="hold"/>
                                        <p:tgtEl>
                                          <p:spTgt spid="11"/>
                                        </p:tgtEl>
                                        <p:attrNameLst>
                                          <p:attrName>ppt_y</p:attrName>
                                        </p:attrNameLst>
                                      </p:cBhvr>
                                      <p:tavLst>
                                        <p:tav tm="0">
                                          <p:val>
                                            <p:strVal val="#ppt_y+.1"/>
                                          </p:val>
                                        </p:tav>
                                        <p:tav tm="100000">
                                          <p:val>
                                            <p:strVal val="#ppt_y"/>
                                          </p:val>
                                        </p:tav>
                                      </p:tavLst>
                                    </p:anim>
                                  </p:childTnLst>
                                </p:cTn>
                              </p:par>
                            </p:childTnLst>
                          </p:cTn>
                        </p:par>
                        <p:par>
                          <p:cTn id="55" fill="hold">
                            <p:stCondLst>
                              <p:cond delay="3000"/>
                            </p:stCondLst>
                            <p:childTnLst>
                              <p:par>
                                <p:cTn id="56" presetID="53" presetClass="entr" presetSubtype="16"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2000" fill="hold"/>
                                        <p:tgtEl>
                                          <p:spTgt spid="15"/>
                                        </p:tgtEl>
                                        <p:attrNameLst>
                                          <p:attrName>ppt_w</p:attrName>
                                        </p:attrNameLst>
                                      </p:cBhvr>
                                      <p:tavLst>
                                        <p:tav tm="0">
                                          <p:val>
                                            <p:fltVal val="0"/>
                                          </p:val>
                                        </p:tav>
                                        <p:tav tm="100000">
                                          <p:val>
                                            <p:strVal val="#ppt_w"/>
                                          </p:val>
                                        </p:tav>
                                      </p:tavLst>
                                    </p:anim>
                                    <p:anim calcmode="lin" valueType="num">
                                      <p:cBhvr>
                                        <p:cTn id="59" dur="2000" fill="hold"/>
                                        <p:tgtEl>
                                          <p:spTgt spid="15"/>
                                        </p:tgtEl>
                                        <p:attrNameLst>
                                          <p:attrName>ppt_h</p:attrName>
                                        </p:attrNameLst>
                                      </p:cBhvr>
                                      <p:tavLst>
                                        <p:tav tm="0">
                                          <p:val>
                                            <p:fltVal val="0"/>
                                          </p:val>
                                        </p:tav>
                                        <p:tav tm="100000">
                                          <p:val>
                                            <p:strVal val="#ppt_h"/>
                                          </p:val>
                                        </p:tav>
                                      </p:tavLst>
                                    </p:anim>
                                    <p:animEffect transition="in" filter="fade">
                                      <p:cBhvr>
                                        <p:cTn id="60" dur="2000"/>
                                        <p:tgtEl>
                                          <p:spTgt spid="15"/>
                                        </p:tgtEl>
                                      </p:cBhvr>
                                    </p:animEffect>
                                  </p:childTnLst>
                                </p:cTn>
                              </p:par>
                            </p:childTnLst>
                          </p:cTn>
                        </p:par>
                        <p:par>
                          <p:cTn id="61" fill="hold">
                            <p:stCondLst>
                              <p:cond delay="5000"/>
                            </p:stCondLst>
                            <p:childTnLst>
                              <p:par>
                                <p:cTn id="62" presetID="53" presetClass="entr" presetSubtype="16"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2000" fill="hold"/>
                                        <p:tgtEl>
                                          <p:spTgt spid="14"/>
                                        </p:tgtEl>
                                        <p:attrNameLst>
                                          <p:attrName>ppt_w</p:attrName>
                                        </p:attrNameLst>
                                      </p:cBhvr>
                                      <p:tavLst>
                                        <p:tav tm="0">
                                          <p:val>
                                            <p:fltVal val="0"/>
                                          </p:val>
                                        </p:tav>
                                        <p:tav tm="100000">
                                          <p:val>
                                            <p:strVal val="#ppt_w"/>
                                          </p:val>
                                        </p:tav>
                                      </p:tavLst>
                                    </p:anim>
                                    <p:anim calcmode="lin" valueType="num">
                                      <p:cBhvr>
                                        <p:cTn id="65" dur="2000" fill="hold"/>
                                        <p:tgtEl>
                                          <p:spTgt spid="14"/>
                                        </p:tgtEl>
                                        <p:attrNameLst>
                                          <p:attrName>ppt_h</p:attrName>
                                        </p:attrNameLst>
                                      </p:cBhvr>
                                      <p:tavLst>
                                        <p:tav tm="0">
                                          <p:val>
                                            <p:fltVal val="0"/>
                                          </p:val>
                                        </p:tav>
                                        <p:tav tm="100000">
                                          <p:val>
                                            <p:strVal val="#ppt_h"/>
                                          </p:val>
                                        </p:tav>
                                      </p:tavLst>
                                    </p:anim>
                                    <p:animEffect transition="in" filter="fade">
                                      <p:cBhvr>
                                        <p:cTn id="66" dur="2000"/>
                                        <p:tgtEl>
                                          <p:spTgt spid="14"/>
                                        </p:tgtEl>
                                      </p:cBhvr>
                                    </p:animEffect>
                                  </p:childTnLst>
                                </p:cTn>
                              </p:par>
                            </p:childTnLst>
                          </p:cTn>
                        </p:par>
                        <p:par>
                          <p:cTn id="67" fill="hold">
                            <p:stCondLst>
                              <p:cond delay="7000"/>
                            </p:stCondLst>
                            <p:childTnLst>
                              <p:par>
                                <p:cTn id="68" presetID="53" presetClass="entr" presetSubtype="16" fill="hold" nodeType="after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2000" fill="hold"/>
                                        <p:tgtEl>
                                          <p:spTgt spid="27"/>
                                        </p:tgtEl>
                                        <p:attrNameLst>
                                          <p:attrName>ppt_w</p:attrName>
                                        </p:attrNameLst>
                                      </p:cBhvr>
                                      <p:tavLst>
                                        <p:tav tm="0">
                                          <p:val>
                                            <p:fltVal val="0"/>
                                          </p:val>
                                        </p:tav>
                                        <p:tav tm="100000">
                                          <p:val>
                                            <p:strVal val="#ppt_w"/>
                                          </p:val>
                                        </p:tav>
                                      </p:tavLst>
                                    </p:anim>
                                    <p:anim calcmode="lin" valueType="num">
                                      <p:cBhvr>
                                        <p:cTn id="71" dur="2000" fill="hold"/>
                                        <p:tgtEl>
                                          <p:spTgt spid="27"/>
                                        </p:tgtEl>
                                        <p:attrNameLst>
                                          <p:attrName>ppt_h</p:attrName>
                                        </p:attrNameLst>
                                      </p:cBhvr>
                                      <p:tavLst>
                                        <p:tav tm="0">
                                          <p:val>
                                            <p:fltVal val="0"/>
                                          </p:val>
                                        </p:tav>
                                        <p:tav tm="100000">
                                          <p:val>
                                            <p:strVal val="#ppt_h"/>
                                          </p:val>
                                        </p:tav>
                                      </p:tavLst>
                                    </p:anim>
                                    <p:animEffect transition="in" filter="fade">
                                      <p:cBhvr>
                                        <p:cTn id="72" dur="20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2000"/>
                                        <p:tgtEl>
                                          <p:spTgt spid="30"/>
                                        </p:tgtEl>
                                      </p:cBhvr>
                                    </p:animEffect>
                                    <p:anim calcmode="lin" valueType="num">
                                      <p:cBhvr>
                                        <p:cTn id="78" dur="2000" fill="hold"/>
                                        <p:tgtEl>
                                          <p:spTgt spid="30"/>
                                        </p:tgtEl>
                                        <p:attrNameLst>
                                          <p:attrName>ppt_x</p:attrName>
                                        </p:attrNameLst>
                                      </p:cBhvr>
                                      <p:tavLst>
                                        <p:tav tm="0">
                                          <p:val>
                                            <p:strVal val="#ppt_x"/>
                                          </p:val>
                                        </p:tav>
                                        <p:tav tm="100000">
                                          <p:val>
                                            <p:strVal val="#ppt_x"/>
                                          </p:val>
                                        </p:tav>
                                      </p:tavLst>
                                    </p:anim>
                                    <p:anim calcmode="lin" valueType="num">
                                      <p:cBhvr>
                                        <p:cTn id="79" dur="2000" fill="hold"/>
                                        <p:tgtEl>
                                          <p:spTgt spid="30"/>
                                        </p:tgtEl>
                                        <p:attrNameLst>
                                          <p:attrName>ppt_y</p:attrName>
                                        </p:attrNameLst>
                                      </p:cBhvr>
                                      <p:tavLst>
                                        <p:tav tm="0">
                                          <p:val>
                                            <p:strVal val="#ppt_y+.1"/>
                                          </p:val>
                                        </p:tav>
                                        <p:tav tm="100000">
                                          <p:val>
                                            <p:strVal val="#ppt_y"/>
                                          </p:val>
                                        </p:tav>
                                      </p:tavLst>
                                    </p:anim>
                                  </p:childTnLst>
                                </p:cTn>
                              </p:par>
                            </p:childTnLst>
                          </p:cTn>
                        </p:par>
                        <p:par>
                          <p:cTn id="80" fill="hold">
                            <p:stCondLst>
                              <p:cond delay="2000"/>
                            </p:stCondLst>
                            <p:childTnLst>
                              <p:par>
                                <p:cTn id="81" presetID="1" presetClass="entr" presetSubtype="0" fill="hold" grpId="1" nodeType="afterEffect">
                                  <p:stCondLst>
                                    <p:cond delay="1000"/>
                                  </p:stCondLst>
                                  <p:childTnLst>
                                    <p:set>
                                      <p:cBhvr>
                                        <p:cTn id="8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4" name="Shave and a Haircut"/>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30" grpId="0" animBg="1"/>
      <p:bldP spid="3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National Science and Technology Council (NSTC)</a:t>
            </a:r>
          </a:p>
        </p:txBody>
      </p:sp>
      <p:sp>
        <p:nvSpPr>
          <p:cNvPr id="3" name="Content Placeholder 2"/>
          <p:cNvSpPr>
            <a:spLocks noGrp="1"/>
          </p:cNvSpPr>
          <p:nvPr>
            <p:ph idx="1"/>
          </p:nvPr>
        </p:nvSpPr>
        <p:spPr>
          <a:xfrm>
            <a:off x="105896" y="1222001"/>
            <a:ext cx="8680823" cy="5520765"/>
          </a:xfrm>
        </p:spPr>
        <p:txBody>
          <a:bodyPr>
            <a:normAutofit/>
          </a:bodyPr>
          <a:lstStyle/>
          <a:p>
            <a:r>
              <a:rPr lang="en-US" dirty="0" smtClean="0"/>
              <a:t>Established </a:t>
            </a:r>
            <a:r>
              <a:rPr lang="en-US" dirty="0"/>
              <a:t>by Executive Order </a:t>
            </a:r>
            <a:r>
              <a:rPr lang="en-US" dirty="0" smtClean="0"/>
              <a:t>of President Clinton on </a:t>
            </a:r>
            <a:r>
              <a:rPr lang="en-US" dirty="0"/>
              <a:t>November 23, 1993. </a:t>
            </a:r>
            <a:r>
              <a:rPr lang="en-US" dirty="0" smtClean="0"/>
              <a:t> </a:t>
            </a:r>
          </a:p>
          <a:p>
            <a:r>
              <a:rPr lang="en-US" dirty="0" smtClean="0"/>
              <a:t>Operates by Committees, Subcommittees and Working Groups to coordinate R&amp;D.</a:t>
            </a:r>
          </a:p>
          <a:p>
            <a:r>
              <a:rPr lang="en-US" dirty="0" smtClean="0"/>
              <a:t>Used it to organize and convene large stake-holders meetings</a:t>
            </a:r>
          </a:p>
          <a:p>
            <a:pPr lvl="1"/>
            <a:r>
              <a:rPr lang="en-US" dirty="0" smtClean="0"/>
              <a:t>Resulted in Reports, Priorities and Action</a:t>
            </a:r>
          </a:p>
          <a:p>
            <a:pPr lvl="1"/>
            <a:r>
              <a:rPr lang="en-US" dirty="0" smtClean="0"/>
              <a:t>PECASE </a:t>
            </a:r>
            <a:endParaRPr lang="en-US" dirty="0"/>
          </a:p>
        </p:txBody>
      </p:sp>
      <p:sp>
        <p:nvSpPr>
          <p:cNvPr id="4" name="Date Placeholder 3"/>
          <p:cNvSpPr>
            <a:spLocks noGrp="1"/>
          </p:cNvSpPr>
          <p:nvPr>
            <p:ph type="dt" sz="half" idx="10"/>
          </p:nvPr>
        </p:nvSpPr>
        <p:spPr/>
        <p:txBody>
          <a:bodyPr/>
          <a:lstStyle/>
          <a:p>
            <a:fld id="{313C3F72-753C-AC4E-90E6-61CC1B597357}" type="datetime1">
              <a:rPr lang="en-US" smtClean="0"/>
              <a:t>5/1/2015</a:t>
            </a:fld>
            <a:endParaRPr lang="en-US"/>
          </a:p>
        </p:txBody>
      </p:sp>
      <p:sp>
        <p:nvSpPr>
          <p:cNvPr id="5" name="Footer Placeholder 4"/>
          <p:cNvSpPr>
            <a:spLocks noGrp="1"/>
          </p:cNvSpPr>
          <p:nvPr>
            <p:ph type="ftr" sz="quarter" idx="11"/>
          </p:nvPr>
        </p:nvSpPr>
        <p:spPr/>
        <p:txBody>
          <a:bodyPr/>
          <a:lstStyle/>
          <a:p>
            <a:r>
              <a:rPr lang="en-US" smtClean="0"/>
              <a:t>Kathie L. Olsen, ScienceWorks</a:t>
            </a:r>
            <a:endParaRPr lang="en-US"/>
          </a:p>
        </p:txBody>
      </p:sp>
      <p:pic>
        <p:nvPicPr>
          <p:cNvPr id="16386" name="Picture 2" descr="https://encrypted-tbn2.gstatic.com/images?q=tbn:ANd9GcQe66e2uZLXPLSwte4qsJ9iCigYXJRYt2q4voxPYjsUIuzveJwE6HxuBvud-4z5FI4I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281" y="866849"/>
            <a:ext cx="1164595" cy="114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0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6883400" y="1193800"/>
            <a:ext cx="2203450" cy="3905250"/>
          </a:xfrm>
          <a:prstGeom prst="rect">
            <a:avLst/>
          </a:prstGeom>
          <a:solidFill>
            <a:srgbClr val="FFADA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07" name="Line 3"/>
          <p:cNvSpPr>
            <a:spLocks noChangeShapeType="1"/>
          </p:cNvSpPr>
          <p:nvPr/>
        </p:nvSpPr>
        <p:spPr bwMode="auto">
          <a:xfrm flipV="1">
            <a:off x="3657600" y="6642100"/>
            <a:ext cx="5238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08" name="Line 4"/>
          <p:cNvSpPr>
            <a:spLocks noChangeShapeType="1"/>
          </p:cNvSpPr>
          <p:nvPr/>
        </p:nvSpPr>
        <p:spPr bwMode="auto">
          <a:xfrm>
            <a:off x="4433888" y="677863"/>
            <a:ext cx="1587" cy="3190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8309" name="Line 5"/>
          <p:cNvSpPr>
            <a:spLocks noChangeShapeType="1"/>
          </p:cNvSpPr>
          <p:nvPr/>
        </p:nvSpPr>
        <p:spPr bwMode="auto">
          <a:xfrm flipV="1">
            <a:off x="8801100" y="5048250"/>
            <a:ext cx="0" cy="1212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10" name="Line 6"/>
          <p:cNvSpPr>
            <a:spLocks noChangeShapeType="1"/>
          </p:cNvSpPr>
          <p:nvPr/>
        </p:nvSpPr>
        <p:spPr bwMode="auto">
          <a:xfrm>
            <a:off x="6604000" y="6267450"/>
            <a:ext cx="2216150" cy="12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11" name="Line 7"/>
          <p:cNvSpPr>
            <a:spLocks noChangeShapeType="1"/>
          </p:cNvSpPr>
          <p:nvPr/>
        </p:nvSpPr>
        <p:spPr bwMode="auto">
          <a:xfrm>
            <a:off x="4711700" y="5886450"/>
            <a:ext cx="203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12" name="Line 8"/>
          <p:cNvSpPr>
            <a:spLocks noChangeShapeType="1"/>
          </p:cNvSpPr>
          <p:nvPr/>
        </p:nvSpPr>
        <p:spPr bwMode="auto">
          <a:xfrm>
            <a:off x="4019550" y="6280150"/>
            <a:ext cx="927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13" name="Line 9"/>
          <p:cNvSpPr>
            <a:spLocks noChangeShapeType="1"/>
          </p:cNvSpPr>
          <p:nvPr/>
        </p:nvSpPr>
        <p:spPr bwMode="auto">
          <a:xfrm>
            <a:off x="2033588" y="5949950"/>
            <a:ext cx="247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14" name="Line 10"/>
          <p:cNvSpPr>
            <a:spLocks noChangeShapeType="1"/>
          </p:cNvSpPr>
          <p:nvPr/>
        </p:nvSpPr>
        <p:spPr bwMode="auto">
          <a:xfrm>
            <a:off x="2065338" y="6280150"/>
            <a:ext cx="247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15" name="Line 11"/>
          <p:cNvSpPr>
            <a:spLocks noChangeShapeType="1"/>
          </p:cNvSpPr>
          <p:nvPr/>
        </p:nvSpPr>
        <p:spPr bwMode="auto">
          <a:xfrm>
            <a:off x="2051050" y="6616700"/>
            <a:ext cx="247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16" name="Line 12"/>
          <p:cNvSpPr>
            <a:spLocks noChangeShapeType="1"/>
          </p:cNvSpPr>
          <p:nvPr/>
        </p:nvSpPr>
        <p:spPr bwMode="auto">
          <a:xfrm>
            <a:off x="5797550" y="1025525"/>
            <a:ext cx="1588" cy="254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8317" name="Line 13"/>
          <p:cNvSpPr>
            <a:spLocks noChangeShapeType="1"/>
          </p:cNvSpPr>
          <p:nvPr/>
        </p:nvSpPr>
        <p:spPr bwMode="auto">
          <a:xfrm>
            <a:off x="7947025" y="1016000"/>
            <a:ext cx="1588" cy="231775"/>
          </a:xfrm>
          <a:prstGeom prst="line">
            <a:avLst/>
          </a:prstGeom>
          <a:no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8318" name="Line 14"/>
          <p:cNvSpPr>
            <a:spLocks noChangeShapeType="1"/>
          </p:cNvSpPr>
          <p:nvPr/>
        </p:nvSpPr>
        <p:spPr bwMode="auto">
          <a:xfrm>
            <a:off x="1355725" y="1016000"/>
            <a:ext cx="1588" cy="2317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8319" name="Rectangle 15"/>
          <p:cNvSpPr>
            <a:spLocks noChangeArrowheads="1"/>
          </p:cNvSpPr>
          <p:nvPr/>
        </p:nvSpPr>
        <p:spPr bwMode="auto">
          <a:xfrm>
            <a:off x="4692650" y="1174750"/>
            <a:ext cx="2139950" cy="3924300"/>
          </a:xfrm>
          <a:prstGeom prst="rect">
            <a:avLst/>
          </a:prstGeom>
          <a:solidFill>
            <a:srgbClr val="FADCA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solidFill>
                <a:srgbClr val="F8D294"/>
              </a:solidFill>
            </a:endParaRPr>
          </a:p>
        </p:txBody>
      </p:sp>
      <p:sp>
        <p:nvSpPr>
          <p:cNvPr id="98320" name="Rectangle 16"/>
          <p:cNvSpPr>
            <a:spLocks noGrp="1" noChangeArrowheads="1"/>
          </p:cNvSpPr>
          <p:nvPr>
            <p:ph type="title"/>
          </p:nvPr>
        </p:nvSpPr>
        <p:spPr>
          <a:xfrm>
            <a:off x="-690563" y="0"/>
            <a:ext cx="2800351" cy="601663"/>
          </a:xfrm>
        </p:spPr>
        <p:txBody>
          <a:bodyPr/>
          <a:lstStyle/>
          <a:p>
            <a:r>
              <a:rPr lang="en-US" sz="1600" b="1"/>
              <a:t>Current NSTC</a:t>
            </a:r>
            <a:br>
              <a:rPr lang="en-US" sz="1600" b="1"/>
            </a:br>
            <a:r>
              <a:rPr lang="en-US" sz="1600" b="1"/>
              <a:t>Structure</a:t>
            </a:r>
          </a:p>
        </p:txBody>
      </p:sp>
      <p:sp>
        <p:nvSpPr>
          <p:cNvPr id="98321" name="Line 17"/>
          <p:cNvSpPr>
            <a:spLocks noChangeShapeType="1"/>
          </p:cNvSpPr>
          <p:nvPr/>
        </p:nvSpPr>
        <p:spPr bwMode="auto">
          <a:xfrm>
            <a:off x="1344613" y="1009650"/>
            <a:ext cx="6604000"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8322" name="Rectangle 18"/>
          <p:cNvSpPr>
            <a:spLocks noChangeArrowheads="1"/>
          </p:cNvSpPr>
          <p:nvPr/>
        </p:nvSpPr>
        <p:spPr bwMode="auto">
          <a:xfrm>
            <a:off x="4884738" y="5756275"/>
            <a:ext cx="1441450" cy="323850"/>
          </a:xfrm>
          <a:prstGeom prst="rect">
            <a:avLst/>
          </a:prstGeom>
          <a:gradFill rotWithShape="1">
            <a:gsLst>
              <a:gs pos="0">
                <a:srgbClr val="B1B1FF"/>
              </a:gs>
              <a:gs pos="100000">
                <a:srgbClr val="FADCAA"/>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Biotechnology</a:t>
            </a:r>
          </a:p>
        </p:txBody>
      </p:sp>
      <p:sp>
        <p:nvSpPr>
          <p:cNvPr id="98323" name="Rectangle 19"/>
          <p:cNvSpPr>
            <a:spLocks noChangeArrowheads="1"/>
          </p:cNvSpPr>
          <p:nvPr/>
        </p:nvSpPr>
        <p:spPr bwMode="auto">
          <a:xfrm>
            <a:off x="7073900" y="2878138"/>
            <a:ext cx="1936750" cy="249237"/>
          </a:xfrm>
          <a:prstGeom prst="rect">
            <a:avLst/>
          </a:prstGeom>
          <a:solidFill>
            <a:srgbClr val="FFADAD"/>
          </a:solidFill>
          <a:ln w="38100" cap="rnd">
            <a:solidFill>
              <a:schemeClr val="bg2"/>
            </a:solidFill>
            <a:prstDash val="sysDot"/>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National Security R&amp;D</a:t>
            </a:r>
          </a:p>
        </p:txBody>
      </p:sp>
      <p:sp>
        <p:nvSpPr>
          <p:cNvPr id="98324" name="Rectangle 20"/>
          <p:cNvSpPr>
            <a:spLocks noChangeArrowheads="1"/>
          </p:cNvSpPr>
          <p:nvPr/>
        </p:nvSpPr>
        <p:spPr bwMode="auto">
          <a:xfrm>
            <a:off x="7073900" y="3178175"/>
            <a:ext cx="1936750" cy="433388"/>
          </a:xfrm>
          <a:prstGeom prst="rect">
            <a:avLst/>
          </a:prstGeom>
          <a:solidFill>
            <a:srgbClr val="FFADAD"/>
          </a:solidFill>
          <a:ln w="38100" cap="rnd">
            <a:solidFill>
              <a:schemeClr val="bg2"/>
            </a:solidFill>
            <a:prstDash val="sysDot"/>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Radiological/Nuclear </a:t>
            </a:r>
          </a:p>
          <a:p>
            <a:pPr algn="ctr" eaLnBrk="0" hangingPunct="0"/>
            <a:r>
              <a:rPr lang="en-US" sz="1200" b="1"/>
              <a:t>Countermeasures</a:t>
            </a:r>
          </a:p>
        </p:txBody>
      </p:sp>
      <p:sp>
        <p:nvSpPr>
          <p:cNvPr id="98325" name="Rectangle 21"/>
          <p:cNvSpPr>
            <a:spLocks noChangeArrowheads="1"/>
          </p:cNvSpPr>
          <p:nvPr/>
        </p:nvSpPr>
        <p:spPr bwMode="auto">
          <a:xfrm>
            <a:off x="7073900" y="3656013"/>
            <a:ext cx="1936750" cy="282575"/>
          </a:xfrm>
          <a:prstGeom prst="rect">
            <a:avLst/>
          </a:prstGeom>
          <a:solidFill>
            <a:srgbClr val="FFADA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International</a:t>
            </a:r>
          </a:p>
        </p:txBody>
      </p:sp>
      <p:grpSp>
        <p:nvGrpSpPr>
          <p:cNvPr id="98326" name="Group 22"/>
          <p:cNvGrpSpPr>
            <a:grpSpLocks/>
          </p:cNvGrpSpPr>
          <p:nvPr/>
        </p:nvGrpSpPr>
        <p:grpSpPr bwMode="auto">
          <a:xfrm>
            <a:off x="4887913" y="6178550"/>
            <a:ext cx="2065337" cy="306388"/>
            <a:chOff x="3079" y="3964"/>
            <a:chExt cx="1301" cy="193"/>
          </a:xfrm>
        </p:grpSpPr>
        <p:grpSp>
          <p:nvGrpSpPr>
            <p:cNvPr id="98327" name="Group 23"/>
            <p:cNvGrpSpPr>
              <a:grpSpLocks/>
            </p:cNvGrpSpPr>
            <p:nvPr/>
          </p:nvGrpSpPr>
          <p:grpSpPr bwMode="auto">
            <a:xfrm>
              <a:off x="3079" y="3964"/>
              <a:ext cx="1301" cy="193"/>
              <a:chOff x="3079" y="3964"/>
              <a:chExt cx="1301" cy="193"/>
            </a:xfrm>
          </p:grpSpPr>
          <p:sp>
            <p:nvSpPr>
              <p:cNvPr id="98328" name="Rectangle 24"/>
              <p:cNvSpPr>
                <a:spLocks noChangeArrowheads="1"/>
              </p:cNvSpPr>
              <p:nvPr/>
            </p:nvSpPr>
            <p:spPr bwMode="auto">
              <a:xfrm>
                <a:off x="3079" y="3964"/>
                <a:ext cx="796" cy="193"/>
              </a:xfrm>
              <a:prstGeom prst="rect">
                <a:avLst/>
              </a:prstGeom>
              <a:gradFill rotWithShape="1">
                <a:gsLst>
                  <a:gs pos="0">
                    <a:srgbClr val="B1B1FF"/>
                  </a:gs>
                  <a:gs pos="100000">
                    <a:srgbClr val="FADCAA"/>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29" name="Rectangle 25"/>
              <p:cNvSpPr>
                <a:spLocks noChangeArrowheads="1"/>
              </p:cNvSpPr>
              <p:nvPr/>
            </p:nvSpPr>
            <p:spPr bwMode="auto">
              <a:xfrm>
                <a:off x="3584" y="3964"/>
                <a:ext cx="796" cy="193"/>
              </a:xfrm>
              <a:prstGeom prst="rect">
                <a:avLst/>
              </a:prstGeom>
              <a:gradFill rotWithShape="1">
                <a:gsLst>
                  <a:gs pos="0">
                    <a:srgbClr val="FADCAA"/>
                  </a:gs>
                  <a:gs pos="100000">
                    <a:srgbClr val="FFADAD"/>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8330" name="Rectangle 26"/>
            <p:cNvSpPr>
              <a:spLocks noChangeArrowheads="1"/>
            </p:cNvSpPr>
            <p:nvPr/>
          </p:nvSpPr>
          <p:spPr bwMode="auto">
            <a:xfrm>
              <a:off x="3083" y="3972"/>
              <a:ext cx="1284" cy="177"/>
            </a:xfrm>
            <a:prstGeom prst="rect">
              <a:avLst/>
            </a:prstGeom>
            <a:noFill/>
            <a:ln w="12700">
              <a:solidFill>
                <a:schemeClr val="tx1"/>
              </a:solidFill>
              <a:miter lim="800000"/>
              <a:headEnd/>
              <a:tailEnd/>
            </a:ln>
            <a:effectLst/>
            <a:extLst>
              <a:ext uri="{909E8E84-426E-40DD-AFC4-6F175D3DCCD1}">
                <a14:hiddenFill xmlns:a14="http://schemas.microsoft.com/office/drawing/2010/main">
                  <a:gradFill rotWithShape="1">
                    <a:gsLst>
                      <a:gs pos="0">
                        <a:srgbClr val="B1B1FF"/>
                      </a:gs>
                      <a:gs pos="100000">
                        <a:srgbClr val="A1D5DB"/>
                      </a:gs>
                    </a:gsLst>
                    <a:lin ang="0" scaled="1"/>
                  </a:gra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Social, Behavioral &amp; Econ.</a:t>
              </a:r>
            </a:p>
          </p:txBody>
        </p:sp>
      </p:grpSp>
      <p:sp>
        <p:nvSpPr>
          <p:cNvPr id="98331" name="Rectangle 27"/>
          <p:cNvSpPr>
            <a:spLocks noChangeArrowheads="1"/>
          </p:cNvSpPr>
          <p:nvPr/>
        </p:nvSpPr>
        <p:spPr bwMode="auto">
          <a:xfrm>
            <a:off x="6750050" y="5403850"/>
            <a:ext cx="1936750" cy="303213"/>
          </a:xfrm>
          <a:prstGeom prst="rect">
            <a:avLst/>
          </a:prstGeom>
          <a:gradFill rotWithShape="1">
            <a:gsLst>
              <a:gs pos="0">
                <a:srgbClr val="FADCAA"/>
              </a:gs>
              <a:gs pos="100000">
                <a:srgbClr val="FFADAD"/>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Infrastructure</a:t>
            </a:r>
          </a:p>
        </p:txBody>
      </p:sp>
      <p:sp>
        <p:nvSpPr>
          <p:cNvPr id="98332" name="Rectangle 28"/>
          <p:cNvSpPr>
            <a:spLocks noChangeArrowheads="1"/>
          </p:cNvSpPr>
          <p:nvPr/>
        </p:nvSpPr>
        <p:spPr bwMode="auto">
          <a:xfrm>
            <a:off x="2271713" y="5838825"/>
            <a:ext cx="1398587" cy="242888"/>
          </a:xfrm>
          <a:prstGeom prst="rect">
            <a:avLst/>
          </a:prstGeom>
          <a:gradFill rotWithShape="1">
            <a:gsLst>
              <a:gs pos="0">
                <a:schemeClr val="accent1"/>
              </a:gs>
              <a:gs pos="100000">
                <a:srgbClr val="C5C5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IWG on Dioxin</a:t>
            </a:r>
          </a:p>
        </p:txBody>
      </p:sp>
      <p:sp>
        <p:nvSpPr>
          <p:cNvPr id="98333" name="Rectangle 29"/>
          <p:cNvSpPr>
            <a:spLocks noChangeArrowheads="1"/>
          </p:cNvSpPr>
          <p:nvPr/>
        </p:nvSpPr>
        <p:spPr bwMode="auto">
          <a:xfrm>
            <a:off x="7086600" y="3981450"/>
            <a:ext cx="1924050" cy="381000"/>
          </a:xfrm>
          <a:prstGeom prst="rect">
            <a:avLst/>
          </a:prstGeom>
          <a:solidFill>
            <a:srgbClr val="FFADA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200" b="1"/>
              <a:t>WMD Medical </a:t>
            </a:r>
          </a:p>
          <a:p>
            <a:pPr algn="ctr"/>
            <a:r>
              <a:rPr lang="en-US" sz="1200" b="1"/>
              <a:t>Countermeasures</a:t>
            </a:r>
            <a:r>
              <a:rPr lang="en-US" sz="1000" b="1"/>
              <a:t> </a:t>
            </a:r>
          </a:p>
        </p:txBody>
      </p:sp>
      <p:grpSp>
        <p:nvGrpSpPr>
          <p:cNvPr id="98334" name="Group 30"/>
          <p:cNvGrpSpPr>
            <a:grpSpLocks/>
          </p:cNvGrpSpPr>
          <p:nvPr/>
        </p:nvGrpSpPr>
        <p:grpSpPr bwMode="auto">
          <a:xfrm>
            <a:off x="2266950" y="6472238"/>
            <a:ext cx="2117725" cy="328612"/>
            <a:chOff x="1428" y="4077"/>
            <a:chExt cx="1334" cy="207"/>
          </a:xfrm>
        </p:grpSpPr>
        <p:sp>
          <p:nvSpPr>
            <p:cNvPr id="98335" name="Rectangle 31"/>
            <p:cNvSpPr>
              <a:spLocks noChangeArrowheads="1"/>
            </p:cNvSpPr>
            <p:nvPr/>
          </p:nvSpPr>
          <p:spPr bwMode="auto">
            <a:xfrm>
              <a:off x="1428" y="4077"/>
              <a:ext cx="816" cy="207"/>
            </a:xfrm>
            <a:prstGeom prst="rect">
              <a:avLst/>
            </a:prstGeom>
            <a:gradFill rotWithShape="1">
              <a:gsLst>
                <a:gs pos="0">
                  <a:schemeClr val="accent1"/>
                </a:gs>
                <a:gs pos="100000">
                  <a:srgbClr val="B1B1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36" name="Rectangle 32"/>
            <p:cNvSpPr>
              <a:spLocks noChangeArrowheads="1"/>
            </p:cNvSpPr>
            <p:nvPr/>
          </p:nvSpPr>
          <p:spPr bwMode="auto">
            <a:xfrm>
              <a:off x="1946" y="4077"/>
              <a:ext cx="816" cy="207"/>
            </a:xfrm>
            <a:prstGeom prst="rect">
              <a:avLst/>
            </a:prstGeom>
            <a:gradFill rotWithShape="1">
              <a:gsLst>
                <a:gs pos="0">
                  <a:srgbClr val="B1B1FF"/>
                </a:gs>
                <a:gs pos="100000">
                  <a:srgbClr val="FFADAD"/>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8337" name="Rectangle 33"/>
          <p:cNvSpPr>
            <a:spLocks noChangeArrowheads="1"/>
          </p:cNvSpPr>
          <p:nvPr/>
        </p:nvSpPr>
        <p:spPr bwMode="auto">
          <a:xfrm>
            <a:off x="2254250" y="6446838"/>
            <a:ext cx="2112963" cy="334962"/>
          </a:xfrm>
          <a:prstGeom prst="rect">
            <a:avLst/>
          </a:prstGeom>
          <a:noFill/>
          <a:ln w="9525">
            <a:solidFill>
              <a:schemeClr val="tx1"/>
            </a:solidFill>
            <a:miter lim="800000"/>
            <a:headEnd/>
            <a:tailEnd/>
          </a:ln>
          <a:effectLst/>
          <a:extLst>
            <a:ext uri="{909E8E84-426E-40DD-AFC4-6F175D3DCCD1}">
              <a14:hiddenFill xmlns:a14="http://schemas.microsoft.com/office/drawing/2010/main">
                <a:gradFill rotWithShape="1">
                  <a:gsLst>
                    <a:gs pos="0">
                      <a:srgbClr val="B1B1FF"/>
                    </a:gs>
                    <a:gs pos="100000">
                      <a:srgbClr val="A1D5DB"/>
                    </a:gs>
                  </a:gsLst>
                  <a:lin ang="0" scaled="1"/>
                </a:gra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dirty="0"/>
              <a:t>Health and the Environment.</a:t>
            </a:r>
          </a:p>
        </p:txBody>
      </p:sp>
      <p:sp>
        <p:nvSpPr>
          <p:cNvPr id="98338" name="Rectangle 34"/>
          <p:cNvSpPr>
            <a:spLocks noChangeArrowheads="1"/>
          </p:cNvSpPr>
          <p:nvPr/>
        </p:nvSpPr>
        <p:spPr bwMode="auto">
          <a:xfrm>
            <a:off x="2266950" y="6149975"/>
            <a:ext cx="1306513" cy="255588"/>
          </a:xfrm>
          <a:prstGeom prst="rect">
            <a:avLst/>
          </a:prstGeom>
          <a:gradFill rotWithShape="1">
            <a:gsLst>
              <a:gs pos="0">
                <a:schemeClr val="accent1"/>
              </a:gs>
              <a:gs pos="100000">
                <a:srgbClr val="B1B1FF"/>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Oceans</a:t>
            </a:r>
          </a:p>
        </p:txBody>
      </p:sp>
      <p:sp>
        <p:nvSpPr>
          <p:cNvPr id="98339" name="Text Box 35"/>
          <p:cNvSpPr txBox="1">
            <a:spLocks noChangeArrowheads="1"/>
          </p:cNvSpPr>
          <p:nvPr/>
        </p:nvSpPr>
        <p:spPr bwMode="auto">
          <a:xfrm>
            <a:off x="7383463" y="2120900"/>
            <a:ext cx="1452562" cy="587375"/>
          </a:xfrm>
          <a:prstGeom prst="rect">
            <a:avLst/>
          </a:prstGeom>
          <a:solidFill>
            <a:srgbClr val="FFADA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90000"/>
              </a:lnSpc>
            </a:pPr>
            <a:r>
              <a:rPr lang="en-US" sz="1200" b="1"/>
              <a:t>WH:   Dale</a:t>
            </a:r>
          </a:p>
          <a:p>
            <a:pPr eaLnBrk="0" hangingPunct="0">
              <a:lnSpc>
                <a:spcPct val="90000"/>
              </a:lnSpc>
            </a:pPr>
            <a:r>
              <a:rPr lang="en-US" sz="1200" b="1"/>
              <a:t>DOD:  Wynne</a:t>
            </a:r>
          </a:p>
          <a:p>
            <a:pPr eaLnBrk="0" hangingPunct="0">
              <a:lnSpc>
                <a:spcPct val="90000"/>
              </a:lnSpc>
            </a:pPr>
            <a:r>
              <a:rPr lang="en-US" sz="1200" b="1"/>
              <a:t>DHS:  McQueary</a:t>
            </a:r>
          </a:p>
        </p:txBody>
      </p:sp>
      <p:sp>
        <p:nvSpPr>
          <p:cNvPr id="98340" name="Text Box 36"/>
          <p:cNvSpPr txBox="1">
            <a:spLocks noChangeArrowheads="1"/>
          </p:cNvSpPr>
          <p:nvPr/>
        </p:nvSpPr>
        <p:spPr bwMode="auto">
          <a:xfrm>
            <a:off x="5299075" y="2071688"/>
            <a:ext cx="1135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b="1"/>
              <a:t>WH: Russell</a:t>
            </a:r>
          </a:p>
          <a:p>
            <a:r>
              <a:rPr lang="en-US" sz="1200" b="1"/>
              <a:t>DOC: Bond</a:t>
            </a:r>
          </a:p>
        </p:txBody>
      </p:sp>
      <p:sp>
        <p:nvSpPr>
          <p:cNvPr id="98341" name="Rectangle 37"/>
          <p:cNvSpPr>
            <a:spLocks noChangeArrowheads="1"/>
          </p:cNvSpPr>
          <p:nvPr/>
        </p:nvSpPr>
        <p:spPr bwMode="auto">
          <a:xfrm>
            <a:off x="0" y="1181100"/>
            <a:ext cx="2197100" cy="43053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107763" dir="2700000" algn="ctr" rotWithShape="0">
                    <a:schemeClr val="bg2">
                      <a:alpha val="50000"/>
                    </a:schemeClr>
                  </a:outerShdw>
                </a:effectLst>
              </a14:hiddenEffects>
            </a:ext>
          </a:extLst>
        </p:spPr>
        <p:txBody>
          <a:bodyPr wrap="none" anchor="ctr"/>
          <a:lstStyle/>
          <a:p>
            <a:endParaRPr lang="en-US"/>
          </a:p>
        </p:txBody>
      </p:sp>
      <p:sp>
        <p:nvSpPr>
          <p:cNvPr id="98342" name="Text Box 38"/>
          <p:cNvSpPr txBox="1">
            <a:spLocks noChangeArrowheads="1"/>
          </p:cNvSpPr>
          <p:nvPr/>
        </p:nvSpPr>
        <p:spPr bwMode="auto">
          <a:xfrm>
            <a:off x="431800" y="2116138"/>
            <a:ext cx="1614488" cy="6397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t>WH: Olsen</a:t>
            </a:r>
          </a:p>
          <a:p>
            <a:r>
              <a:rPr lang="en-US" sz="1200" b="1"/>
              <a:t>DOC: Lautenbacher</a:t>
            </a:r>
          </a:p>
          <a:p>
            <a:r>
              <a:rPr lang="en-US" sz="1200" b="1"/>
              <a:t>EPA: Gilman</a:t>
            </a:r>
          </a:p>
        </p:txBody>
      </p:sp>
      <p:sp>
        <p:nvSpPr>
          <p:cNvPr id="98343" name="Text Box 39"/>
          <p:cNvSpPr txBox="1">
            <a:spLocks noChangeArrowheads="1"/>
          </p:cNvSpPr>
          <p:nvPr/>
        </p:nvSpPr>
        <p:spPr bwMode="auto">
          <a:xfrm>
            <a:off x="1927225" y="203200"/>
            <a:ext cx="5321300" cy="650875"/>
          </a:xfrm>
          <a:prstGeom prst="rect">
            <a:avLst/>
          </a:prstGeom>
          <a:solidFill>
            <a:srgbClr val="B7DAF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800" b="1"/>
              <a:t>National Science and Technology Council</a:t>
            </a:r>
          </a:p>
          <a:p>
            <a:pPr algn="ctr"/>
            <a:r>
              <a:rPr lang="en-US" sz="1800" b="1"/>
              <a:t>Director, OSTP</a:t>
            </a:r>
          </a:p>
        </p:txBody>
      </p:sp>
      <p:sp>
        <p:nvSpPr>
          <p:cNvPr id="98344" name="Rectangle 40"/>
          <p:cNvSpPr>
            <a:spLocks noChangeArrowheads="1"/>
          </p:cNvSpPr>
          <p:nvPr/>
        </p:nvSpPr>
        <p:spPr bwMode="auto">
          <a:xfrm>
            <a:off x="4919663" y="2700338"/>
            <a:ext cx="1822450" cy="342900"/>
          </a:xfrm>
          <a:prstGeom prst="rect">
            <a:avLst/>
          </a:prstGeom>
          <a:solidFill>
            <a:srgbClr val="FADCAA"/>
          </a:solidFill>
          <a:ln w="38100" cap="rnd">
            <a:solidFill>
              <a:schemeClr val="bg2"/>
            </a:solidFill>
            <a:prstDash val="sysDot"/>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Technology Dev.</a:t>
            </a:r>
          </a:p>
        </p:txBody>
      </p:sp>
      <p:sp>
        <p:nvSpPr>
          <p:cNvPr id="98345" name="Rectangle 41"/>
          <p:cNvSpPr>
            <a:spLocks noChangeArrowheads="1"/>
          </p:cNvSpPr>
          <p:nvPr/>
        </p:nvSpPr>
        <p:spPr bwMode="auto">
          <a:xfrm>
            <a:off x="4906963" y="3643313"/>
            <a:ext cx="1841500" cy="520700"/>
          </a:xfrm>
          <a:prstGeom prst="rect">
            <a:avLst/>
          </a:prstGeom>
          <a:solidFill>
            <a:srgbClr val="FADCA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Nanoscale Science, Eng.</a:t>
            </a:r>
          </a:p>
          <a:p>
            <a:pPr algn="ctr" eaLnBrk="0" hangingPunct="0"/>
            <a:r>
              <a:rPr lang="en-US" sz="1200" b="1"/>
              <a:t>&amp; Technology</a:t>
            </a:r>
          </a:p>
        </p:txBody>
      </p:sp>
      <p:sp>
        <p:nvSpPr>
          <p:cNvPr id="98346" name="Rectangle 42"/>
          <p:cNvSpPr>
            <a:spLocks noChangeArrowheads="1"/>
          </p:cNvSpPr>
          <p:nvPr/>
        </p:nvSpPr>
        <p:spPr bwMode="auto">
          <a:xfrm>
            <a:off x="4897438" y="4240213"/>
            <a:ext cx="1841500" cy="322262"/>
          </a:xfrm>
          <a:prstGeom prst="rect">
            <a:avLst/>
          </a:prstGeom>
          <a:solidFill>
            <a:srgbClr val="FADCAA"/>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Aerospace</a:t>
            </a:r>
          </a:p>
        </p:txBody>
      </p:sp>
      <p:sp>
        <p:nvSpPr>
          <p:cNvPr id="98347" name="Rectangle 43"/>
          <p:cNvSpPr>
            <a:spLocks noChangeArrowheads="1"/>
          </p:cNvSpPr>
          <p:nvPr/>
        </p:nvSpPr>
        <p:spPr bwMode="auto">
          <a:xfrm>
            <a:off x="4926013" y="3130550"/>
            <a:ext cx="1822450" cy="434975"/>
          </a:xfrm>
          <a:prstGeom prst="rect">
            <a:avLst/>
          </a:prstGeom>
          <a:solidFill>
            <a:srgbClr val="FADCA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Networking Information </a:t>
            </a:r>
          </a:p>
          <a:p>
            <a:pPr algn="ctr" eaLnBrk="0" hangingPunct="0"/>
            <a:r>
              <a:rPr lang="en-US" sz="1200" b="1"/>
              <a:t>&amp; Technology</a:t>
            </a:r>
          </a:p>
        </p:txBody>
      </p:sp>
      <p:sp>
        <p:nvSpPr>
          <p:cNvPr id="98348" name="Line 44"/>
          <p:cNvSpPr>
            <a:spLocks noChangeShapeType="1"/>
          </p:cNvSpPr>
          <p:nvPr/>
        </p:nvSpPr>
        <p:spPr bwMode="auto">
          <a:xfrm>
            <a:off x="61913" y="1985963"/>
            <a:ext cx="26987" cy="3308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8349" name="Line 45"/>
          <p:cNvSpPr>
            <a:spLocks noChangeShapeType="1"/>
          </p:cNvSpPr>
          <p:nvPr/>
        </p:nvSpPr>
        <p:spPr bwMode="auto">
          <a:xfrm>
            <a:off x="90488" y="3048000"/>
            <a:ext cx="17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50" name="Line 46"/>
          <p:cNvSpPr>
            <a:spLocks noChangeShapeType="1"/>
          </p:cNvSpPr>
          <p:nvPr/>
        </p:nvSpPr>
        <p:spPr bwMode="auto">
          <a:xfrm>
            <a:off x="90488" y="3390900"/>
            <a:ext cx="17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51" name="Line 47"/>
          <p:cNvSpPr>
            <a:spLocks noChangeShapeType="1"/>
          </p:cNvSpPr>
          <p:nvPr/>
        </p:nvSpPr>
        <p:spPr bwMode="auto">
          <a:xfrm>
            <a:off x="90488" y="4445000"/>
            <a:ext cx="17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52" name="Line 48"/>
          <p:cNvSpPr>
            <a:spLocks noChangeShapeType="1"/>
          </p:cNvSpPr>
          <p:nvPr/>
        </p:nvSpPr>
        <p:spPr bwMode="auto">
          <a:xfrm>
            <a:off x="103188" y="4800600"/>
            <a:ext cx="17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53" name="Line 49"/>
          <p:cNvSpPr>
            <a:spLocks noChangeShapeType="1"/>
          </p:cNvSpPr>
          <p:nvPr/>
        </p:nvSpPr>
        <p:spPr bwMode="auto">
          <a:xfrm>
            <a:off x="90488" y="5295900"/>
            <a:ext cx="17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54" name="Line 50"/>
          <p:cNvSpPr>
            <a:spLocks noChangeShapeType="1"/>
          </p:cNvSpPr>
          <p:nvPr/>
        </p:nvSpPr>
        <p:spPr bwMode="auto">
          <a:xfrm>
            <a:off x="90488" y="4127500"/>
            <a:ext cx="17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55" name="Line 51"/>
          <p:cNvSpPr>
            <a:spLocks noChangeShapeType="1"/>
          </p:cNvSpPr>
          <p:nvPr/>
        </p:nvSpPr>
        <p:spPr bwMode="auto">
          <a:xfrm>
            <a:off x="90488" y="3771900"/>
            <a:ext cx="17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98356" name="AutoShape 52"/>
          <p:cNvCxnSpPr>
            <a:cxnSpLocks noChangeShapeType="1"/>
          </p:cNvCxnSpPr>
          <p:nvPr/>
        </p:nvCxnSpPr>
        <p:spPr bwMode="auto">
          <a:xfrm rot="16200000" flipH="1">
            <a:off x="1981200" y="4318000"/>
            <a:ext cx="1588" cy="2338388"/>
          </a:xfrm>
          <a:prstGeom prst="bentConnector3">
            <a:avLst>
              <a:gd name="adj1" fmla="val 14400000"/>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8357" name="Line 53"/>
          <p:cNvSpPr>
            <a:spLocks noChangeShapeType="1"/>
          </p:cNvSpPr>
          <p:nvPr/>
        </p:nvSpPr>
        <p:spPr bwMode="auto">
          <a:xfrm>
            <a:off x="2051050" y="5702300"/>
            <a:ext cx="0" cy="889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8358" name="Group 54"/>
          <p:cNvGrpSpPr>
            <a:grpSpLocks/>
          </p:cNvGrpSpPr>
          <p:nvPr/>
        </p:nvGrpSpPr>
        <p:grpSpPr bwMode="auto">
          <a:xfrm>
            <a:off x="95250" y="6013450"/>
            <a:ext cx="1624013" cy="692150"/>
            <a:chOff x="60" y="3788"/>
            <a:chExt cx="1023" cy="436"/>
          </a:xfrm>
        </p:grpSpPr>
        <p:sp>
          <p:nvSpPr>
            <p:cNvPr id="98359" name="Text Box 55"/>
            <p:cNvSpPr txBox="1">
              <a:spLocks noChangeArrowheads="1"/>
            </p:cNvSpPr>
            <p:nvPr/>
          </p:nvSpPr>
          <p:spPr bwMode="auto">
            <a:xfrm>
              <a:off x="222" y="4052"/>
              <a:ext cx="86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b="1"/>
                <a:t>Under development</a:t>
              </a:r>
            </a:p>
          </p:txBody>
        </p:sp>
        <p:grpSp>
          <p:nvGrpSpPr>
            <p:cNvPr id="98360" name="Group 56"/>
            <p:cNvGrpSpPr>
              <a:grpSpLocks/>
            </p:cNvGrpSpPr>
            <p:nvPr/>
          </p:nvGrpSpPr>
          <p:grpSpPr bwMode="auto">
            <a:xfrm>
              <a:off x="108" y="3908"/>
              <a:ext cx="558" cy="281"/>
              <a:chOff x="108" y="3908"/>
              <a:chExt cx="558" cy="281"/>
            </a:xfrm>
          </p:grpSpPr>
          <p:sp>
            <p:nvSpPr>
              <p:cNvPr id="98361" name="Rectangle 57"/>
              <p:cNvSpPr>
                <a:spLocks noChangeArrowheads="1"/>
              </p:cNvSpPr>
              <p:nvPr/>
            </p:nvSpPr>
            <p:spPr bwMode="auto">
              <a:xfrm>
                <a:off x="108" y="4062"/>
                <a:ext cx="111" cy="127"/>
              </a:xfrm>
              <a:prstGeom prst="rect">
                <a:avLst/>
              </a:prstGeom>
              <a:solidFill>
                <a:schemeClr val="bg1"/>
              </a:solidFill>
              <a:ln w="38100" cap="rnd">
                <a:solidFill>
                  <a:schemeClr val="bg2"/>
                </a:solidFill>
                <a:prstDash val="sysDot"/>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1000" b="1"/>
              </a:p>
            </p:txBody>
          </p:sp>
          <p:sp>
            <p:nvSpPr>
              <p:cNvPr id="98362" name="Rectangle 58" descr="Wide downward diagonal"/>
              <p:cNvSpPr>
                <a:spLocks noChangeArrowheads="1"/>
              </p:cNvSpPr>
              <p:nvPr/>
            </p:nvSpPr>
            <p:spPr bwMode="auto">
              <a:xfrm>
                <a:off x="108" y="3910"/>
                <a:ext cx="124" cy="112"/>
              </a:xfrm>
              <a:prstGeom prst="rect">
                <a:avLst/>
              </a:prstGeom>
              <a:pattFill prst="wdDnDiag">
                <a:fgClr>
                  <a:srgbClr val="C5C5F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000" b="1"/>
              </a:p>
            </p:txBody>
          </p:sp>
          <p:sp>
            <p:nvSpPr>
              <p:cNvPr id="98363" name="Rectangle 59"/>
              <p:cNvSpPr>
                <a:spLocks noChangeArrowheads="1"/>
              </p:cNvSpPr>
              <p:nvPr/>
            </p:nvSpPr>
            <p:spPr bwMode="auto">
              <a:xfrm>
                <a:off x="235" y="3908"/>
                <a:ext cx="43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t>Informal</a:t>
                </a:r>
              </a:p>
            </p:txBody>
          </p:sp>
        </p:grpSp>
        <p:sp>
          <p:nvSpPr>
            <p:cNvPr id="98364" name="Text Box 60"/>
            <p:cNvSpPr txBox="1">
              <a:spLocks noChangeArrowheads="1"/>
            </p:cNvSpPr>
            <p:nvPr/>
          </p:nvSpPr>
          <p:spPr bwMode="auto">
            <a:xfrm>
              <a:off x="356" y="3792"/>
              <a:ext cx="40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u="sng"/>
                <a:t>Legend</a:t>
              </a:r>
            </a:p>
          </p:txBody>
        </p:sp>
        <p:sp>
          <p:nvSpPr>
            <p:cNvPr id="98365" name="Rectangle 61"/>
            <p:cNvSpPr>
              <a:spLocks noChangeArrowheads="1"/>
            </p:cNvSpPr>
            <p:nvPr/>
          </p:nvSpPr>
          <p:spPr bwMode="auto">
            <a:xfrm>
              <a:off x="60" y="3788"/>
              <a:ext cx="1008" cy="4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98366" name="AutoShape 62"/>
          <p:cNvCxnSpPr>
            <a:cxnSpLocks noChangeShapeType="1"/>
            <a:stCxn id="98319" idx="2"/>
            <a:endCxn id="98306" idx="2"/>
          </p:cNvCxnSpPr>
          <p:nvPr/>
        </p:nvCxnSpPr>
        <p:spPr bwMode="auto">
          <a:xfrm rot="16200000" flipH="1">
            <a:off x="6873081" y="3988594"/>
            <a:ext cx="1588" cy="2222500"/>
          </a:xfrm>
          <a:prstGeom prst="bentConnector3">
            <a:avLst>
              <a:gd name="adj1" fmla="val 14400000"/>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8367" name="Line 63"/>
          <p:cNvSpPr>
            <a:spLocks noChangeShapeType="1"/>
          </p:cNvSpPr>
          <p:nvPr/>
        </p:nvSpPr>
        <p:spPr bwMode="auto">
          <a:xfrm flipV="1">
            <a:off x="8890000" y="5067300"/>
            <a:ext cx="0" cy="1562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68" name="Line 64"/>
          <p:cNvSpPr>
            <a:spLocks noChangeShapeType="1"/>
          </p:cNvSpPr>
          <p:nvPr/>
        </p:nvSpPr>
        <p:spPr bwMode="auto">
          <a:xfrm>
            <a:off x="6623050" y="5327650"/>
            <a:ext cx="0" cy="279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69" name="Line 65"/>
          <p:cNvSpPr>
            <a:spLocks noChangeShapeType="1"/>
          </p:cNvSpPr>
          <p:nvPr/>
        </p:nvSpPr>
        <p:spPr bwMode="auto">
          <a:xfrm>
            <a:off x="6623050" y="5600700"/>
            <a:ext cx="114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70" name="Line 66"/>
          <p:cNvSpPr>
            <a:spLocks noChangeShapeType="1"/>
          </p:cNvSpPr>
          <p:nvPr/>
        </p:nvSpPr>
        <p:spPr bwMode="auto">
          <a:xfrm>
            <a:off x="4171950" y="5511800"/>
            <a:ext cx="0" cy="146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71" name="Line 67"/>
          <p:cNvSpPr>
            <a:spLocks noChangeShapeType="1"/>
          </p:cNvSpPr>
          <p:nvPr/>
        </p:nvSpPr>
        <p:spPr bwMode="auto">
          <a:xfrm>
            <a:off x="4178300" y="5670550"/>
            <a:ext cx="142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72" name="Line 68"/>
          <p:cNvSpPr>
            <a:spLocks noChangeShapeType="1"/>
          </p:cNvSpPr>
          <p:nvPr/>
        </p:nvSpPr>
        <p:spPr bwMode="auto">
          <a:xfrm flipV="1">
            <a:off x="5613400" y="5086350"/>
            <a:ext cx="0" cy="584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73" name="Line 69"/>
          <p:cNvSpPr>
            <a:spLocks noChangeShapeType="1"/>
          </p:cNvSpPr>
          <p:nvPr/>
        </p:nvSpPr>
        <p:spPr bwMode="auto">
          <a:xfrm>
            <a:off x="4705350" y="5676900"/>
            <a:ext cx="0" cy="203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74" name="Line 70"/>
          <p:cNvSpPr>
            <a:spLocks noChangeShapeType="1"/>
          </p:cNvSpPr>
          <p:nvPr/>
        </p:nvSpPr>
        <p:spPr bwMode="auto">
          <a:xfrm>
            <a:off x="3382963" y="992188"/>
            <a:ext cx="1587" cy="254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8375" name="Rectangle 71"/>
          <p:cNvSpPr>
            <a:spLocks noChangeArrowheads="1"/>
          </p:cNvSpPr>
          <p:nvPr/>
        </p:nvSpPr>
        <p:spPr bwMode="auto">
          <a:xfrm>
            <a:off x="2247900" y="1168400"/>
            <a:ext cx="2378075" cy="4318000"/>
          </a:xfrm>
          <a:prstGeom prst="rect">
            <a:avLst/>
          </a:prstGeom>
          <a:solidFill>
            <a:srgbClr val="C5C5FF"/>
          </a:solidFill>
          <a:ln w="9525">
            <a:solidFill>
              <a:schemeClr val="tx1"/>
            </a:solidFill>
            <a:miter lim="800000"/>
            <a:headEnd/>
            <a:tailEnd/>
          </a:ln>
          <a:effectLst/>
          <a:extLst>
            <a:ext uri="{AF507438-7753-43E0-B8FC-AC1667EBCBE1}">
              <a14:hiddenEffects xmlns:a14="http://schemas.microsoft.com/office/drawing/2010/main">
                <a:effectLst>
                  <a:outerShdw blurRad="63500" dist="107763" dir="2700000" algn="ctr" rotWithShape="0">
                    <a:schemeClr val="bg2">
                      <a:alpha val="50000"/>
                    </a:schemeClr>
                  </a:outerShdw>
                </a:effectLst>
              </a14:hiddenEffects>
            </a:ext>
          </a:extLst>
        </p:spPr>
        <p:txBody>
          <a:bodyPr wrap="none" anchor="ctr"/>
          <a:lstStyle/>
          <a:p>
            <a:endParaRPr lang="en-US"/>
          </a:p>
        </p:txBody>
      </p:sp>
      <p:sp>
        <p:nvSpPr>
          <p:cNvPr id="98376" name="Text Box 72"/>
          <p:cNvSpPr txBox="1">
            <a:spLocks noChangeArrowheads="1"/>
          </p:cNvSpPr>
          <p:nvPr/>
        </p:nvSpPr>
        <p:spPr bwMode="auto">
          <a:xfrm>
            <a:off x="2944813" y="1849438"/>
            <a:ext cx="11938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t>WH: Olsen</a:t>
            </a:r>
          </a:p>
          <a:p>
            <a:r>
              <a:rPr lang="en-US" sz="1200" b="1"/>
              <a:t>NSF: Colwell</a:t>
            </a:r>
          </a:p>
          <a:p>
            <a:r>
              <a:rPr lang="en-US" sz="1200" b="1"/>
              <a:t>NIH: Zerhouni</a:t>
            </a:r>
          </a:p>
        </p:txBody>
      </p:sp>
      <p:sp>
        <p:nvSpPr>
          <p:cNvPr id="98377" name="Line 73"/>
          <p:cNvSpPr>
            <a:spLocks noChangeShapeType="1"/>
          </p:cNvSpPr>
          <p:nvPr/>
        </p:nvSpPr>
        <p:spPr bwMode="auto">
          <a:xfrm flipH="1">
            <a:off x="2341563" y="1731963"/>
            <a:ext cx="3175" cy="3613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8378" name="Line 74"/>
          <p:cNvSpPr>
            <a:spLocks noChangeShapeType="1"/>
          </p:cNvSpPr>
          <p:nvPr/>
        </p:nvSpPr>
        <p:spPr bwMode="auto">
          <a:xfrm>
            <a:off x="2336800" y="2552700"/>
            <a:ext cx="17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79" name="Line 75"/>
          <p:cNvSpPr>
            <a:spLocks noChangeShapeType="1"/>
          </p:cNvSpPr>
          <p:nvPr/>
        </p:nvSpPr>
        <p:spPr bwMode="auto">
          <a:xfrm>
            <a:off x="2336800" y="2895600"/>
            <a:ext cx="17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80" name="Line 76"/>
          <p:cNvSpPr>
            <a:spLocks noChangeShapeType="1"/>
          </p:cNvSpPr>
          <p:nvPr/>
        </p:nvSpPr>
        <p:spPr bwMode="auto">
          <a:xfrm>
            <a:off x="2349500" y="3924300"/>
            <a:ext cx="17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81" name="Line 77"/>
          <p:cNvSpPr>
            <a:spLocks noChangeShapeType="1"/>
          </p:cNvSpPr>
          <p:nvPr/>
        </p:nvSpPr>
        <p:spPr bwMode="auto">
          <a:xfrm>
            <a:off x="2349500" y="4229100"/>
            <a:ext cx="17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82" name="Line 78"/>
          <p:cNvSpPr>
            <a:spLocks noChangeShapeType="1"/>
          </p:cNvSpPr>
          <p:nvPr/>
        </p:nvSpPr>
        <p:spPr bwMode="auto">
          <a:xfrm>
            <a:off x="2336800" y="4902200"/>
            <a:ext cx="17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83" name="Line 79"/>
          <p:cNvSpPr>
            <a:spLocks noChangeShapeType="1"/>
          </p:cNvSpPr>
          <p:nvPr/>
        </p:nvSpPr>
        <p:spPr bwMode="auto">
          <a:xfrm>
            <a:off x="2336800" y="3632200"/>
            <a:ext cx="17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84" name="Line 80"/>
          <p:cNvSpPr>
            <a:spLocks noChangeShapeType="1"/>
          </p:cNvSpPr>
          <p:nvPr/>
        </p:nvSpPr>
        <p:spPr bwMode="auto">
          <a:xfrm>
            <a:off x="2336800" y="3276600"/>
            <a:ext cx="17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85" name="Line 81"/>
          <p:cNvSpPr>
            <a:spLocks noChangeShapeType="1"/>
          </p:cNvSpPr>
          <p:nvPr/>
        </p:nvSpPr>
        <p:spPr bwMode="auto">
          <a:xfrm>
            <a:off x="2343150" y="4559300"/>
            <a:ext cx="139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86" name="Line 82"/>
          <p:cNvSpPr>
            <a:spLocks noChangeShapeType="1"/>
          </p:cNvSpPr>
          <p:nvPr/>
        </p:nvSpPr>
        <p:spPr bwMode="auto">
          <a:xfrm>
            <a:off x="2343150" y="5340350"/>
            <a:ext cx="139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87" name="Rectangle 83"/>
          <p:cNvSpPr>
            <a:spLocks noChangeArrowheads="1"/>
          </p:cNvSpPr>
          <p:nvPr/>
        </p:nvSpPr>
        <p:spPr bwMode="auto">
          <a:xfrm>
            <a:off x="2451100" y="3455988"/>
            <a:ext cx="1936750" cy="261937"/>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Aquaculture</a:t>
            </a:r>
          </a:p>
        </p:txBody>
      </p:sp>
      <p:sp>
        <p:nvSpPr>
          <p:cNvPr id="98388" name="Rectangle 84"/>
          <p:cNvSpPr>
            <a:spLocks noChangeArrowheads="1"/>
          </p:cNvSpPr>
          <p:nvPr/>
        </p:nvSpPr>
        <p:spPr bwMode="auto">
          <a:xfrm>
            <a:off x="2451100" y="3770313"/>
            <a:ext cx="1995488" cy="261937"/>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Human Subjects Research</a:t>
            </a:r>
          </a:p>
        </p:txBody>
      </p:sp>
      <p:sp>
        <p:nvSpPr>
          <p:cNvPr id="98389" name="Rectangle 85"/>
          <p:cNvSpPr>
            <a:spLocks noChangeArrowheads="1"/>
          </p:cNvSpPr>
          <p:nvPr/>
        </p:nvSpPr>
        <p:spPr bwMode="auto">
          <a:xfrm>
            <a:off x="2451100" y="4759325"/>
            <a:ext cx="2157413" cy="26193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IWG Dom. Animal Genomics</a:t>
            </a:r>
          </a:p>
        </p:txBody>
      </p:sp>
      <p:sp>
        <p:nvSpPr>
          <p:cNvPr id="98390" name="Rectangle 86"/>
          <p:cNvSpPr>
            <a:spLocks noChangeArrowheads="1"/>
          </p:cNvSpPr>
          <p:nvPr/>
        </p:nvSpPr>
        <p:spPr bwMode="auto">
          <a:xfrm>
            <a:off x="2451100" y="4433888"/>
            <a:ext cx="1692275" cy="260350"/>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dirty="0"/>
              <a:t>IWG Plant Genome</a:t>
            </a:r>
          </a:p>
        </p:txBody>
      </p:sp>
      <p:sp>
        <p:nvSpPr>
          <p:cNvPr id="98391" name="Rectangle 87"/>
          <p:cNvSpPr>
            <a:spLocks noChangeArrowheads="1"/>
          </p:cNvSpPr>
          <p:nvPr/>
        </p:nvSpPr>
        <p:spPr bwMode="auto">
          <a:xfrm>
            <a:off x="2451100" y="4089400"/>
            <a:ext cx="2128838" cy="284163"/>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IWG Physics of the Universe</a:t>
            </a:r>
          </a:p>
        </p:txBody>
      </p:sp>
      <p:sp>
        <p:nvSpPr>
          <p:cNvPr id="98392" name="Rectangle 88"/>
          <p:cNvSpPr>
            <a:spLocks noChangeArrowheads="1"/>
          </p:cNvSpPr>
          <p:nvPr/>
        </p:nvSpPr>
        <p:spPr bwMode="auto">
          <a:xfrm>
            <a:off x="2451100" y="3116263"/>
            <a:ext cx="1936750" cy="261937"/>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Large Scale Science</a:t>
            </a:r>
          </a:p>
        </p:txBody>
      </p:sp>
      <p:sp>
        <p:nvSpPr>
          <p:cNvPr id="98393" name="Rectangle 89"/>
          <p:cNvSpPr>
            <a:spLocks noChangeArrowheads="1"/>
          </p:cNvSpPr>
          <p:nvPr/>
        </p:nvSpPr>
        <p:spPr bwMode="auto">
          <a:xfrm>
            <a:off x="2451100" y="2786063"/>
            <a:ext cx="2127250" cy="261937"/>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Education &amp; Workforce Dev.</a:t>
            </a:r>
          </a:p>
        </p:txBody>
      </p:sp>
      <p:sp>
        <p:nvSpPr>
          <p:cNvPr id="98394" name="Rectangle 90"/>
          <p:cNvSpPr>
            <a:spLocks noChangeArrowheads="1"/>
          </p:cNvSpPr>
          <p:nvPr/>
        </p:nvSpPr>
        <p:spPr bwMode="auto">
          <a:xfrm>
            <a:off x="2451100" y="2446338"/>
            <a:ext cx="2127250" cy="249237"/>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Research Business Models</a:t>
            </a:r>
          </a:p>
        </p:txBody>
      </p:sp>
      <p:sp>
        <p:nvSpPr>
          <p:cNvPr id="98395" name="Text Box 91" descr="Wide downward diagonal"/>
          <p:cNvSpPr txBox="1">
            <a:spLocks noChangeArrowheads="1"/>
          </p:cNvSpPr>
          <p:nvPr/>
        </p:nvSpPr>
        <p:spPr bwMode="auto">
          <a:xfrm>
            <a:off x="2451100" y="5067300"/>
            <a:ext cx="2127250" cy="396875"/>
          </a:xfrm>
          <a:prstGeom prst="rect">
            <a:avLst/>
          </a:prstGeom>
          <a:pattFill prst="wdDnDiag">
            <a:fgClr>
              <a:srgbClr val="C5C5FF"/>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000" b="1"/>
              <a:t>R&amp;D Investment Criteria</a:t>
            </a:r>
          </a:p>
          <a:p>
            <a:r>
              <a:rPr lang="en-US" sz="1000" b="1"/>
              <a:t>Research Misconduct Policy</a:t>
            </a:r>
          </a:p>
        </p:txBody>
      </p:sp>
      <p:sp>
        <p:nvSpPr>
          <p:cNvPr id="98396" name="Line 92"/>
          <p:cNvSpPr>
            <a:spLocks noChangeShapeType="1"/>
          </p:cNvSpPr>
          <p:nvPr/>
        </p:nvSpPr>
        <p:spPr bwMode="auto">
          <a:xfrm>
            <a:off x="4781550" y="1947863"/>
            <a:ext cx="12700" cy="2484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97" name="Rectangle 93"/>
          <p:cNvSpPr>
            <a:spLocks noChangeArrowheads="1"/>
          </p:cNvSpPr>
          <p:nvPr/>
        </p:nvSpPr>
        <p:spPr bwMode="auto">
          <a:xfrm>
            <a:off x="225425" y="2878138"/>
            <a:ext cx="1936750" cy="2619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Global Change Research</a:t>
            </a:r>
          </a:p>
        </p:txBody>
      </p:sp>
      <p:sp>
        <p:nvSpPr>
          <p:cNvPr id="98398" name="Rectangle 94"/>
          <p:cNvSpPr>
            <a:spLocks noChangeArrowheads="1"/>
          </p:cNvSpPr>
          <p:nvPr/>
        </p:nvSpPr>
        <p:spPr bwMode="auto">
          <a:xfrm>
            <a:off x="193675" y="5051425"/>
            <a:ext cx="1936750" cy="31908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IWG Earth Observations</a:t>
            </a:r>
          </a:p>
        </p:txBody>
      </p:sp>
      <p:sp>
        <p:nvSpPr>
          <p:cNvPr id="98399" name="Rectangle 95"/>
          <p:cNvSpPr>
            <a:spLocks noChangeArrowheads="1"/>
          </p:cNvSpPr>
          <p:nvPr/>
        </p:nvSpPr>
        <p:spPr bwMode="auto">
          <a:xfrm>
            <a:off x="225425" y="3617913"/>
            <a:ext cx="1936750" cy="2619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Disaster Reduction</a:t>
            </a:r>
          </a:p>
        </p:txBody>
      </p:sp>
      <p:sp>
        <p:nvSpPr>
          <p:cNvPr id="98400" name="Rectangle 96"/>
          <p:cNvSpPr>
            <a:spLocks noChangeArrowheads="1"/>
          </p:cNvSpPr>
          <p:nvPr/>
        </p:nvSpPr>
        <p:spPr bwMode="auto">
          <a:xfrm>
            <a:off x="204788" y="3971925"/>
            <a:ext cx="1936750" cy="2619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Ecosystems</a:t>
            </a:r>
          </a:p>
        </p:txBody>
      </p:sp>
      <p:sp>
        <p:nvSpPr>
          <p:cNvPr id="98401" name="Rectangle 97"/>
          <p:cNvSpPr>
            <a:spLocks noChangeArrowheads="1"/>
          </p:cNvSpPr>
          <p:nvPr/>
        </p:nvSpPr>
        <p:spPr bwMode="auto">
          <a:xfrm>
            <a:off x="200025" y="4314825"/>
            <a:ext cx="1936750" cy="2619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Toxics &amp; Risks</a:t>
            </a:r>
          </a:p>
        </p:txBody>
      </p:sp>
      <p:sp>
        <p:nvSpPr>
          <p:cNvPr id="98402" name="Rectangle 98"/>
          <p:cNvSpPr>
            <a:spLocks noChangeArrowheads="1"/>
          </p:cNvSpPr>
          <p:nvPr/>
        </p:nvSpPr>
        <p:spPr bwMode="auto">
          <a:xfrm>
            <a:off x="180975" y="4665663"/>
            <a:ext cx="1993900" cy="2809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Water Availability &amp; Quality</a:t>
            </a:r>
          </a:p>
        </p:txBody>
      </p:sp>
      <p:sp>
        <p:nvSpPr>
          <p:cNvPr id="98403" name="Rectangle 99"/>
          <p:cNvSpPr>
            <a:spLocks noChangeArrowheads="1"/>
          </p:cNvSpPr>
          <p:nvPr/>
        </p:nvSpPr>
        <p:spPr bwMode="auto">
          <a:xfrm>
            <a:off x="225425" y="3249613"/>
            <a:ext cx="1936750" cy="2619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dirty="0"/>
              <a:t>Air Quality Research</a:t>
            </a:r>
          </a:p>
        </p:txBody>
      </p:sp>
      <p:sp>
        <p:nvSpPr>
          <p:cNvPr id="98404" name="Line 100"/>
          <p:cNvSpPr>
            <a:spLocks noChangeShapeType="1"/>
          </p:cNvSpPr>
          <p:nvPr/>
        </p:nvSpPr>
        <p:spPr bwMode="auto">
          <a:xfrm>
            <a:off x="4800600" y="2857500"/>
            <a:ext cx="127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405" name="Line 101"/>
          <p:cNvSpPr>
            <a:spLocks noChangeShapeType="1"/>
          </p:cNvSpPr>
          <p:nvPr/>
        </p:nvSpPr>
        <p:spPr bwMode="auto">
          <a:xfrm>
            <a:off x="4813300" y="3352800"/>
            <a:ext cx="101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406" name="Line 102"/>
          <p:cNvSpPr>
            <a:spLocks noChangeShapeType="1"/>
          </p:cNvSpPr>
          <p:nvPr/>
        </p:nvSpPr>
        <p:spPr bwMode="auto">
          <a:xfrm>
            <a:off x="4813300" y="3848100"/>
            <a:ext cx="95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407" name="Line 103"/>
          <p:cNvSpPr>
            <a:spLocks noChangeShapeType="1"/>
          </p:cNvSpPr>
          <p:nvPr/>
        </p:nvSpPr>
        <p:spPr bwMode="auto">
          <a:xfrm>
            <a:off x="4800600" y="4451350"/>
            <a:ext cx="101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408" name="Rectangle 104"/>
          <p:cNvSpPr>
            <a:spLocks noChangeArrowheads="1"/>
          </p:cNvSpPr>
          <p:nvPr/>
        </p:nvSpPr>
        <p:spPr bwMode="auto">
          <a:xfrm>
            <a:off x="7086600" y="4433888"/>
            <a:ext cx="1936750" cy="282575"/>
          </a:xfrm>
          <a:prstGeom prst="rect">
            <a:avLst/>
          </a:prstGeom>
          <a:solidFill>
            <a:srgbClr val="FFADA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sz="1200" b="1"/>
              <a:t>Standards</a:t>
            </a:r>
          </a:p>
        </p:txBody>
      </p:sp>
      <p:sp>
        <p:nvSpPr>
          <p:cNvPr id="98409" name="Rectangle 105"/>
          <p:cNvSpPr>
            <a:spLocks noChangeArrowheads="1"/>
          </p:cNvSpPr>
          <p:nvPr/>
        </p:nvSpPr>
        <p:spPr bwMode="auto">
          <a:xfrm>
            <a:off x="61913" y="1244600"/>
            <a:ext cx="1982787" cy="800100"/>
          </a:xfrm>
          <a:prstGeom prst="rect">
            <a:avLst/>
          </a:prstGeom>
          <a:solidFill>
            <a:srgbClr val="B7DAFD"/>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a:r>
              <a:rPr lang="en-US" sz="1400" b="1"/>
              <a:t>Committee on </a:t>
            </a:r>
          </a:p>
          <a:p>
            <a:pPr algn="ctr"/>
            <a:r>
              <a:rPr lang="en-US" sz="1400" b="1"/>
              <a:t>Environment &amp; </a:t>
            </a:r>
          </a:p>
          <a:p>
            <a:pPr algn="ctr"/>
            <a:r>
              <a:rPr lang="en-US" sz="1400" b="1"/>
              <a:t>Natural Resources</a:t>
            </a:r>
          </a:p>
        </p:txBody>
      </p:sp>
      <p:sp>
        <p:nvSpPr>
          <p:cNvPr id="98410" name="Rectangle 106"/>
          <p:cNvSpPr>
            <a:spLocks noChangeArrowheads="1"/>
          </p:cNvSpPr>
          <p:nvPr/>
        </p:nvSpPr>
        <p:spPr bwMode="auto">
          <a:xfrm>
            <a:off x="2371725" y="1219200"/>
            <a:ext cx="2051050" cy="609600"/>
          </a:xfrm>
          <a:prstGeom prst="rect">
            <a:avLst/>
          </a:prstGeom>
          <a:solidFill>
            <a:srgbClr val="B7DAFD"/>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endParaRPr lang="en-US"/>
          </a:p>
        </p:txBody>
      </p:sp>
      <p:sp>
        <p:nvSpPr>
          <p:cNvPr id="98411" name="Text Box 107"/>
          <p:cNvSpPr txBox="1">
            <a:spLocks noChangeArrowheads="1"/>
          </p:cNvSpPr>
          <p:nvPr/>
        </p:nvSpPr>
        <p:spPr bwMode="auto">
          <a:xfrm>
            <a:off x="2314575" y="1254125"/>
            <a:ext cx="2454275" cy="730250"/>
          </a:xfrm>
          <a:prstGeom prst="rect">
            <a:avLst/>
          </a:prstGeom>
          <a:noFill/>
          <a:ln>
            <a:noFill/>
          </a:ln>
          <a:effectLst/>
          <a:extLst>
            <a:ext uri="{909E8E84-426E-40DD-AFC4-6F175D3DCCD1}">
              <a14:hiddenFill xmlns:a14="http://schemas.microsoft.com/office/drawing/2010/main">
                <a:solidFill>
                  <a:srgbClr val="C5C5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sz="1400" b="1"/>
              <a:t>Committee on </a:t>
            </a:r>
          </a:p>
          <a:p>
            <a:pPr algn="ctr" eaLnBrk="0" hangingPunct="0"/>
            <a:r>
              <a:rPr lang="en-US" sz="1400" b="1"/>
              <a:t>Science</a:t>
            </a:r>
          </a:p>
          <a:p>
            <a:pPr algn="ctr" eaLnBrk="0" hangingPunct="0"/>
            <a:endParaRPr lang="en-US" sz="1400"/>
          </a:p>
        </p:txBody>
      </p:sp>
      <p:sp>
        <p:nvSpPr>
          <p:cNvPr id="98412" name="Rectangle 108"/>
          <p:cNvSpPr>
            <a:spLocks noChangeArrowheads="1"/>
          </p:cNvSpPr>
          <p:nvPr/>
        </p:nvSpPr>
        <p:spPr bwMode="auto">
          <a:xfrm>
            <a:off x="4827588" y="1219200"/>
            <a:ext cx="1903412" cy="723900"/>
          </a:xfrm>
          <a:prstGeom prst="rect">
            <a:avLst/>
          </a:prstGeom>
          <a:solidFill>
            <a:srgbClr val="B7DAFD"/>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endParaRPr lang="en-US"/>
          </a:p>
        </p:txBody>
      </p:sp>
      <p:sp>
        <p:nvSpPr>
          <p:cNvPr id="98413" name="Text Box 109"/>
          <p:cNvSpPr txBox="1">
            <a:spLocks noChangeArrowheads="1"/>
          </p:cNvSpPr>
          <p:nvPr/>
        </p:nvSpPr>
        <p:spPr bwMode="auto">
          <a:xfrm>
            <a:off x="5046663" y="1277938"/>
            <a:ext cx="1416050" cy="730250"/>
          </a:xfrm>
          <a:prstGeom prst="rect">
            <a:avLst/>
          </a:prstGeom>
          <a:noFill/>
          <a:ln>
            <a:noFill/>
          </a:ln>
          <a:effectLst/>
          <a:extLst>
            <a:ext uri="{909E8E84-426E-40DD-AFC4-6F175D3DCCD1}">
              <a14:hiddenFill xmlns:a14="http://schemas.microsoft.com/office/drawing/2010/main">
                <a:solidFill>
                  <a:srgbClr val="FFC4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400" b="1"/>
              <a:t>Committee on </a:t>
            </a:r>
          </a:p>
          <a:p>
            <a:pPr algn="ctr" eaLnBrk="0" hangingPunct="0"/>
            <a:r>
              <a:rPr lang="en-US" sz="1400" b="1"/>
              <a:t>Technology</a:t>
            </a:r>
          </a:p>
          <a:p>
            <a:pPr algn="ctr" eaLnBrk="0" hangingPunct="0"/>
            <a:endParaRPr lang="en-US" sz="1400"/>
          </a:p>
        </p:txBody>
      </p:sp>
      <p:sp>
        <p:nvSpPr>
          <p:cNvPr id="98414" name="Rectangle 110"/>
          <p:cNvSpPr>
            <a:spLocks noChangeArrowheads="1"/>
          </p:cNvSpPr>
          <p:nvPr/>
        </p:nvSpPr>
        <p:spPr bwMode="auto">
          <a:xfrm>
            <a:off x="6972300" y="1244600"/>
            <a:ext cx="1993900" cy="800100"/>
          </a:xfrm>
          <a:prstGeom prst="rect">
            <a:avLst/>
          </a:prstGeom>
          <a:solidFill>
            <a:srgbClr val="B7DAFD"/>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endParaRPr lang="en-US"/>
          </a:p>
        </p:txBody>
      </p:sp>
      <p:sp>
        <p:nvSpPr>
          <p:cNvPr id="98415" name="Text Box 111"/>
          <p:cNvSpPr txBox="1">
            <a:spLocks noChangeArrowheads="1"/>
          </p:cNvSpPr>
          <p:nvPr/>
        </p:nvSpPr>
        <p:spPr bwMode="auto">
          <a:xfrm>
            <a:off x="7232650" y="1314450"/>
            <a:ext cx="1631950" cy="730250"/>
          </a:xfrm>
          <a:prstGeom prst="rect">
            <a:avLst/>
          </a:prstGeom>
          <a:noFill/>
          <a:ln>
            <a:noFill/>
          </a:ln>
          <a:effectLst/>
          <a:extLst>
            <a:ext uri="{909E8E84-426E-40DD-AFC4-6F175D3DCCD1}">
              <a14:hiddenFill xmlns:a14="http://schemas.microsoft.com/office/drawing/2010/main">
                <a:solidFill>
                  <a:srgbClr val="FF505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400" b="1"/>
              <a:t>Committee on </a:t>
            </a:r>
          </a:p>
          <a:p>
            <a:pPr algn="ctr" eaLnBrk="0" hangingPunct="0"/>
            <a:r>
              <a:rPr lang="en-US" sz="1400" b="1"/>
              <a:t>Homeland and</a:t>
            </a:r>
          </a:p>
          <a:p>
            <a:pPr algn="ctr" eaLnBrk="0" hangingPunct="0"/>
            <a:r>
              <a:rPr lang="en-US" sz="1400" b="1"/>
              <a:t>National Security</a:t>
            </a:r>
          </a:p>
        </p:txBody>
      </p:sp>
      <p:grpSp>
        <p:nvGrpSpPr>
          <p:cNvPr id="98416" name="Group 112"/>
          <p:cNvGrpSpPr>
            <a:grpSpLocks/>
          </p:cNvGrpSpPr>
          <p:nvPr/>
        </p:nvGrpSpPr>
        <p:grpSpPr bwMode="auto">
          <a:xfrm>
            <a:off x="6980238" y="2049463"/>
            <a:ext cx="114300" cy="2500312"/>
            <a:chOff x="4397" y="1291"/>
            <a:chExt cx="72" cy="1575"/>
          </a:xfrm>
        </p:grpSpPr>
        <p:grpSp>
          <p:nvGrpSpPr>
            <p:cNvPr id="98417" name="Group 113"/>
            <p:cNvGrpSpPr>
              <a:grpSpLocks/>
            </p:cNvGrpSpPr>
            <p:nvPr/>
          </p:nvGrpSpPr>
          <p:grpSpPr bwMode="auto">
            <a:xfrm>
              <a:off x="4397" y="1291"/>
              <a:ext cx="72" cy="1575"/>
              <a:chOff x="4397" y="1291"/>
              <a:chExt cx="72" cy="1575"/>
            </a:xfrm>
          </p:grpSpPr>
          <p:sp>
            <p:nvSpPr>
              <p:cNvPr id="98418" name="Line 114"/>
              <p:cNvSpPr>
                <a:spLocks noChangeShapeType="1"/>
              </p:cNvSpPr>
              <p:nvPr/>
            </p:nvSpPr>
            <p:spPr bwMode="auto">
              <a:xfrm>
                <a:off x="4397" y="1291"/>
                <a:ext cx="10" cy="156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419" name="Line 115"/>
              <p:cNvSpPr>
                <a:spLocks noChangeShapeType="1"/>
              </p:cNvSpPr>
              <p:nvPr/>
            </p:nvSpPr>
            <p:spPr bwMode="auto">
              <a:xfrm>
                <a:off x="4399" y="2145"/>
                <a:ext cx="5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420" name="Line 116"/>
              <p:cNvSpPr>
                <a:spLocks noChangeShapeType="1"/>
              </p:cNvSpPr>
              <p:nvPr/>
            </p:nvSpPr>
            <p:spPr bwMode="auto">
              <a:xfrm>
                <a:off x="4407" y="2398"/>
                <a:ext cx="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421" name="Line 117"/>
              <p:cNvSpPr>
                <a:spLocks noChangeShapeType="1"/>
              </p:cNvSpPr>
              <p:nvPr/>
            </p:nvSpPr>
            <p:spPr bwMode="auto">
              <a:xfrm flipV="1">
                <a:off x="4407" y="2619"/>
                <a:ext cx="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422" name="Line 118"/>
              <p:cNvSpPr>
                <a:spLocks noChangeShapeType="1"/>
              </p:cNvSpPr>
              <p:nvPr/>
            </p:nvSpPr>
            <p:spPr bwMode="auto">
              <a:xfrm>
                <a:off x="4423" y="2866"/>
                <a:ext cx="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8423" name="Line 119"/>
            <p:cNvSpPr>
              <a:spLocks noChangeShapeType="1"/>
            </p:cNvSpPr>
            <p:nvPr/>
          </p:nvSpPr>
          <p:spPr bwMode="auto">
            <a:xfrm>
              <a:off x="4411" y="1905"/>
              <a:ext cx="5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8424" name="Line 120"/>
          <p:cNvSpPr>
            <a:spLocks noChangeShapeType="1"/>
          </p:cNvSpPr>
          <p:nvPr/>
        </p:nvSpPr>
        <p:spPr bwMode="auto">
          <a:xfrm>
            <a:off x="4000500" y="550545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425" name="Text Box 121"/>
          <p:cNvSpPr txBox="1">
            <a:spLocks noChangeArrowheads="1"/>
          </p:cNvSpPr>
          <p:nvPr/>
        </p:nvSpPr>
        <p:spPr bwMode="auto">
          <a:xfrm>
            <a:off x="7945438" y="115888"/>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600"/>
              <a:t>Oct. 2003</a:t>
            </a:r>
          </a:p>
        </p:txBody>
      </p:sp>
    </p:spTree>
    <p:extLst>
      <p:ext uri="{BB962C8B-B14F-4D97-AF65-F5344CB8AC3E}">
        <p14:creationId xmlns:p14="http://schemas.microsoft.com/office/powerpoint/2010/main" val="6328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661" r="3992" b="17991"/>
          <a:stretch/>
        </p:blipFill>
        <p:spPr>
          <a:xfrm>
            <a:off x="1164841" y="450875"/>
            <a:ext cx="7403787" cy="6163494"/>
          </a:xfrm>
          <a:prstGeom prst="rect">
            <a:avLst/>
          </a:prstGeom>
        </p:spPr>
      </p:pic>
      <p:sp>
        <p:nvSpPr>
          <p:cNvPr id="3" name="TextBox 2"/>
          <p:cNvSpPr txBox="1"/>
          <p:nvPr/>
        </p:nvSpPr>
        <p:spPr>
          <a:xfrm>
            <a:off x="4246032" y="82660"/>
            <a:ext cx="1112236" cy="375730"/>
          </a:xfrm>
          <a:prstGeom prst="rect">
            <a:avLst/>
          </a:prstGeom>
          <a:noFill/>
        </p:spPr>
        <p:txBody>
          <a:bodyPr wrap="square" rtlCol="0">
            <a:spAutoFit/>
          </a:bodyPr>
          <a:lstStyle/>
          <a:p>
            <a:r>
              <a:rPr lang="en-US" dirty="0" smtClean="0"/>
              <a:t>Current</a:t>
            </a:r>
            <a:endParaRPr lang="en-US" dirty="0"/>
          </a:p>
        </p:txBody>
      </p:sp>
    </p:spTree>
    <p:extLst>
      <p:ext uri="{BB962C8B-B14F-4D97-AF65-F5344CB8AC3E}">
        <p14:creationId xmlns:p14="http://schemas.microsoft.com/office/powerpoint/2010/main" val="3277258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800" dirty="0"/>
              <a:t>President’s Council of Advisors </a:t>
            </a:r>
            <a:r>
              <a:rPr lang="en-US" sz="2800" dirty="0" smtClean="0"/>
              <a:t/>
            </a:r>
            <a:br>
              <a:rPr lang="en-US" sz="2800" dirty="0" smtClean="0"/>
            </a:br>
            <a:r>
              <a:rPr lang="en-US" sz="2800" dirty="0" smtClean="0"/>
              <a:t>on Science </a:t>
            </a:r>
            <a:r>
              <a:rPr lang="en-US" sz="2800" dirty="0"/>
              <a:t>&amp; Technology (PCAST)</a:t>
            </a:r>
          </a:p>
        </p:txBody>
      </p:sp>
      <p:sp>
        <p:nvSpPr>
          <p:cNvPr id="7" name="Content Placeholder 6"/>
          <p:cNvSpPr>
            <a:spLocks noGrp="1"/>
          </p:cNvSpPr>
          <p:nvPr>
            <p:ph idx="1"/>
          </p:nvPr>
        </p:nvSpPr>
        <p:spPr>
          <a:xfrm>
            <a:off x="140181" y="992579"/>
            <a:ext cx="8680823" cy="5735217"/>
          </a:xfrm>
        </p:spPr>
        <p:txBody>
          <a:bodyPr>
            <a:normAutofit fontScale="92500" lnSpcReduction="10000"/>
          </a:bodyPr>
          <a:lstStyle/>
          <a:p>
            <a:pPr marL="342900" lvl="1" indent="-342900">
              <a:buFont typeface="Arial"/>
              <a:buChar char="•"/>
            </a:pPr>
            <a:r>
              <a:rPr lang="en-US" sz="2400" dirty="0"/>
              <a:t>Makes policy/priority recommendations</a:t>
            </a:r>
          </a:p>
          <a:p>
            <a:r>
              <a:rPr lang="en-US" sz="2400" dirty="0" smtClean="0"/>
              <a:t>Meetings and Meeting Agendas</a:t>
            </a:r>
          </a:p>
          <a:p>
            <a:pPr lvl="1"/>
            <a:r>
              <a:rPr lang="en-US" sz="2000" dirty="0" smtClean="0"/>
              <a:t>Almost Bimonthly </a:t>
            </a:r>
          </a:p>
          <a:p>
            <a:pPr lvl="1"/>
            <a:r>
              <a:rPr lang="en-US" sz="2000" dirty="0" smtClean="0"/>
              <a:t>Agendas reflect priorities and to be priorities</a:t>
            </a:r>
          </a:p>
          <a:p>
            <a:pPr lvl="1"/>
            <a:r>
              <a:rPr lang="en-US" sz="2000" dirty="0" smtClean="0"/>
              <a:t>Meet with the President</a:t>
            </a:r>
          </a:p>
          <a:p>
            <a:r>
              <a:rPr lang="en-US" sz="2400" dirty="0" smtClean="0"/>
              <a:t>Reports</a:t>
            </a:r>
          </a:p>
          <a:p>
            <a:pPr lvl="1"/>
            <a:r>
              <a:rPr lang="en-US" sz="2100" dirty="0" smtClean="0"/>
              <a:t>Accelerating U.S. Advanced Manufacturing </a:t>
            </a:r>
          </a:p>
          <a:p>
            <a:pPr lvl="1"/>
            <a:r>
              <a:rPr lang="en-US" sz="2100" dirty="0" smtClean="0"/>
              <a:t>National Nanotechnology Initiative*</a:t>
            </a:r>
          </a:p>
          <a:p>
            <a:pPr lvl="1"/>
            <a:r>
              <a:rPr lang="en-US" sz="2100" dirty="0" smtClean="0"/>
              <a:t>Education Technology- Higher Ed &amp; Skills &amp; Jobs</a:t>
            </a:r>
          </a:p>
          <a:p>
            <a:pPr lvl="1"/>
            <a:r>
              <a:rPr lang="en-US" sz="2100" dirty="0" smtClean="0"/>
              <a:t>Antibiotic Resistance</a:t>
            </a:r>
          </a:p>
          <a:p>
            <a:pPr lvl="1"/>
            <a:r>
              <a:rPr lang="en-US" sz="2100" dirty="0" smtClean="0"/>
              <a:t>Systems Engineering in Healthcare</a:t>
            </a:r>
          </a:p>
          <a:p>
            <a:pPr lvl="1"/>
            <a:r>
              <a:rPr lang="en-US" sz="2100" dirty="0" smtClean="0"/>
              <a:t>Big Data and Privacy</a:t>
            </a:r>
          </a:p>
          <a:p>
            <a:pPr lvl="1"/>
            <a:r>
              <a:rPr lang="en-US" sz="2100" dirty="0" smtClean="0"/>
              <a:t>Cybersecurity</a:t>
            </a:r>
          </a:p>
          <a:p>
            <a:pPr lvl="1"/>
            <a:r>
              <a:rPr lang="en-US" sz="2100" dirty="0" smtClean="0"/>
              <a:t>Climate Change</a:t>
            </a:r>
          </a:p>
          <a:p>
            <a:pPr lvl="1"/>
            <a:r>
              <a:rPr lang="en-US" sz="2100" dirty="0" smtClean="0"/>
              <a:t>Networking &amp; Information Technology*</a:t>
            </a:r>
          </a:p>
          <a:p>
            <a:pPr lvl="1"/>
            <a:r>
              <a:rPr lang="en-US" sz="2100" dirty="0" smtClean="0"/>
              <a:t>Innovation in Drug Discovery, Dev. &amp; Evaluation </a:t>
            </a:r>
          </a:p>
          <a:p>
            <a:pPr lvl="1"/>
            <a:r>
              <a:rPr lang="en-US" sz="2100" dirty="0" smtClean="0"/>
              <a:t>Etc…..</a:t>
            </a:r>
          </a:p>
          <a:p>
            <a:endParaRPr lang="en-US" dirty="0"/>
          </a:p>
        </p:txBody>
      </p:sp>
      <p:sp>
        <p:nvSpPr>
          <p:cNvPr id="4" name="Date Placeholder 3"/>
          <p:cNvSpPr>
            <a:spLocks noGrp="1"/>
          </p:cNvSpPr>
          <p:nvPr>
            <p:ph type="dt" sz="half" idx="10"/>
          </p:nvPr>
        </p:nvSpPr>
        <p:spPr/>
        <p:txBody>
          <a:bodyPr/>
          <a:lstStyle/>
          <a:p>
            <a:fld id="{313C3F72-753C-AC4E-90E6-61CC1B597357}" type="datetime1">
              <a:rPr lang="en-US" smtClean="0"/>
              <a:t>5/1/2015</a:t>
            </a:fld>
            <a:endParaRPr lang="en-US" dirty="0"/>
          </a:p>
        </p:txBody>
      </p:sp>
      <p:pic>
        <p:nvPicPr>
          <p:cNvPr id="8" name="Picture 2" descr="PCAST Group Photo November 2013"/>
          <p:cNvPicPr>
            <a:picLocks noChangeAspect="1" noChangeArrowheads="1"/>
          </p:cNvPicPr>
          <p:nvPr/>
        </p:nvPicPr>
        <p:blipFill rotWithShape="1">
          <a:blip r:embed="rId3">
            <a:extLst>
              <a:ext uri="{28A0092B-C50C-407E-A947-70E740481C1C}">
                <a14:useLocalDpi xmlns:a14="http://schemas.microsoft.com/office/drawing/2010/main" val="0"/>
              </a:ext>
            </a:extLst>
          </a:blip>
          <a:srcRect l="13699" t="8147" r="9382"/>
          <a:stretch/>
        </p:blipFill>
        <p:spPr bwMode="auto">
          <a:xfrm>
            <a:off x="5710061" y="4109449"/>
            <a:ext cx="3433939" cy="274855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Kathie L. Olsen, ScienceWorks</a:t>
            </a:r>
            <a:endParaRPr lang="en-US"/>
          </a:p>
        </p:txBody>
      </p:sp>
    </p:spTree>
    <p:extLst>
      <p:ext uri="{BB962C8B-B14F-4D97-AF65-F5344CB8AC3E}">
        <p14:creationId xmlns:p14="http://schemas.microsoft.com/office/powerpoint/2010/main" val="2931191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13C3F72-753C-AC4E-90E6-61CC1B597357}" type="datetime1">
              <a:rPr lang="en-US" smtClean="0"/>
              <a:t>5/1/2015</a:t>
            </a:fld>
            <a:endParaRPr lang="en-US"/>
          </a:p>
        </p:txBody>
      </p:sp>
      <p:sp>
        <p:nvSpPr>
          <p:cNvPr id="5" name="Footer Placeholder 4"/>
          <p:cNvSpPr>
            <a:spLocks noGrp="1"/>
          </p:cNvSpPr>
          <p:nvPr>
            <p:ph type="ftr" sz="quarter" idx="11"/>
          </p:nvPr>
        </p:nvSpPr>
        <p:spPr/>
        <p:txBody>
          <a:bodyPr/>
          <a:lstStyle/>
          <a:p>
            <a:r>
              <a:rPr lang="en-US" smtClean="0"/>
              <a:t>Kathie L. Olsen, ScienceWorks</a:t>
            </a:r>
            <a:endParaRPr lang="en-US"/>
          </a:p>
        </p:txBody>
      </p:sp>
      <p:sp>
        <p:nvSpPr>
          <p:cNvPr id="8" name="Content Placeholder 2"/>
          <p:cNvSpPr>
            <a:spLocks noGrp="1"/>
          </p:cNvSpPr>
          <p:nvPr>
            <p:ph idx="1"/>
          </p:nvPr>
        </p:nvSpPr>
        <p:spPr>
          <a:xfrm>
            <a:off x="231588" y="1465159"/>
            <a:ext cx="8680823" cy="5117269"/>
          </a:xfrm>
        </p:spPr>
        <p:txBody>
          <a:bodyPr>
            <a:normAutofit fontScale="70000" lnSpcReduction="20000"/>
          </a:bodyPr>
          <a:lstStyle/>
          <a:p>
            <a:r>
              <a:rPr lang="en-US" dirty="0" smtClean="0"/>
              <a:t>Committee Meetings:</a:t>
            </a:r>
          </a:p>
          <a:p>
            <a:pPr lvl="1"/>
            <a:r>
              <a:rPr lang="en-US" dirty="0" smtClean="0"/>
              <a:t>Enhancing Research Collaborations </a:t>
            </a:r>
          </a:p>
          <a:p>
            <a:r>
              <a:rPr lang="en-US" dirty="0" smtClean="0"/>
              <a:t>Sessions</a:t>
            </a:r>
          </a:p>
          <a:p>
            <a:r>
              <a:rPr lang="en-US" dirty="0" smtClean="0"/>
              <a:t>Breakout and Roundtable</a:t>
            </a:r>
          </a:p>
          <a:p>
            <a:pPr lvl="1"/>
            <a:r>
              <a:rPr lang="en-US" dirty="0" smtClean="0"/>
              <a:t>The Collaboration Continuum:  An R&amp;D Perspective on Building Teams</a:t>
            </a:r>
          </a:p>
          <a:p>
            <a:pPr lvl="1"/>
            <a:r>
              <a:rPr lang="en-US" dirty="0" smtClean="0"/>
              <a:t>Strategies to Support Multi-Institutional, Cross Conference Research Collaborations</a:t>
            </a:r>
          </a:p>
          <a:p>
            <a:pPr lvl="1"/>
            <a:r>
              <a:rPr lang="en-US" dirty="0" smtClean="0"/>
              <a:t>Building Partnerships to Enhance Global Research</a:t>
            </a:r>
          </a:p>
          <a:p>
            <a:pPr lvl="1"/>
            <a:r>
              <a:rPr lang="en-US" dirty="0" smtClean="0"/>
              <a:t>Gender and Team Science: Improving Collaborative Effectiveness of Research Teams </a:t>
            </a:r>
          </a:p>
          <a:p>
            <a:pPr lvl="1"/>
            <a:r>
              <a:rPr lang="en-US" dirty="0" smtClean="0"/>
              <a:t>Grand Challenge Research Initiatives and the “Grand Challenge” of Building Partnerships Within and Outside the University</a:t>
            </a:r>
          </a:p>
          <a:p>
            <a:pPr lvl="1"/>
            <a:r>
              <a:rPr lang="en-US" dirty="0" smtClean="0"/>
              <a:t>The Role of Creativity in Research Development</a:t>
            </a:r>
          </a:p>
          <a:p>
            <a:pPr marL="514350" indent="-457200"/>
            <a:r>
              <a:rPr lang="en-US" dirty="0" smtClean="0"/>
              <a:t>Idea Showcase </a:t>
            </a:r>
          </a:p>
          <a:p>
            <a:pPr marL="914400" lvl="1" indent="-457200"/>
            <a:r>
              <a:rPr lang="en-US" dirty="0" smtClean="0"/>
              <a:t>The Steam Factory:  Fostering Interdisciplinary Collaboration and Innovation in an Academic Environment</a:t>
            </a:r>
          </a:p>
          <a:p>
            <a:pPr marL="57150" indent="0">
              <a:buNone/>
            </a:pPr>
            <a:r>
              <a:rPr lang="en-US" dirty="0"/>
              <a:t>	</a:t>
            </a:r>
          </a:p>
        </p:txBody>
      </p:sp>
      <p:pic>
        <p:nvPicPr>
          <p:cNvPr id="9" name="Picture 8"/>
          <p:cNvPicPr>
            <a:picLocks noChangeAspect="1"/>
          </p:cNvPicPr>
          <p:nvPr/>
        </p:nvPicPr>
        <p:blipFill>
          <a:blip r:embed="rId3"/>
          <a:stretch>
            <a:fillRect/>
          </a:stretch>
        </p:blipFill>
        <p:spPr>
          <a:xfrm>
            <a:off x="7327179" y="16044"/>
            <a:ext cx="1816821" cy="2351180"/>
          </a:xfrm>
          <a:prstGeom prst="rect">
            <a:avLst/>
          </a:prstGeom>
        </p:spPr>
      </p:pic>
      <p:sp>
        <p:nvSpPr>
          <p:cNvPr id="10" name="Title 1"/>
          <p:cNvSpPr>
            <a:spLocks noGrp="1"/>
          </p:cNvSpPr>
          <p:nvPr>
            <p:ph type="title"/>
          </p:nvPr>
        </p:nvSpPr>
        <p:spPr>
          <a:xfrm>
            <a:off x="755275" y="391822"/>
            <a:ext cx="7633447" cy="599421"/>
          </a:xfrm>
        </p:spPr>
        <p:txBody>
          <a:bodyPr>
            <a:normAutofit fontScale="90000"/>
          </a:bodyPr>
          <a:lstStyle/>
          <a:p>
            <a:r>
              <a:rPr lang="en-US" i="1" dirty="0" smtClean="0"/>
              <a:t>               2015 Meeting: </a:t>
            </a:r>
            <a:br>
              <a:rPr lang="en-US" i="1" dirty="0" smtClean="0"/>
            </a:br>
            <a:r>
              <a:rPr lang="en-US" i="1" dirty="0" smtClean="0"/>
              <a:t>Building R&amp;D Partnerships </a:t>
            </a:r>
            <a:endParaRPr lang="en-US" i="1" dirty="0"/>
          </a:p>
        </p:txBody>
      </p:sp>
      <p:pic>
        <p:nvPicPr>
          <p:cNvPr id="3074" name="Picture 1" descr="http://www.nordp.org/templates/nordp-jt/images/header-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262" y="165129"/>
            <a:ext cx="16668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8963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5935" y="1683270"/>
            <a:ext cx="7971643" cy="4376250"/>
          </a:xfrm>
          <a:prstGeom prst="rect">
            <a:avLst/>
          </a:prstGeom>
        </p:spPr>
      </p:pic>
      <p:grpSp>
        <p:nvGrpSpPr>
          <p:cNvPr id="14" name="Group 13"/>
          <p:cNvGrpSpPr/>
          <p:nvPr/>
        </p:nvGrpSpPr>
        <p:grpSpPr>
          <a:xfrm>
            <a:off x="1239992" y="2660164"/>
            <a:ext cx="2419863" cy="1630665"/>
            <a:chOff x="1239992" y="2660164"/>
            <a:chExt cx="2419863" cy="1630665"/>
          </a:xfrm>
        </p:grpSpPr>
        <p:sp>
          <p:nvSpPr>
            <p:cNvPr id="9" name="TextBox 8"/>
            <p:cNvSpPr txBox="1"/>
            <p:nvPr/>
          </p:nvSpPr>
          <p:spPr>
            <a:xfrm>
              <a:off x="1442899" y="2870571"/>
              <a:ext cx="2036593" cy="1127189"/>
            </a:xfrm>
            <a:prstGeom prst="rect">
              <a:avLst/>
            </a:prstGeom>
            <a:noFill/>
          </p:spPr>
          <p:txBody>
            <a:bodyPr wrap="square" rtlCol="0">
              <a:prstTxWarp prst="textArchUp">
                <a:avLst/>
              </a:prstTxWarp>
              <a:spAutoFit/>
            </a:bodyPr>
            <a:lstStyle/>
            <a:p>
              <a:r>
                <a:rPr lang="en-US" sz="2800" dirty="0" smtClean="0">
                  <a:solidFill>
                    <a:srgbClr val="FF0000"/>
                  </a:solidFill>
                </a:rPr>
                <a:t>What Goes Around</a:t>
              </a:r>
              <a:endParaRPr lang="en-US" sz="2800" dirty="0">
                <a:solidFill>
                  <a:srgbClr val="FF0000"/>
                </a:solidFill>
              </a:endParaRPr>
            </a:p>
          </p:txBody>
        </p:sp>
        <p:sp>
          <p:nvSpPr>
            <p:cNvPr id="8" name="Block Arc 7"/>
            <p:cNvSpPr/>
            <p:nvPr/>
          </p:nvSpPr>
          <p:spPr>
            <a:xfrm>
              <a:off x="1239992" y="2660164"/>
              <a:ext cx="2419863" cy="1630665"/>
            </a:xfrm>
            <a:prstGeom prst="blockArc">
              <a:avLst>
                <a:gd name="adj1" fmla="val 10787058"/>
                <a:gd name="adj2" fmla="val 92468"/>
                <a:gd name="adj3" fmla="val 22797"/>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prstTxWarp prst="textArchUp">
                <a:avLst/>
              </a:prstTxWarp>
              <a:normAutofit/>
            </a:bodyPr>
            <a:lstStyle/>
            <a:p>
              <a:pPr algn="ctr"/>
              <a:endParaRPr lang="en-US" dirty="0">
                <a:solidFill>
                  <a:schemeClr val="tx1"/>
                </a:solidFill>
              </a:endParaRPr>
            </a:p>
          </p:txBody>
        </p:sp>
      </p:grpSp>
      <p:sp>
        <p:nvSpPr>
          <p:cNvPr id="5" name="Title 4"/>
          <p:cNvSpPr>
            <a:spLocks noGrp="1"/>
          </p:cNvSpPr>
          <p:nvPr>
            <p:ph type="title"/>
          </p:nvPr>
        </p:nvSpPr>
        <p:spPr>
          <a:xfrm>
            <a:off x="1045837" y="402691"/>
            <a:ext cx="7017867" cy="919876"/>
          </a:xfrm>
        </p:spPr>
        <p:txBody>
          <a:bodyPr>
            <a:normAutofit fontScale="90000"/>
          </a:bodyPr>
          <a:lstStyle/>
          <a:p>
            <a:r>
              <a:rPr lang="en-US" dirty="0" smtClean="0"/>
              <a:t>Critical to Understand That,</a:t>
            </a:r>
            <a:br>
              <a:rPr lang="en-US" dirty="0" smtClean="0"/>
            </a:br>
            <a:r>
              <a:rPr lang="en-US" dirty="0" smtClean="0"/>
              <a:t>in the Federal Government…</a:t>
            </a:r>
            <a:endParaRPr lang="en-US" dirty="0"/>
          </a:p>
        </p:txBody>
      </p:sp>
      <p:sp>
        <p:nvSpPr>
          <p:cNvPr id="2" name="Date Placeholder 1"/>
          <p:cNvSpPr>
            <a:spLocks noGrp="1"/>
          </p:cNvSpPr>
          <p:nvPr>
            <p:ph type="dt" sz="half" idx="10"/>
          </p:nvPr>
        </p:nvSpPr>
        <p:spPr/>
        <p:txBody>
          <a:bodyPr/>
          <a:lstStyle/>
          <a:p>
            <a:fld id="{506EC14B-D821-8B47-8D1B-CDD06B1D6DD3}" type="datetime1">
              <a:rPr lang="en-US" smtClean="0"/>
              <a:t>5/1/2015</a:t>
            </a:fld>
            <a:endParaRPr lang="en-US"/>
          </a:p>
        </p:txBody>
      </p:sp>
      <p:sp>
        <p:nvSpPr>
          <p:cNvPr id="3" name="Footer Placeholder 2"/>
          <p:cNvSpPr>
            <a:spLocks noGrp="1"/>
          </p:cNvSpPr>
          <p:nvPr>
            <p:ph type="ftr" sz="quarter" idx="11"/>
          </p:nvPr>
        </p:nvSpPr>
        <p:spPr/>
        <p:txBody>
          <a:bodyPr/>
          <a:lstStyle/>
          <a:p>
            <a:r>
              <a:rPr lang="en-US" smtClean="0"/>
              <a:t>Kathie L. Olsen, ScienceWorks</a:t>
            </a:r>
            <a:endParaRPr lang="en-US"/>
          </a:p>
        </p:txBody>
      </p:sp>
      <p:grpSp>
        <p:nvGrpSpPr>
          <p:cNvPr id="15" name="Group 14"/>
          <p:cNvGrpSpPr/>
          <p:nvPr/>
        </p:nvGrpSpPr>
        <p:grpSpPr>
          <a:xfrm>
            <a:off x="5238026" y="3546883"/>
            <a:ext cx="2498045" cy="1517947"/>
            <a:chOff x="5238026" y="3546883"/>
            <a:chExt cx="2498045" cy="1517947"/>
          </a:xfrm>
        </p:grpSpPr>
        <p:sp>
          <p:nvSpPr>
            <p:cNvPr id="11" name="TextBox 10"/>
            <p:cNvSpPr txBox="1"/>
            <p:nvPr/>
          </p:nvSpPr>
          <p:spPr>
            <a:xfrm rot="20909743">
              <a:off x="5504827" y="3675325"/>
              <a:ext cx="2231244" cy="1228581"/>
            </a:xfrm>
            <a:prstGeom prst="rect">
              <a:avLst/>
            </a:prstGeom>
            <a:noFill/>
          </p:spPr>
          <p:txBody>
            <a:bodyPr wrap="square" rtlCol="0">
              <a:prstTxWarp prst="textArchDown">
                <a:avLst>
                  <a:gd name="adj" fmla="val 10069"/>
                </a:avLst>
              </a:prstTxWarp>
              <a:spAutoFit/>
            </a:bodyPr>
            <a:lstStyle/>
            <a:p>
              <a:r>
                <a:rPr lang="en-US" sz="2800" dirty="0" smtClean="0">
                  <a:solidFill>
                    <a:srgbClr val="0000FF"/>
                  </a:solidFill>
                </a:rPr>
                <a:t>Comes Around</a:t>
              </a:r>
              <a:endParaRPr lang="en-US" sz="2800" dirty="0">
                <a:solidFill>
                  <a:srgbClr val="0000FF"/>
                </a:solidFill>
              </a:endParaRPr>
            </a:p>
          </p:txBody>
        </p:sp>
        <p:sp>
          <p:nvSpPr>
            <p:cNvPr id="10" name="Block Arc 9"/>
            <p:cNvSpPr/>
            <p:nvPr/>
          </p:nvSpPr>
          <p:spPr>
            <a:xfrm flipV="1">
              <a:off x="5238026" y="3546883"/>
              <a:ext cx="2487499" cy="1517947"/>
            </a:xfrm>
            <a:prstGeom prst="blockArc">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7652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36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360"/>
                                          </p:val>
                                        </p:tav>
                                        <p:tav tm="100000">
                                          <p:val>
                                            <p:fltVal val="0"/>
                                          </p:val>
                                        </p:tav>
                                      </p:tavLst>
                                    </p:anim>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458788" y="1370013"/>
            <a:ext cx="8226425" cy="3454400"/>
          </a:xfrm>
          <a:noFill/>
          <a:ln/>
          <a:extLst>
            <a:ext uri="{91240B29-F687-4F45-9708-019B960494DF}">
              <a14:hiddenLine xmlns:a14="http://schemas.microsoft.com/office/drawing/2010/main" w="9525">
                <a:solidFill>
                  <a:srgbClr val="CC6600"/>
                </a:solidFill>
                <a:miter lim="800000"/>
                <a:headEnd/>
                <a:tailEnd/>
              </a14:hiddenLine>
            </a:ext>
          </a:extLst>
        </p:spPr>
        <p:txBody>
          <a:bodyPr>
            <a:normAutofit fontScale="90000"/>
          </a:bodyPr>
          <a:lstStyle/>
          <a:p>
            <a:pPr>
              <a:spcBef>
                <a:spcPct val="100000"/>
              </a:spcBef>
              <a:spcAft>
                <a:spcPct val="100000"/>
              </a:spcAft>
            </a:pPr>
            <a:r>
              <a:rPr lang="en-US" sz="3600" dirty="0">
                <a:solidFill>
                  <a:srgbClr val="CC6600"/>
                </a:solidFill>
              </a:rPr>
              <a:t>Current Activities</a:t>
            </a:r>
            <a:br>
              <a:rPr lang="en-US" sz="3600" dirty="0">
                <a:solidFill>
                  <a:srgbClr val="CC6600"/>
                </a:solidFill>
              </a:rPr>
            </a:br>
            <a:r>
              <a:rPr lang="en-US" sz="1400" dirty="0">
                <a:solidFill>
                  <a:srgbClr val="CC6600"/>
                </a:solidFill>
              </a:rPr>
              <a:t/>
            </a:r>
            <a:br>
              <a:rPr lang="en-US" sz="1400" dirty="0">
                <a:solidFill>
                  <a:srgbClr val="CC6600"/>
                </a:solidFill>
              </a:rPr>
            </a:br>
            <a:r>
              <a:rPr lang="en-US" sz="2000" dirty="0">
                <a:solidFill>
                  <a:srgbClr val="CC6600"/>
                </a:solidFill>
              </a:rPr>
              <a:t>of the</a:t>
            </a:r>
            <a:r>
              <a:rPr lang="en-US" sz="2400" dirty="0">
                <a:solidFill>
                  <a:srgbClr val="CC6600"/>
                </a:solidFill>
              </a:rPr>
              <a:t/>
            </a:r>
            <a:br>
              <a:rPr lang="en-US" sz="2400" dirty="0">
                <a:solidFill>
                  <a:srgbClr val="CC6600"/>
                </a:solidFill>
              </a:rPr>
            </a:br>
            <a:r>
              <a:rPr lang="en-US" sz="1400" dirty="0">
                <a:solidFill>
                  <a:srgbClr val="CC6600"/>
                </a:solidFill>
              </a:rPr>
              <a:t/>
            </a:r>
            <a:br>
              <a:rPr lang="en-US" sz="1400" dirty="0">
                <a:solidFill>
                  <a:srgbClr val="CC6600"/>
                </a:solidFill>
              </a:rPr>
            </a:br>
            <a:r>
              <a:rPr lang="en-US" sz="2900" dirty="0">
                <a:solidFill>
                  <a:srgbClr val="CC6600"/>
                </a:solidFill>
              </a:rPr>
              <a:t>President</a:t>
            </a:r>
            <a:r>
              <a:rPr lang="ja-JP" altLang="en-US" sz="2900" dirty="0">
                <a:solidFill>
                  <a:srgbClr val="CC6600"/>
                </a:solidFill>
                <a:latin typeface="Arial"/>
              </a:rPr>
              <a:t>’</a:t>
            </a:r>
            <a:r>
              <a:rPr lang="en-US" sz="2900" dirty="0">
                <a:solidFill>
                  <a:srgbClr val="CC6600"/>
                </a:solidFill>
              </a:rPr>
              <a:t>s Council of Advisors on </a:t>
            </a:r>
            <a:br>
              <a:rPr lang="en-US" sz="2900" dirty="0">
                <a:solidFill>
                  <a:srgbClr val="CC6600"/>
                </a:solidFill>
              </a:rPr>
            </a:br>
            <a:r>
              <a:rPr lang="en-US" sz="2900" dirty="0">
                <a:solidFill>
                  <a:srgbClr val="CC6600"/>
                </a:solidFill>
              </a:rPr>
              <a:t>Science &amp; Technology </a:t>
            </a:r>
            <a:br>
              <a:rPr lang="en-US" sz="2900" dirty="0">
                <a:solidFill>
                  <a:srgbClr val="CC6600"/>
                </a:solidFill>
              </a:rPr>
            </a:br>
            <a:r>
              <a:rPr lang="en-US" sz="1400" dirty="0">
                <a:solidFill>
                  <a:srgbClr val="CC6600"/>
                </a:solidFill>
              </a:rPr>
              <a:t/>
            </a:r>
            <a:br>
              <a:rPr lang="en-US" sz="1400" dirty="0">
                <a:solidFill>
                  <a:srgbClr val="CC6600"/>
                </a:solidFill>
              </a:rPr>
            </a:br>
            <a:r>
              <a:rPr lang="en-US" sz="2000" dirty="0">
                <a:solidFill>
                  <a:srgbClr val="CC6600"/>
                </a:solidFill>
              </a:rPr>
              <a:t>and the</a:t>
            </a:r>
            <a:r>
              <a:rPr lang="en-US" sz="2400" dirty="0">
                <a:solidFill>
                  <a:srgbClr val="CC6600"/>
                </a:solidFill>
              </a:rPr>
              <a:t> </a:t>
            </a:r>
            <a:br>
              <a:rPr lang="en-US" sz="2400" dirty="0">
                <a:solidFill>
                  <a:srgbClr val="CC6600"/>
                </a:solidFill>
              </a:rPr>
            </a:br>
            <a:r>
              <a:rPr lang="en-US" sz="1400" dirty="0">
                <a:solidFill>
                  <a:srgbClr val="CC6600"/>
                </a:solidFill>
              </a:rPr>
              <a:t/>
            </a:r>
            <a:br>
              <a:rPr lang="en-US" sz="1400" dirty="0">
                <a:solidFill>
                  <a:srgbClr val="CC6600"/>
                </a:solidFill>
              </a:rPr>
            </a:br>
            <a:r>
              <a:rPr lang="en-US" sz="2900" dirty="0">
                <a:solidFill>
                  <a:srgbClr val="CC6600"/>
                </a:solidFill>
              </a:rPr>
              <a:t>National Science &amp; Technology Council</a:t>
            </a:r>
            <a:r>
              <a:rPr lang="en-US" sz="2800" dirty="0">
                <a:solidFill>
                  <a:srgbClr val="CC6600"/>
                </a:solidFill>
              </a:rPr>
              <a:t/>
            </a:r>
            <a:br>
              <a:rPr lang="en-US" sz="2800" dirty="0">
                <a:solidFill>
                  <a:srgbClr val="CC6600"/>
                </a:solidFill>
              </a:rPr>
            </a:br>
            <a:endParaRPr lang="en-US" sz="2800" dirty="0">
              <a:solidFill>
                <a:srgbClr val="CC6600"/>
              </a:solidFill>
            </a:endParaRPr>
          </a:p>
        </p:txBody>
      </p:sp>
      <p:sp>
        <p:nvSpPr>
          <p:cNvPr id="33795" name="Rectangle 3"/>
          <p:cNvSpPr>
            <a:spLocks noGrp="1" noChangeArrowheads="1"/>
          </p:cNvSpPr>
          <p:nvPr>
            <p:ph type="subTitle" idx="1"/>
          </p:nvPr>
        </p:nvSpPr>
        <p:spPr>
          <a:xfrm>
            <a:off x="447675" y="5248275"/>
            <a:ext cx="8248650" cy="1535113"/>
          </a:xfrm>
        </p:spPr>
        <p:txBody>
          <a:bodyPr/>
          <a:lstStyle/>
          <a:p>
            <a:pPr>
              <a:lnSpc>
                <a:spcPct val="90000"/>
              </a:lnSpc>
            </a:pPr>
            <a:r>
              <a:rPr lang="en-US" sz="2900" dirty="0">
                <a:latin typeface="Times New Roman" charset="0"/>
              </a:rPr>
              <a:t>Kathie Olsen, OSTP &amp; Connie Atwell, NIH</a:t>
            </a:r>
            <a:endParaRPr lang="en-US" sz="1800" dirty="0">
              <a:latin typeface="Times New Roman" charset="0"/>
            </a:endParaRPr>
          </a:p>
          <a:p>
            <a:pPr>
              <a:lnSpc>
                <a:spcPct val="90000"/>
              </a:lnSpc>
            </a:pPr>
            <a:r>
              <a:rPr lang="en-US" sz="2000" dirty="0">
                <a:latin typeface="Times New Roman" charset="0"/>
              </a:rPr>
              <a:t>at the</a:t>
            </a:r>
            <a:r>
              <a:rPr lang="en-US" sz="2900" dirty="0">
                <a:latin typeface="Times New Roman" charset="0"/>
              </a:rPr>
              <a:t> Federal Demonstration Partnership </a:t>
            </a:r>
          </a:p>
          <a:p>
            <a:pPr>
              <a:lnSpc>
                <a:spcPct val="90000"/>
              </a:lnSpc>
            </a:pPr>
            <a:r>
              <a:rPr lang="en-US" sz="2900" b="1" dirty="0">
                <a:solidFill>
                  <a:srgbClr val="660066"/>
                </a:solidFill>
                <a:latin typeface="Times New Roman" charset="0"/>
              </a:rPr>
              <a:t>May 1, 2003</a:t>
            </a:r>
          </a:p>
          <a:p>
            <a:pPr>
              <a:lnSpc>
                <a:spcPct val="90000"/>
              </a:lnSpc>
            </a:pPr>
            <a:endParaRPr lang="en-US" sz="3600" dirty="0">
              <a:latin typeface="Times New Roman" charset="0"/>
            </a:endParaRPr>
          </a:p>
          <a:p>
            <a:pPr>
              <a:lnSpc>
                <a:spcPct val="90000"/>
              </a:lnSpc>
            </a:pPr>
            <a:endParaRPr lang="en-US" sz="4000" dirty="0"/>
          </a:p>
        </p:txBody>
      </p:sp>
      <p:sp>
        <p:nvSpPr>
          <p:cNvPr id="33796" name="Text Box 4"/>
          <p:cNvSpPr txBox="1">
            <a:spLocks noChangeArrowheads="1"/>
          </p:cNvSpPr>
          <p:nvPr/>
        </p:nvSpPr>
        <p:spPr bwMode="auto">
          <a:xfrm>
            <a:off x="7696200" y="55626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endParaRPr lang="en-US">
              <a:solidFill>
                <a:prstClr val="black"/>
              </a:solidFill>
              <a:latin typeface="Verdana" charset="0"/>
            </a:endParaRPr>
          </a:p>
        </p:txBody>
      </p:sp>
      <p:sp>
        <p:nvSpPr>
          <p:cNvPr id="2" name="Rectangle 1"/>
          <p:cNvSpPr/>
          <p:nvPr/>
        </p:nvSpPr>
        <p:spPr>
          <a:xfrm>
            <a:off x="2236175" y="0"/>
            <a:ext cx="4746812" cy="1415772"/>
          </a:xfrm>
          <a:prstGeom prst="rect">
            <a:avLst/>
          </a:prstGeom>
          <a:noFill/>
        </p:spPr>
        <p:txBody>
          <a:bodyPr wrap="none" lIns="91440" tIns="45720" rIns="91440" bIns="45720">
            <a:spAutoFit/>
          </a:bodyPr>
          <a:lstStyle/>
          <a:p>
            <a:pPr algn="ctr"/>
            <a:r>
              <a:rPr lang="en-US" sz="5400" b="1" dirty="0" smtClean="0">
                <a:ln w="24500" cmpd="dbl">
                  <a:solidFill>
                    <a:schemeClr val="accent2">
                      <a:shade val="85000"/>
                      <a:satMod val="155000"/>
                    </a:schemeClr>
                  </a:solidFill>
                  <a:prstDash val="solid"/>
                  <a:miter lim="800000"/>
                </a:ln>
                <a:solidFill>
                  <a:srgbClr val="FF00FF"/>
                </a:solidFill>
                <a:effectLst>
                  <a:outerShdw blurRad="38100" dist="38100" dir="7020000" algn="tl">
                    <a:srgbClr val="000000">
                      <a:alpha val="35000"/>
                    </a:srgbClr>
                  </a:outerShdw>
                </a:effectLst>
              </a:rPr>
              <a:t>Déjà Vu!</a:t>
            </a:r>
          </a:p>
          <a:p>
            <a:pPr algn="ctr"/>
            <a:r>
              <a:rPr lang="en-US" sz="3200" b="1" dirty="0" smtClean="0">
                <a:ln w="24500" cmpd="dbl">
                  <a:solidFill>
                    <a:schemeClr val="accent2">
                      <a:shade val="85000"/>
                      <a:satMod val="155000"/>
                    </a:schemeClr>
                  </a:solidFill>
                  <a:prstDash val="solid"/>
                  <a:miter lim="800000"/>
                </a:ln>
                <a:solidFill>
                  <a:srgbClr val="FF00FF"/>
                </a:solidFill>
                <a:effectLst>
                  <a:outerShdw blurRad="38100" dist="38100" dir="7020000" algn="tl">
                    <a:srgbClr val="000000">
                      <a:alpha val="35000"/>
                    </a:srgbClr>
                  </a:outerShdw>
                </a:effectLst>
              </a:rPr>
              <a:t>And on the same day too…</a:t>
            </a:r>
            <a:endParaRPr lang="en-US" sz="3200" b="1" dirty="0">
              <a:ln w="24500" cmpd="dbl">
                <a:solidFill>
                  <a:schemeClr val="accent2">
                    <a:shade val="85000"/>
                    <a:satMod val="155000"/>
                  </a:schemeClr>
                </a:solidFill>
                <a:prstDash val="solid"/>
                <a:miter lim="800000"/>
              </a:ln>
              <a:solidFill>
                <a:srgbClr val="FF00FF"/>
              </a:soli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387889782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body" idx="1"/>
          </p:nvPr>
        </p:nvSpPr>
        <p:spPr>
          <a:xfrm>
            <a:off x="457200" y="2376488"/>
            <a:ext cx="8229600" cy="3581400"/>
          </a:xfrm>
          <a:noFill/>
        </p:spPr>
        <p:txBody>
          <a:bodyPr/>
          <a:lstStyle/>
          <a:p>
            <a:pPr>
              <a:lnSpc>
                <a:spcPct val="80000"/>
              </a:lnSpc>
              <a:spcAft>
                <a:spcPct val="40000"/>
              </a:spcAft>
              <a:buFontTx/>
              <a:buNone/>
            </a:pPr>
            <a:r>
              <a:rPr lang="en-US" sz="2600" b="1" dirty="0"/>
              <a:t>Goals</a:t>
            </a:r>
            <a:r>
              <a:rPr lang="en-US" sz="2600" dirty="0"/>
              <a:t>   </a:t>
            </a:r>
          </a:p>
          <a:p>
            <a:pPr>
              <a:lnSpc>
                <a:spcPct val="80000"/>
              </a:lnSpc>
            </a:pPr>
            <a:r>
              <a:rPr lang="en-US" sz="2600" dirty="0" smtClean="0"/>
              <a:t>Facilitate </a:t>
            </a:r>
            <a:r>
              <a:rPr lang="en-US" sz="2600" dirty="0"/>
              <a:t>a coordinated effort across Federal agencies to identify and address important policy implications arising from the changing nature of scientific research </a:t>
            </a:r>
          </a:p>
          <a:p>
            <a:pPr>
              <a:lnSpc>
                <a:spcPct val="80000"/>
              </a:lnSpc>
            </a:pPr>
            <a:endParaRPr lang="en-US" sz="1400" dirty="0"/>
          </a:p>
          <a:p>
            <a:pPr>
              <a:lnSpc>
                <a:spcPct val="80000"/>
              </a:lnSpc>
            </a:pPr>
            <a:r>
              <a:rPr lang="en-US" sz="2600" dirty="0" smtClean="0"/>
              <a:t>Examine </a:t>
            </a:r>
            <a:r>
              <a:rPr lang="en-US" sz="2600" dirty="0"/>
              <a:t>the concomitant impacts these changes have had or should have on business models and business practices for the conduct of scientific research sponsored by the Federal government and carried out by academic, industrial, and government entities</a:t>
            </a:r>
          </a:p>
        </p:txBody>
      </p:sp>
      <p:sp>
        <p:nvSpPr>
          <p:cNvPr id="51203" name="Rectangle 3"/>
          <p:cNvSpPr>
            <a:spLocks noChangeArrowheads="1"/>
          </p:cNvSpPr>
          <p:nvPr/>
        </p:nvSpPr>
        <p:spPr bwMode="auto">
          <a:xfrm>
            <a:off x="457200" y="455613"/>
            <a:ext cx="8229600"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3600" b="1">
                <a:solidFill>
                  <a:srgbClr val="CC3300"/>
                </a:solidFill>
              </a:rPr>
              <a:t>Subcommittee on </a:t>
            </a:r>
            <a:br>
              <a:rPr lang="en-US" sz="3600" b="1">
                <a:solidFill>
                  <a:srgbClr val="CC3300"/>
                </a:solidFill>
              </a:rPr>
            </a:br>
            <a:r>
              <a:rPr lang="en-US" sz="3600" b="1">
                <a:solidFill>
                  <a:srgbClr val="CC3300"/>
                </a:solidFill>
              </a:rPr>
              <a:t>Research Business Models</a:t>
            </a:r>
          </a:p>
        </p:txBody>
      </p:sp>
      <p:sp>
        <p:nvSpPr>
          <p:cNvPr id="51204" name="Line 4"/>
          <p:cNvSpPr>
            <a:spLocks noChangeShapeType="1"/>
          </p:cNvSpPr>
          <p:nvPr/>
        </p:nvSpPr>
        <p:spPr bwMode="auto">
          <a:xfrm flipH="1">
            <a:off x="396875" y="2028825"/>
            <a:ext cx="8448675" cy="0"/>
          </a:xfrm>
          <a:prstGeom prst="line">
            <a:avLst/>
          </a:prstGeom>
          <a:noFill/>
          <a:ln w="571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endParaRPr>
          </a:p>
        </p:txBody>
      </p:sp>
      <p:sp>
        <p:nvSpPr>
          <p:cNvPr id="5" name="Rectangle 4"/>
          <p:cNvSpPr/>
          <p:nvPr/>
        </p:nvSpPr>
        <p:spPr>
          <a:xfrm>
            <a:off x="740306" y="0"/>
            <a:ext cx="7738567" cy="707886"/>
          </a:xfrm>
          <a:prstGeom prst="rect">
            <a:avLst/>
          </a:prstGeom>
          <a:noFill/>
        </p:spPr>
        <p:txBody>
          <a:bodyPr wrap="none" lIns="91440" tIns="45720" rIns="91440" bIns="45720">
            <a:spAutoFit/>
          </a:bodyPr>
          <a:lstStyle/>
          <a:p>
            <a:pPr algn="ctr"/>
            <a:r>
              <a:rPr lang="en-US" sz="4000" b="1" dirty="0" smtClean="0">
                <a:ln w="24500" cmpd="dbl">
                  <a:solidFill>
                    <a:schemeClr val="accent2">
                      <a:shade val="85000"/>
                      <a:satMod val="155000"/>
                    </a:schemeClr>
                  </a:solidFill>
                  <a:prstDash val="solid"/>
                  <a:miter lim="800000"/>
                </a:ln>
                <a:solidFill>
                  <a:srgbClr val="FF00FF"/>
                </a:solidFill>
                <a:effectLst>
                  <a:outerShdw blurRad="38100" dist="38100" dir="7020000" algn="tl">
                    <a:srgbClr val="000000">
                      <a:alpha val="35000"/>
                    </a:srgbClr>
                  </a:outerShdw>
                </a:effectLst>
              </a:rPr>
              <a:t>My first talk about our </a:t>
            </a:r>
            <a:r>
              <a:rPr lang="en-US" sz="4000" b="1" dirty="0" smtClean="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rPr>
              <a:t>NEW</a:t>
            </a:r>
            <a:r>
              <a:rPr lang="en-US" sz="4000" b="1" dirty="0" smtClean="0">
                <a:ln w="24500" cmpd="dbl">
                  <a:solidFill>
                    <a:schemeClr val="accent2">
                      <a:shade val="85000"/>
                      <a:satMod val="155000"/>
                    </a:schemeClr>
                  </a:solidFill>
                  <a:prstDash val="solid"/>
                  <a:miter lim="800000"/>
                </a:ln>
                <a:solidFill>
                  <a:srgbClr val="FF00FF"/>
                </a:solidFill>
                <a:effectLst>
                  <a:outerShdw blurRad="38100" dist="38100" dir="7020000" algn="tl">
                    <a:srgbClr val="000000">
                      <a:alpha val="35000"/>
                    </a:srgbClr>
                  </a:outerShdw>
                </a:effectLst>
              </a:rPr>
              <a:t> NSTC…</a:t>
            </a:r>
            <a:endParaRPr lang="en-US" sz="2000" b="1" dirty="0">
              <a:ln w="24500" cmpd="dbl">
                <a:solidFill>
                  <a:schemeClr val="accent2">
                    <a:shade val="85000"/>
                    <a:satMod val="155000"/>
                  </a:schemeClr>
                </a:solidFill>
                <a:prstDash val="solid"/>
                <a:miter lim="800000"/>
              </a:ln>
              <a:solidFill>
                <a:srgbClr val="FF00FF"/>
              </a:soli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219100607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455613"/>
            <a:ext cx="8229600" cy="1644650"/>
          </a:xfrm>
          <a:noFill/>
        </p:spPr>
        <p:txBody>
          <a:bodyPr/>
          <a:lstStyle/>
          <a:p>
            <a:r>
              <a:rPr lang="en-US" sz="3600">
                <a:solidFill>
                  <a:srgbClr val="CC3300"/>
                </a:solidFill>
              </a:rPr>
              <a:t>Research Business Models:</a:t>
            </a:r>
            <a:br>
              <a:rPr lang="en-US" sz="3600">
                <a:solidFill>
                  <a:srgbClr val="CC3300"/>
                </a:solidFill>
              </a:rPr>
            </a:br>
            <a:r>
              <a:rPr lang="en-US" sz="3600">
                <a:solidFill>
                  <a:srgbClr val="CC3300"/>
                </a:solidFill>
              </a:rPr>
              <a:t>Workgroups</a:t>
            </a:r>
          </a:p>
        </p:txBody>
      </p:sp>
      <p:sp>
        <p:nvSpPr>
          <p:cNvPr id="55299" name="Rectangle 3"/>
          <p:cNvSpPr>
            <a:spLocks noGrp="1" noChangeArrowheads="1"/>
          </p:cNvSpPr>
          <p:nvPr>
            <p:ph type="body" idx="1"/>
          </p:nvPr>
        </p:nvSpPr>
        <p:spPr>
          <a:xfrm>
            <a:off x="457200" y="2376488"/>
            <a:ext cx="8229600" cy="3948112"/>
          </a:xfrm>
          <a:noFill/>
        </p:spPr>
        <p:txBody>
          <a:bodyPr/>
          <a:lstStyle/>
          <a:p>
            <a:r>
              <a:rPr lang="en-US" sz="3000"/>
              <a:t>Common Practices Among Agencies</a:t>
            </a:r>
          </a:p>
          <a:p>
            <a:endParaRPr lang="en-US" sz="1400"/>
          </a:p>
          <a:p>
            <a:r>
              <a:rPr lang="en-US" sz="3000"/>
              <a:t>Alignment of Funding Mechanisms with Scientific Opportunities</a:t>
            </a:r>
            <a:br>
              <a:rPr lang="en-US" sz="3000"/>
            </a:br>
            <a:endParaRPr lang="en-US" sz="1400"/>
          </a:p>
          <a:p>
            <a:r>
              <a:rPr lang="en-US" sz="3000"/>
              <a:t>Appropriate Costs of Research Enterprise: Determination, Recovery, Accountability</a:t>
            </a:r>
          </a:p>
        </p:txBody>
      </p:sp>
      <p:sp>
        <p:nvSpPr>
          <p:cNvPr id="55300" name="Line 4"/>
          <p:cNvSpPr>
            <a:spLocks noChangeShapeType="1"/>
          </p:cNvSpPr>
          <p:nvPr/>
        </p:nvSpPr>
        <p:spPr bwMode="auto">
          <a:xfrm flipH="1">
            <a:off x="396875" y="2028825"/>
            <a:ext cx="8448675" cy="0"/>
          </a:xfrm>
          <a:prstGeom prst="line">
            <a:avLst/>
          </a:prstGeom>
          <a:noFill/>
          <a:ln w="571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endParaRPr>
          </a:p>
        </p:txBody>
      </p:sp>
    </p:spTree>
    <p:extLst>
      <p:ext uri="{BB962C8B-B14F-4D97-AF65-F5344CB8AC3E}">
        <p14:creationId xmlns:p14="http://schemas.microsoft.com/office/powerpoint/2010/main" val="182175516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455613"/>
            <a:ext cx="8229600" cy="1644650"/>
          </a:xfrm>
          <a:noFill/>
        </p:spPr>
        <p:txBody>
          <a:bodyPr/>
          <a:lstStyle/>
          <a:p>
            <a:r>
              <a:rPr lang="en-US" sz="3200">
                <a:solidFill>
                  <a:srgbClr val="CC3300"/>
                </a:solidFill>
              </a:rPr>
              <a:t>Research Business Models Workgroup:</a:t>
            </a:r>
            <a:br>
              <a:rPr lang="en-US" sz="3200">
                <a:solidFill>
                  <a:srgbClr val="CC3300"/>
                </a:solidFill>
              </a:rPr>
            </a:br>
            <a:r>
              <a:rPr lang="en-US" sz="3600">
                <a:solidFill>
                  <a:srgbClr val="CC3300"/>
                </a:solidFill>
              </a:rPr>
              <a:t>Common Practices Among Agencies</a:t>
            </a:r>
          </a:p>
        </p:txBody>
      </p:sp>
      <p:sp>
        <p:nvSpPr>
          <p:cNvPr id="57347" name="Rectangle 3"/>
          <p:cNvSpPr>
            <a:spLocks noGrp="1" noChangeArrowheads="1"/>
          </p:cNvSpPr>
          <p:nvPr>
            <p:ph type="body" idx="1"/>
          </p:nvPr>
        </p:nvSpPr>
        <p:spPr>
          <a:xfrm>
            <a:off x="457200" y="2376488"/>
            <a:ext cx="8229600" cy="4100512"/>
          </a:xfrm>
          <a:noFill/>
        </p:spPr>
        <p:txBody>
          <a:bodyPr/>
          <a:lstStyle/>
          <a:p>
            <a:pPr>
              <a:spcAft>
                <a:spcPct val="20000"/>
              </a:spcAft>
            </a:pPr>
            <a:r>
              <a:rPr lang="en-US" sz="3000"/>
              <a:t>Policies and procedures among agencies</a:t>
            </a:r>
          </a:p>
          <a:p>
            <a:pPr>
              <a:spcAft>
                <a:spcPct val="20000"/>
              </a:spcAft>
            </a:pPr>
            <a:r>
              <a:rPr lang="en-US" sz="3000"/>
              <a:t>Streamlining &amp; unifying grants administration practices</a:t>
            </a:r>
          </a:p>
          <a:p>
            <a:pPr>
              <a:spcAft>
                <a:spcPct val="20000"/>
              </a:spcAft>
            </a:pPr>
            <a:r>
              <a:rPr lang="en-US" sz="3000"/>
              <a:t>Impact of regulatory and administrative burden</a:t>
            </a:r>
          </a:p>
          <a:p>
            <a:pPr>
              <a:spcAft>
                <a:spcPct val="20000"/>
              </a:spcAft>
            </a:pPr>
            <a:r>
              <a:rPr lang="en-US" sz="3000"/>
              <a:t>Agency treatment of indirect costs: common and uncommon practices</a:t>
            </a:r>
          </a:p>
        </p:txBody>
      </p:sp>
      <p:sp>
        <p:nvSpPr>
          <p:cNvPr id="57348" name="Line 4"/>
          <p:cNvSpPr>
            <a:spLocks noChangeShapeType="1"/>
          </p:cNvSpPr>
          <p:nvPr/>
        </p:nvSpPr>
        <p:spPr bwMode="auto">
          <a:xfrm flipH="1">
            <a:off x="396875" y="2028825"/>
            <a:ext cx="8448675" cy="0"/>
          </a:xfrm>
          <a:prstGeom prst="line">
            <a:avLst/>
          </a:prstGeom>
          <a:noFill/>
          <a:ln w="571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endParaRPr>
          </a:p>
        </p:txBody>
      </p:sp>
    </p:spTree>
    <p:extLst>
      <p:ext uri="{BB962C8B-B14F-4D97-AF65-F5344CB8AC3E}">
        <p14:creationId xmlns:p14="http://schemas.microsoft.com/office/powerpoint/2010/main" val="239179013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68241" y="59359"/>
            <a:ext cx="5057663" cy="707886"/>
          </a:xfrm>
          <a:prstGeom prst="rect">
            <a:avLst/>
          </a:prstGeom>
          <a:noFill/>
        </p:spPr>
        <p:txBody>
          <a:bodyPr wrap="square" lIns="91440" tIns="45720" rIns="91440" bIns="45720">
            <a:spAutoFit/>
          </a:bodyPr>
          <a:lstStyle/>
          <a:p>
            <a:pPr algn="ctr"/>
            <a:r>
              <a:rPr lang="en-US" sz="4000" b="1" dirty="0" smtClean="0">
                <a:ln w="24500" cmpd="dbl">
                  <a:solidFill>
                    <a:schemeClr val="accent2">
                      <a:shade val="85000"/>
                      <a:satMod val="155000"/>
                    </a:schemeClr>
                  </a:solidFill>
                  <a:prstDash val="solid"/>
                  <a:miter lim="800000"/>
                </a:ln>
                <a:solidFill>
                  <a:srgbClr val="FF00FF"/>
                </a:solidFill>
                <a:effectLst>
                  <a:outerShdw blurRad="38100" dist="38100" dir="7020000" algn="tl">
                    <a:srgbClr val="000000">
                      <a:alpha val="35000"/>
                    </a:srgbClr>
                  </a:outerShdw>
                </a:effectLst>
              </a:rPr>
              <a:t>And by May 2005…</a:t>
            </a:r>
            <a:endParaRPr lang="en-US" sz="2000" b="1" dirty="0">
              <a:ln w="24500" cmpd="dbl">
                <a:solidFill>
                  <a:schemeClr val="accent2">
                    <a:shade val="85000"/>
                    <a:satMod val="155000"/>
                  </a:schemeClr>
                </a:solidFill>
                <a:prstDash val="solid"/>
                <a:miter lim="800000"/>
              </a:ln>
              <a:solidFill>
                <a:srgbClr val="FF00FF"/>
              </a:solidFill>
              <a:effectLst>
                <a:outerShdw blurRad="38100" dist="38100" dir="7020000" algn="tl">
                  <a:srgbClr val="000000">
                    <a:alpha val="35000"/>
                  </a:srgbClr>
                </a:outerShdw>
              </a:effectLst>
            </a:endParaRPr>
          </a:p>
        </p:txBody>
      </p:sp>
      <p:sp>
        <p:nvSpPr>
          <p:cNvPr id="57346" name="AutoShape 2"/>
          <p:cNvSpPr>
            <a:spLocks noGrp="1" noChangeAspect="1" noChangeArrowheads="1"/>
          </p:cNvSpPr>
          <p:nvPr>
            <p:ph type="title"/>
          </p:nvPr>
        </p:nvSpPr>
        <p:spPr>
          <a:xfrm>
            <a:off x="304800" y="274638"/>
            <a:ext cx="8610600" cy="1143000"/>
          </a:xfrm>
          <a:solidFill>
            <a:schemeClr val="bg1">
              <a:alpha val="0"/>
            </a:schemeClr>
          </a:solidFill>
        </p:spPr>
        <p:txBody>
          <a:bodyPr>
            <a:normAutofit fontScale="90000"/>
          </a:bodyPr>
          <a:lstStyle/>
          <a:p>
            <a:r>
              <a:rPr lang="en-US" sz="3600"/>
              <a:t>NSTC Subcommittee on Research Business Models</a:t>
            </a:r>
          </a:p>
        </p:txBody>
      </p:sp>
      <p:sp>
        <p:nvSpPr>
          <p:cNvPr id="57347" name="Rectangle 3"/>
          <p:cNvSpPr>
            <a:spLocks noGrp="1" noChangeArrowheads="1"/>
          </p:cNvSpPr>
          <p:nvPr>
            <p:ph type="body" idx="1"/>
          </p:nvPr>
        </p:nvSpPr>
        <p:spPr>
          <a:xfrm>
            <a:off x="488950" y="1600200"/>
            <a:ext cx="8655050" cy="2133600"/>
          </a:xfrm>
          <a:solidFill>
            <a:srgbClr val="FFFFFF">
              <a:alpha val="0"/>
            </a:srgbClr>
          </a:solidFill>
          <a:ln>
            <a:noFill/>
          </a:ln>
          <a:extLst>
            <a:ext uri="{91240B29-F687-4F45-9708-019B960494DF}">
              <a14:hiddenLine xmlns:a14="http://schemas.microsoft.com/office/drawing/2010/main" w="28575">
                <a:solidFill>
                  <a:schemeClr val="tx1"/>
                </a:solidFill>
                <a:miter lim="800000"/>
                <a:headEnd/>
                <a:tailEnd/>
              </a14:hiddenLine>
            </a:ext>
          </a:extLst>
        </p:spPr>
        <p:txBody>
          <a:bodyPr/>
          <a:lstStyle/>
          <a:p>
            <a:pPr>
              <a:buFontTx/>
              <a:buNone/>
            </a:pPr>
            <a:r>
              <a:rPr lang="en-US" sz="2800"/>
              <a:t>•	Recommend that all federal research agencies should recognize two or more Principal Investigators on research projects </a:t>
            </a:r>
          </a:p>
        </p:txBody>
      </p:sp>
      <p:sp>
        <p:nvSpPr>
          <p:cNvPr id="57348" name="Text Box 4"/>
          <p:cNvSpPr txBox="1">
            <a:spLocks noChangeArrowheads="1"/>
          </p:cNvSpPr>
          <p:nvPr/>
        </p:nvSpPr>
        <p:spPr bwMode="auto">
          <a:xfrm>
            <a:off x="488950" y="4362450"/>
            <a:ext cx="8639175" cy="1373188"/>
          </a:xfrm>
          <a:prstGeom prst="rect">
            <a:avLst/>
          </a:prstGeom>
          <a:solidFill>
            <a:srgbClr val="FFFFFF">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5138" indent="-465138">
              <a:defRPr>
                <a:solidFill>
                  <a:schemeClr val="tx1"/>
                </a:solidFill>
                <a:latin typeface="Arial" charset="0"/>
                <a:ea typeface="ＭＳ Ｐゴシック" charset="0"/>
              </a:defRPr>
            </a:lvl1pPr>
            <a:lvl2pPr marL="579438">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r>
              <a:rPr lang="en-US" sz="2800" b="0"/>
              <a:t>•	Issued proposed streamlined research grant award terms and conditions  </a:t>
            </a:r>
          </a:p>
          <a:p>
            <a:endParaRPr lang="en-US" sz="2800" b="0"/>
          </a:p>
        </p:txBody>
      </p:sp>
      <p:pic>
        <p:nvPicPr>
          <p:cNvPr id="5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690" y="0"/>
            <a:ext cx="631507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350" name="Text Box 6"/>
          <p:cNvSpPr txBox="1">
            <a:spLocks noChangeArrowheads="1"/>
          </p:cNvSpPr>
          <p:nvPr/>
        </p:nvSpPr>
        <p:spPr bwMode="auto">
          <a:xfrm>
            <a:off x="490538" y="3124200"/>
            <a:ext cx="8653462" cy="946150"/>
          </a:xfrm>
          <a:prstGeom prst="rect">
            <a:avLst/>
          </a:prstGeom>
          <a:solidFill>
            <a:srgbClr val="FFFFFF">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5138" indent="-465138">
              <a:defRPr>
                <a:solidFill>
                  <a:schemeClr val="tx1"/>
                </a:solidFill>
                <a:latin typeface="Arial" charset="0"/>
                <a:ea typeface="ＭＳ Ｐゴシック" charset="0"/>
              </a:defRPr>
            </a:lvl1pPr>
            <a:lvl2pPr marL="579438">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Tx/>
              <a:buChar char="•"/>
            </a:pPr>
            <a:r>
              <a:rPr lang="en-US" sz="2800" b="0"/>
              <a:t>Endorsed the broad use of the Federal Demonstration Partnership model subagreement</a:t>
            </a:r>
            <a:endParaRPr lang="en-US" b="0"/>
          </a:p>
        </p:txBody>
      </p:sp>
      <p:pic>
        <p:nvPicPr>
          <p:cNvPr id="573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691" y="0"/>
            <a:ext cx="6296025" cy="814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73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6304" y="0"/>
            <a:ext cx="6126163" cy="8342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4150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 calcmode="lin" valueType="num">
                                      <p:cBhvr additive="base">
                                        <p:cTn id="7" dur="500" fill="hold"/>
                                        <p:tgtEl>
                                          <p:spTgt spid="57347"/>
                                        </p:tgtEl>
                                        <p:attrNameLst>
                                          <p:attrName>ppt_x</p:attrName>
                                        </p:attrNameLst>
                                      </p:cBhvr>
                                      <p:tavLst>
                                        <p:tav tm="0">
                                          <p:val>
                                            <p:strVal val="#ppt_x"/>
                                          </p:val>
                                        </p:tav>
                                        <p:tav tm="100000">
                                          <p:val>
                                            <p:strVal val="#ppt_x"/>
                                          </p:val>
                                        </p:tav>
                                      </p:tavLst>
                                    </p:anim>
                                    <p:anim calcmode="lin" valueType="num">
                                      <p:cBhvr additive="base">
                                        <p:cTn id="8" dur="500" fill="hold"/>
                                        <p:tgtEl>
                                          <p:spTgt spid="573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57349"/>
                                        </p:tgtEl>
                                        <p:attrNameLst>
                                          <p:attrName>style.visibility</p:attrName>
                                        </p:attrNameLst>
                                      </p:cBhvr>
                                      <p:to>
                                        <p:strVal val="visible"/>
                                      </p:to>
                                    </p:set>
                                    <p:anim calcmode="lin" valueType="num">
                                      <p:cBhvr>
                                        <p:cTn id="13" dur="500" fill="hold"/>
                                        <p:tgtEl>
                                          <p:spTgt spid="57349"/>
                                        </p:tgtEl>
                                        <p:attrNameLst>
                                          <p:attrName>ppt_w</p:attrName>
                                        </p:attrNameLst>
                                      </p:cBhvr>
                                      <p:tavLst>
                                        <p:tav tm="0">
                                          <p:val>
                                            <p:fltVal val="0"/>
                                          </p:val>
                                        </p:tav>
                                        <p:tav tm="100000">
                                          <p:val>
                                            <p:strVal val="#ppt_w"/>
                                          </p:val>
                                        </p:tav>
                                      </p:tavLst>
                                    </p:anim>
                                    <p:anim calcmode="lin" valueType="num">
                                      <p:cBhvr>
                                        <p:cTn id="14" dur="500" fill="hold"/>
                                        <p:tgtEl>
                                          <p:spTgt spid="57349"/>
                                        </p:tgtEl>
                                        <p:attrNameLst>
                                          <p:attrName>ppt_h</p:attrName>
                                        </p:attrNameLst>
                                      </p:cBhvr>
                                      <p:tavLst>
                                        <p:tav tm="0">
                                          <p:val>
                                            <p:fltVal val="0"/>
                                          </p:val>
                                        </p:tav>
                                        <p:tav tm="100000">
                                          <p:val>
                                            <p:strVal val="#ppt_h"/>
                                          </p:val>
                                        </p:tav>
                                      </p:tavLst>
                                    </p:anim>
                                    <p:anim calcmode="lin" valueType="num">
                                      <p:cBhvr>
                                        <p:cTn id="15" dur="500" fill="hold"/>
                                        <p:tgtEl>
                                          <p:spTgt spid="57349"/>
                                        </p:tgtEl>
                                        <p:attrNameLst>
                                          <p:attrName>style.rotation</p:attrName>
                                        </p:attrNameLst>
                                      </p:cBhvr>
                                      <p:tavLst>
                                        <p:tav tm="0">
                                          <p:val>
                                            <p:fltVal val="360"/>
                                          </p:val>
                                        </p:tav>
                                        <p:tav tm="100000">
                                          <p:val>
                                            <p:fltVal val="0"/>
                                          </p:val>
                                        </p:tav>
                                      </p:tavLst>
                                    </p:anim>
                                    <p:animEffect transition="in" filter="fade">
                                      <p:cBhvr>
                                        <p:cTn id="16" dur="500"/>
                                        <p:tgtEl>
                                          <p:spTgt spid="5734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2000"/>
                                        <p:tgtEl>
                                          <p:spTgt spid="57349"/>
                                        </p:tgtEl>
                                      </p:cBhvr>
                                    </p:animEffect>
                                    <p:set>
                                      <p:cBhvr>
                                        <p:cTn id="21" dur="1" fill="hold">
                                          <p:stCondLst>
                                            <p:cond delay="1999"/>
                                          </p:stCondLst>
                                        </p:cTn>
                                        <p:tgtEl>
                                          <p:spTgt spid="57349"/>
                                        </p:tgtEl>
                                        <p:attrNameLst>
                                          <p:attrName>style.visibility</p:attrName>
                                        </p:attrNameLst>
                                      </p:cBhvr>
                                      <p:to>
                                        <p:strVal val="hidden"/>
                                      </p:to>
                                    </p:set>
                                  </p:childTnLst>
                                </p:cTn>
                              </p:par>
                            </p:childTnLst>
                          </p:cTn>
                        </p:par>
                        <p:par>
                          <p:cTn id="22" fill="hold" nodeType="withGroup">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57350"/>
                                        </p:tgtEl>
                                        <p:attrNameLst>
                                          <p:attrName>style.visibility</p:attrName>
                                        </p:attrNameLst>
                                      </p:cBhvr>
                                      <p:to>
                                        <p:strVal val="visible"/>
                                      </p:to>
                                    </p:set>
                                    <p:anim calcmode="lin" valueType="num">
                                      <p:cBhvr additive="base">
                                        <p:cTn id="25" dur="500" fill="hold"/>
                                        <p:tgtEl>
                                          <p:spTgt spid="57350"/>
                                        </p:tgtEl>
                                        <p:attrNameLst>
                                          <p:attrName>ppt_x</p:attrName>
                                        </p:attrNameLst>
                                      </p:cBhvr>
                                      <p:tavLst>
                                        <p:tav tm="0">
                                          <p:val>
                                            <p:strVal val="#ppt_x"/>
                                          </p:val>
                                        </p:tav>
                                        <p:tav tm="100000">
                                          <p:val>
                                            <p:strVal val="#ppt_x"/>
                                          </p:val>
                                        </p:tav>
                                      </p:tavLst>
                                    </p:anim>
                                    <p:anim calcmode="lin" valueType="num">
                                      <p:cBhvr additive="base">
                                        <p:cTn id="26" dur="500" fill="hold"/>
                                        <p:tgtEl>
                                          <p:spTgt spid="5735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57351"/>
                                        </p:tgtEl>
                                        <p:attrNameLst>
                                          <p:attrName>style.visibility</p:attrName>
                                        </p:attrNameLst>
                                      </p:cBhvr>
                                      <p:to>
                                        <p:strVal val="visible"/>
                                      </p:to>
                                    </p:set>
                                    <p:anim calcmode="lin" valueType="num">
                                      <p:cBhvr>
                                        <p:cTn id="31" dur="500" fill="hold"/>
                                        <p:tgtEl>
                                          <p:spTgt spid="57351"/>
                                        </p:tgtEl>
                                        <p:attrNameLst>
                                          <p:attrName>ppt_w</p:attrName>
                                        </p:attrNameLst>
                                      </p:cBhvr>
                                      <p:tavLst>
                                        <p:tav tm="0">
                                          <p:val>
                                            <p:fltVal val="0"/>
                                          </p:val>
                                        </p:tav>
                                        <p:tav tm="100000">
                                          <p:val>
                                            <p:strVal val="#ppt_w"/>
                                          </p:val>
                                        </p:tav>
                                      </p:tavLst>
                                    </p:anim>
                                    <p:anim calcmode="lin" valueType="num">
                                      <p:cBhvr>
                                        <p:cTn id="32" dur="500" fill="hold"/>
                                        <p:tgtEl>
                                          <p:spTgt spid="57351"/>
                                        </p:tgtEl>
                                        <p:attrNameLst>
                                          <p:attrName>ppt_h</p:attrName>
                                        </p:attrNameLst>
                                      </p:cBhvr>
                                      <p:tavLst>
                                        <p:tav tm="0">
                                          <p:val>
                                            <p:fltVal val="0"/>
                                          </p:val>
                                        </p:tav>
                                        <p:tav tm="100000">
                                          <p:val>
                                            <p:strVal val="#ppt_h"/>
                                          </p:val>
                                        </p:tav>
                                      </p:tavLst>
                                    </p:anim>
                                    <p:anim calcmode="lin" valueType="num">
                                      <p:cBhvr>
                                        <p:cTn id="33" dur="500" fill="hold"/>
                                        <p:tgtEl>
                                          <p:spTgt spid="57351"/>
                                        </p:tgtEl>
                                        <p:attrNameLst>
                                          <p:attrName>style.rotation</p:attrName>
                                        </p:attrNameLst>
                                      </p:cBhvr>
                                      <p:tavLst>
                                        <p:tav tm="0">
                                          <p:val>
                                            <p:fltVal val="360"/>
                                          </p:val>
                                        </p:tav>
                                        <p:tav tm="100000">
                                          <p:val>
                                            <p:fltVal val="0"/>
                                          </p:val>
                                        </p:tav>
                                      </p:tavLst>
                                    </p:anim>
                                    <p:animEffect transition="in" filter="fade">
                                      <p:cBhvr>
                                        <p:cTn id="34" dur="500"/>
                                        <p:tgtEl>
                                          <p:spTgt spid="5735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2000"/>
                                        <p:tgtEl>
                                          <p:spTgt spid="57351"/>
                                        </p:tgtEl>
                                      </p:cBhvr>
                                    </p:animEffect>
                                    <p:set>
                                      <p:cBhvr>
                                        <p:cTn id="39" dur="1" fill="hold">
                                          <p:stCondLst>
                                            <p:cond delay="1999"/>
                                          </p:stCondLst>
                                        </p:cTn>
                                        <p:tgtEl>
                                          <p:spTgt spid="57351"/>
                                        </p:tgtEl>
                                        <p:attrNameLst>
                                          <p:attrName>style.visibility</p:attrName>
                                        </p:attrNameLst>
                                      </p:cBhvr>
                                      <p:to>
                                        <p:strVal val="hidden"/>
                                      </p:to>
                                    </p:set>
                                  </p:childTnLst>
                                </p:cTn>
                              </p:par>
                            </p:childTnLst>
                          </p:cTn>
                        </p:par>
                        <p:par>
                          <p:cTn id="40" fill="hold" nodeType="withGroup">
                            <p:stCondLst>
                              <p:cond delay="2000"/>
                            </p:stCondLst>
                            <p:childTnLst>
                              <p:par>
                                <p:cTn id="41" presetID="2" presetClass="entr" presetSubtype="4" fill="hold" grpId="0" nodeType="afterEffect">
                                  <p:stCondLst>
                                    <p:cond delay="0"/>
                                  </p:stCondLst>
                                  <p:childTnLst>
                                    <p:set>
                                      <p:cBhvr>
                                        <p:cTn id="42" dur="1" fill="hold">
                                          <p:stCondLst>
                                            <p:cond delay="0"/>
                                          </p:stCondLst>
                                        </p:cTn>
                                        <p:tgtEl>
                                          <p:spTgt spid="57348"/>
                                        </p:tgtEl>
                                        <p:attrNameLst>
                                          <p:attrName>style.visibility</p:attrName>
                                        </p:attrNameLst>
                                      </p:cBhvr>
                                      <p:to>
                                        <p:strVal val="visible"/>
                                      </p:to>
                                    </p:set>
                                    <p:anim calcmode="lin" valueType="num">
                                      <p:cBhvr additive="base">
                                        <p:cTn id="43" dur="500" fill="hold"/>
                                        <p:tgtEl>
                                          <p:spTgt spid="57348"/>
                                        </p:tgtEl>
                                        <p:attrNameLst>
                                          <p:attrName>ppt_x</p:attrName>
                                        </p:attrNameLst>
                                      </p:cBhvr>
                                      <p:tavLst>
                                        <p:tav tm="0">
                                          <p:val>
                                            <p:strVal val="#ppt_x"/>
                                          </p:val>
                                        </p:tav>
                                        <p:tav tm="100000">
                                          <p:val>
                                            <p:strVal val="#ppt_x"/>
                                          </p:val>
                                        </p:tav>
                                      </p:tavLst>
                                    </p:anim>
                                    <p:anim calcmode="lin" valueType="num">
                                      <p:cBhvr additive="base">
                                        <p:cTn id="44" dur="500" fill="hold"/>
                                        <p:tgtEl>
                                          <p:spTgt spid="5734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57352"/>
                                        </p:tgtEl>
                                        <p:attrNameLst>
                                          <p:attrName>style.visibility</p:attrName>
                                        </p:attrNameLst>
                                      </p:cBhvr>
                                      <p:to>
                                        <p:strVal val="visible"/>
                                      </p:to>
                                    </p:set>
                                    <p:anim calcmode="lin" valueType="num">
                                      <p:cBhvr>
                                        <p:cTn id="49" dur="500" fill="hold"/>
                                        <p:tgtEl>
                                          <p:spTgt spid="57352"/>
                                        </p:tgtEl>
                                        <p:attrNameLst>
                                          <p:attrName>ppt_w</p:attrName>
                                        </p:attrNameLst>
                                      </p:cBhvr>
                                      <p:tavLst>
                                        <p:tav tm="0">
                                          <p:val>
                                            <p:fltVal val="0"/>
                                          </p:val>
                                        </p:tav>
                                        <p:tav tm="100000">
                                          <p:val>
                                            <p:strVal val="#ppt_w"/>
                                          </p:val>
                                        </p:tav>
                                      </p:tavLst>
                                    </p:anim>
                                    <p:anim calcmode="lin" valueType="num">
                                      <p:cBhvr>
                                        <p:cTn id="50" dur="500" fill="hold"/>
                                        <p:tgtEl>
                                          <p:spTgt spid="57352"/>
                                        </p:tgtEl>
                                        <p:attrNameLst>
                                          <p:attrName>ppt_h</p:attrName>
                                        </p:attrNameLst>
                                      </p:cBhvr>
                                      <p:tavLst>
                                        <p:tav tm="0">
                                          <p:val>
                                            <p:fltVal val="0"/>
                                          </p:val>
                                        </p:tav>
                                        <p:tav tm="100000">
                                          <p:val>
                                            <p:strVal val="#ppt_h"/>
                                          </p:val>
                                        </p:tav>
                                      </p:tavLst>
                                    </p:anim>
                                    <p:anim calcmode="lin" valueType="num">
                                      <p:cBhvr>
                                        <p:cTn id="51" dur="500" fill="hold"/>
                                        <p:tgtEl>
                                          <p:spTgt spid="57352"/>
                                        </p:tgtEl>
                                        <p:attrNameLst>
                                          <p:attrName>style.rotation</p:attrName>
                                        </p:attrNameLst>
                                      </p:cBhvr>
                                      <p:tavLst>
                                        <p:tav tm="0">
                                          <p:val>
                                            <p:fltVal val="360"/>
                                          </p:val>
                                        </p:tav>
                                        <p:tav tm="100000">
                                          <p:val>
                                            <p:fltVal val="0"/>
                                          </p:val>
                                        </p:tav>
                                      </p:tavLst>
                                    </p:anim>
                                    <p:animEffect transition="in" filter="fade">
                                      <p:cBhvr>
                                        <p:cTn id="52" dur="500"/>
                                        <p:tgtEl>
                                          <p:spTgt spid="5735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2000"/>
                                        <p:tgtEl>
                                          <p:spTgt spid="57352"/>
                                        </p:tgtEl>
                                      </p:cBhvr>
                                    </p:animEffect>
                                    <p:set>
                                      <p:cBhvr>
                                        <p:cTn id="57" dur="1" fill="hold">
                                          <p:stCondLst>
                                            <p:cond delay="1999"/>
                                          </p:stCondLst>
                                        </p:cTn>
                                        <p:tgtEl>
                                          <p:spTgt spid="573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nimBg="1"/>
      <p:bldP spid="57348" grpId="0" animBg="1"/>
      <p:bldP spid="573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Activities </a:t>
            </a:r>
            <a:endParaRPr lang="en-US" dirty="0"/>
          </a:p>
        </p:txBody>
      </p:sp>
      <p:sp>
        <p:nvSpPr>
          <p:cNvPr id="3" name="Text Placeholder 2"/>
          <p:cNvSpPr>
            <a:spLocks noGrp="1"/>
          </p:cNvSpPr>
          <p:nvPr>
            <p:ph type="body" idx="1"/>
          </p:nvPr>
        </p:nvSpPr>
        <p:spPr>
          <a:xfrm>
            <a:off x="457200" y="1219797"/>
            <a:ext cx="4040188" cy="639762"/>
          </a:xfrm>
        </p:spPr>
        <p:txBody>
          <a:bodyPr/>
          <a:lstStyle/>
          <a:p>
            <a:r>
              <a:rPr lang="en-US" dirty="0" smtClean="0"/>
              <a:t>National Science Board </a:t>
            </a:r>
            <a:endParaRPr lang="en-US" dirty="0"/>
          </a:p>
        </p:txBody>
      </p:sp>
      <p:sp>
        <p:nvSpPr>
          <p:cNvPr id="5" name="Text Placeholder 4"/>
          <p:cNvSpPr>
            <a:spLocks noGrp="1"/>
          </p:cNvSpPr>
          <p:nvPr>
            <p:ph type="body" sz="quarter" idx="3"/>
          </p:nvPr>
        </p:nvSpPr>
        <p:spPr>
          <a:xfrm>
            <a:off x="4645025" y="1125211"/>
            <a:ext cx="4041775" cy="639762"/>
          </a:xfrm>
        </p:spPr>
        <p:txBody>
          <a:bodyPr>
            <a:normAutofit fontScale="85000" lnSpcReduction="20000"/>
          </a:bodyPr>
          <a:lstStyle/>
          <a:p>
            <a:r>
              <a:rPr lang="en-US" dirty="0" smtClean="0"/>
              <a:t>Institute of Medicine/National Research Council </a:t>
            </a:r>
            <a:endParaRPr lang="en-US" dirty="0"/>
          </a:p>
        </p:txBody>
      </p:sp>
      <p:sp>
        <p:nvSpPr>
          <p:cNvPr id="6" name="Content Placeholder 5"/>
          <p:cNvSpPr>
            <a:spLocks noGrp="1"/>
          </p:cNvSpPr>
          <p:nvPr>
            <p:ph sz="quarter" idx="4"/>
          </p:nvPr>
        </p:nvSpPr>
        <p:spPr/>
        <p:txBody>
          <a:bodyPr>
            <a:normAutofit fontScale="92500" lnSpcReduction="10000"/>
          </a:bodyPr>
          <a:lstStyle/>
          <a:p>
            <a:r>
              <a:rPr lang="en-US" sz="1600" dirty="0"/>
              <a:t>Committee on Federal Research Regulations and Reporting Requirements: A New Framework for Research Universities in the  21</a:t>
            </a:r>
            <a:r>
              <a:rPr lang="en-US" sz="1600" baseline="30000" dirty="0"/>
              <a:t>st</a:t>
            </a:r>
            <a:r>
              <a:rPr lang="en-US" sz="1600" dirty="0"/>
              <a:t> </a:t>
            </a:r>
            <a:r>
              <a:rPr lang="en-US" sz="1600" dirty="0" smtClean="0"/>
              <a:t>Century</a:t>
            </a:r>
            <a:endParaRPr lang="en-US" sz="1400" dirty="0"/>
          </a:p>
          <a:p>
            <a:endParaRPr lang="en-US" sz="1400" dirty="0"/>
          </a:p>
          <a:p>
            <a:r>
              <a:rPr lang="en-US" sz="1600" dirty="0" smtClean="0"/>
              <a:t>Ad hoc committee under Committee on Science, Technology and Law (CSTL) and the Board of Higher Education and Workforce (BHEW)</a:t>
            </a:r>
          </a:p>
          <a:p>
            <a:endParaRPr lang="en-US" sz="1600" dirty="0" smtClean="0"/>
          </a:p>
          <a:p>
            <a:r>
              <a:rPr lang="en-US" sz="1800" b="1" i="1" dirty="0">
                <a:solidFill>
                  <a:srgbClr val="C00000"/>
                </a:solidFill>
              </a:rPr>
              <a:t>Geoffrey E. </a:t>
            </a:r>
            <a:r>
              <a:rPr lang="en-US" sz="1800" b="1" i="1" dirty="0" smtClean="0">
                <a:solidFill>
                  <a:srgbClr val="C00000"/>
                </a:solidFill>
              </a:rPr>
              <a:t>Grant, </a:t>
            </a:r>
            <a:r>
              <a:rPr lang="en-US" sz="1800" b="1" i="1" dirty="0" smtClean="0"/>
              <a:t>President Research Advocates</a:t>
            </a:r>
          </a:p>
          <a:p>
            <a:r>
              <a:rPr lang="en-US" sz="1800" b="1" i="1" dirty="0" smtClean="0"/>
              <a:t>Town Meetings across the Country </a:t>
            </a:r>
          </a:p>
          <a:p>
            <a:pPr lvl="1"/>
            <a:r>
              <a:rPr lang="en-US" sz="1400" b="1" i="1" dirty="0" smtClean="0"/>
              <a:t>San Francisco in May</a:t>
            </a:r>
          </a:p>
          <a:p>
            <a:pPr lvl="1"/>
            <a:r>
              <a:rPr lang="en-US" sz="1400" b="1" i="1" dirty="0" smtClean="0"/>
              <a:t>DC in July</a:t>
            </a:r>
            <a:r>
              <a:rPr lang="en-US" sz="1200" b="1" i="1" dirty="0"/>
              <a:t/>
            </a:r>
            <a:br>
              <a:rPr lang="en-US" sz="1200" b="1" i="1" dirty="0"/>
            </a:br>
            <a:r>
              <a:rPr lang="en-US" sz="1200" b="1" i="1" dirty="0"/>
              <a:t/>
            </a:r>
            <a:br>
              <a:rPr lang="en-US" sz="1200" b="1" i="1" dirty="0"/>
            </a:br>
            <a:endParaRPr lang="en-US" sz="1200" b="1" i="1" dirty="0" smtClean="0"/>
          </a:p>
        </p:txBody>
      </p:sp>
      <p:sp>
        <p:nvSpPr>
          <p:cNvPr id="7" name="Date Placeholder 6"/>
          <p:cNvSpPr>
            <a:spLocks noGrp="1"/>
          </p:cNvSpPr>
          <p:nvPr>
            <p:ph type="dt" sz="half" idx="10"/>
          </p:nvPr>
        </p:nvSpPr>
        <p:spPr/>
        <p:txBody>
          <a:bodyPr/>
          <a:lstStyle/>
          <a:p>
            <a:fld id="{FA1AD5C2-A619-124A-83CD-9BB2A3AE8A62}" type="datetime1">
              <a:rPr lang="en-US" smtClean="0"/>
              <a:t>5/1/2015</a:t>
            </a:fld>
            <a:endParaRPr lang="en-US"/>
          </a:p>
        </p:txBody>
      </p:sp>
      <p:sp>
        <p:nvSpPr>
          <p:cNvPr id="8" name="Footer Placeholder 7"/>
          <p:cNvSpPr>
            <a:spLocks noGrp="1"/>
          </p:cNvSpPr>
          <p:nvPr>
            <p:ph type="ftr" sz="quarter" idx="11"/>
          </p:nvPr>
        </p:nvSpPr>
        <p:spPr/>
        <p:txBody>
          <a:bodyPr/>
          <a:lstStyle/>
          <a:p>
            <a:r>
              <a:rPr lang="en-US" smtClean="0"/>
              <a:t>Kathie L. Olsen, ScienceWorks</a:t>
            </a:r>
            <a:endParaRPr lang="en-US"/>
          </a:p>
        </p:txBody>
      </p:sp>
      <p:sp>
        <p:nvSpPr>
          <p:cNvPr id="10" name="Content Placeholder 9"/>
          <p:cNvSpPr>
            <a:spLocks noGrp="1"/>
          </p:cNvSpPr>
          <p:nvPr>
            <p:ph sz="half" idx="2"/>
          </p:nvPr>
        </p:nvSpPr>
        <p:spPr/>
        <p:txBody>
          <a:bodyPr/>
          <a:lstStyle/>
          <a:p>
            <a:r>
              <a:rPr lang="en-US" sz="2000" dirty="0"/>
              <a:t>Chair:  </a:t>
            </a:r>
            <a:r>
              <a:rPr lang="en-US" sz="2000" dirty="0">
                <a:solidFill>
                  <a:srgbClr val="C00000"/>
                </a:solidFill>
              </a:rPr>
              <a:t>Arthur Bienenstock, </a:t>
            </a:r>
            <a:r>
              <a:rPr lang="en-US" sz="2000" dirty="0" smtClean="0"/>
              <a:t>Stanford</a:t>
            </a:r>
          </a:p>
          <a:p>
            <a:r>
              <a:rPr lang="en-US" sz="1800" dirty="0" smtClean="0"/>
              <a:t>Recommendation is to establish a permanent high-level inter-agency, inter-sector committee with OMB/Office of Information and Regulatory Affairs (OIRA) </a:t>
            </a:r>
            <a:endParaRPr lang="en-US" sz="1800" dirty="0"/>
          </a:p>
        </p:txBody>
      </p:sp>
      <p:pic>
        <p:nvPicPr>
          <p:cNvPr id="11" name="Picture 2" descr="Reducing Investigators' Administrative Workload For Federally Funded Research - Slid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389" y="4334831"/>
            <a:ext cx="1698812" cy="214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3665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455" y="141294"/>
            <a:ext cx="8490937" cy="994172"/>
          </a:xfrm>
        </p:spPr>
        <p:txBody>
          <a:bodyPr>
            <a:noAutofit/>
          </a:bodyPr>
          <a:lstStyle/>
          <a:p>
            <a:r>
              <a:rPr lang="en-US" sz="3600" i="1" dirty="0"/>
              <a:t>R</a:t>
            </a:r>
            <a:r>
              <a:rPr lang="en-US" sz="3600" i="1" dirty="0" smtClean="0"/>
              <a:t>eauthorization </a:t>
            </a:r>
            <a:r>
              <a:rPr lang="en-US" sz="3600" i="1" dirty="0"/>
              <a:t>of the </a:t>
            </a:r>
            <a:r>
              <a:rPr lang="en-US" sz="3600" i="1" dirty="0" smtClean="0"/>
              <a:t/>
            </a:r>
            <a:br>
              <a:rPr lang="en-US" sz="3600" i="1" dirty="0" smtClean="0"/>
            </a:br>
            <a:r>
              <a:rPr lang="en-US" sz="3600" i="1" dirty="0" smtClean="0"/>
              <a:t>America </a:t>
            </a:r>
            <a:r>
              <a:rPr lang="en-US" sz="3600" i="1" dirty="0"/>
              <a:t>COMPETES </a:t>
            </a:r>
            <a:r>
              <a:rPr lang="en-US" sz="3600" i="1" dirty="0" smtClean="0"/>
              <a:t>Act</a:t>
            </a:r>
            <a:endParaRPr lang="en-US" sz="3600" i="1" dirty="0"/>
          </a:p>
        </p:txBody>
      </p:sp>
      <p:sp>
        <p:nvSpPr>
          <p:cNvPr id="5" name="Content Placeholder 4"/>
          <p:cNvSpPr>
            <a:spLocks noGrp="1"/>
          </p:cNvSpPr>
          <p:nvPr>
            <p:ph idx="1"/>
          </p:nvPr>
        </p:nvSpPr>
        <p:spPr>
          <a:xfrm>
            <a:off x="290457" y="1246407"/>
            <a:ext cx="8624944" cy="4009914"/>
          </a:xfrm>
        </p:spPr>
        <p:txBody>
          <a:bodyPr>
            <a:noAutofit/>
          </a:bodyPr>
          <a:lstStyle/>
          <a:p>
            <a:r>
              <a:rPr lang="en-US" sz="2400" b="1" dirty="0" smtClean="0"/>
              <a:t>“Sense of Congress”</a:t>
            </a:r>
          </a:p>
          <a:p>
            <a:pPr lvl="1"/>
            <a:r>
              <a:rPr lang="en-US" sz="1600" dirty="0" smtClean="0"/>
              <a:t>High burdens/costs in federal research admin, </a:t>
            </a:r>
            <a:r>
              <a:rPr lang="en-US" sz="1600" dirty="0" err="1" smtClean="0"/>
              <a:t>ie</a:t>
            </a:r>
            <a:r>
              <a:rPr lang="en-US" sz="1600" dirty="0" smtClean="0"/>
              <a:t>: higher </a:t>
            </a:r>
            <a:r>
              <a:rPr lang="en-US" sz="1600" dirty="0" err="1" smtClean="0"/>
              <a:t>ed</a:t>
            </a:r>
            <a:r>
              <a:rPr lang="en-US" sz="1600" dirty="0" smtClean="0"/>
              <a:t>, are eroding basic research funds</a:t>
            </a:r>
          </a:p>
          <a:p>
            <a:pPr lvl="1"/>
            <a:r>
              <a:rPr lang="en-US" sz="1600" dirty="0"/>
              <a:t>P</a:t>
            </a:r>
            <a:r>
              <a:rPr lang="en-US" sz="1600" dirty="0" smtClean="0"/>
              <a:t>rogress has been made, but post-award admin costs &amp; reporting requirements continue to grow</a:t>
            </a:r>
          </a:p>
          <a:p>
            <a:pPr lvl="1"/>
            <a:r>
              <a:rPr lang="en-US" sz="1600" dirty="0" smtClean="0"/>
              <a:t>Estimated 30% of federally invested funds are consumed by paperwork</a:t>
            </a:r>
          </a:p>
          <a:p>
            <a:pPr lvl="1"/>
            <a:r>
              <a:rPr lang="en-US" sz="1600" dirty="0" smtClean="0"/>
              <a:t>These processes must be streamlined so more money goes to research activities</a:t>
            </a:r>
          </a:p>
          <a:p>
            <a:pPr marL="342900" lvl="1" indent="0">
              <a:buNone/>
            </a:pPr>
            <a:endParaRPr lang="en-US" sz="1600" dirty="0" smtClean="0"/>
          </a:p>
          <a:p>
            <a:r>
              <a:rPr lang="en-US" sz="2400" b="1" dirty="0" smtClean="0"/>
              <a:t>Therefore, the OSTP Director shall…</a:t>
            </a:r>
          </a:p>
          <a:p>
            <a:pPr lvl="1"/>
            <a:r>
              <a:rPr lang="en-US" sz="2400" dirty="0" smtClean="0"/>
              <a:t>Est. a working group for reviewing federal regulations affecting research/research universities, &amp; make recommendations on how to:</a:t>
            </a:r>
          </a:p>
          <a:p>
            <a:pPr lvl="2"/>
            <a:r>
              <a:rPr lang="en-US" sz="1800" dirty="0" smtClean="0"/>
              <a:t>Streamline regulations &amp; reporting requirements</a:t>
            </a:r>
          </a:p>
          <a:p>
            <a:pPr lvl="2"/>
            <a:r>
              <a:rPr lang="en-US" sz="1800" dirty="0" smtClean="0"/>
              <a:t>Min. burdens on higher education institutions while maintaining accountability</a:t>
            </a:r>
          </a:p>
          <a:p>
            <a:pPr lvl="2"/>
            <a:r>
              <a:rPr lang="en-US" sz="1800" dirty="0" smtClean="0"/>
              <a:t>Identify/update regulations to refocus on performance-based goals while still meeting desired outcomes</a:t>
            </a:r>
          </a:p>
        </p:txBody>
      </p:sp>
    </p:spTree>
    <p:extLst>
      <p:ext uri="{BB962C8B-B14F-4D97-AF65-F5344CB8AC3E}">
        <p14:creationId xmlns:p14="http://schemas.microsoft.com/office/powerpoint/2010/main" val="38049284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562" y="1865781"/>
            <a:ext cx="8503920" cy="3872753"/>
          </a:xfrm>
        </p:spPr>
        <p:txBody>
          <a:bodyPr>
            <a:normAutofit fontScale="77500" lnSpcReduction="20000"/>
          </a:bodyPr>
          <a:lstStyle/>
          <a:p>
            <a:pPr lvl="1"/>
            <a:r>
              <a:rPr lang="en-US" dirty="0" smtClean="0"/>
              <a:t>The working group will take recommendations from: </a:t>
            </a:r>
          </a:p>
          <a:p>
            <a:pPr lvl="2"/>
            <a:r>
              <a:rPr lang="en-US" dirty="0"/>
              <a:t>F</a:t>
            </a:r>
            <a:r>
              <a:rPr lang="en-US" dirty="0" smtClean="0"/>
              <a:t>ederally and non-federally funded researchers</a:t>
            </a:r>
          </a:p>
          <a:p>
            <a:pPr lvl="2"/>
            <a:r>
              <a:rPr lang="en-US" dirty="0"/>
              <a:t>I</a:t>
            </a:r>
            <a:r>
              <a:rPr lang="en-US" dirty="0" smtClean="0"/>
              <a:t>nstitutions of higher education</a:t>
            </a:r>
          </a:p>
          <a:p>
            <a:pPr lvl="2"/>
            <a:r>
              <a:rPr lang="en-US" dirty="0"/>
              <a:t>S</a:t>
            </a:r>
            <a:r>
              <a:rPr lang="en-US" dirty="0" smtClean="0"/>
              <a:t>cientific Societies &amp; Associations</a:t>
            </a:r>
          </a:p>
          <a:p>
            <a:pPr lvl="2"/>
            <a:r>
              <a:rPr lang="en-US" dirty="0"/>
              <a:t>N</a:t>
            </a:r>
            <a:r>
              <a:rPr lang="en-US" dirty="0" smtClean="0"/>
              <a:t>onprofit Research </a:t>
            </a:r>
            <a:r>
              <a:rPr lang="en-US" dirty="0"/>
              <a:t>I</a:t>
            </a:r>
            <a:r>
              <a:rPr lang="en-US" dirty="0" smtClean="0"/>
              <a:t>nstitutions</a:t>
            </a:r>
          </a:p>
          <a:p>
            <a:pPr lvl="2"/>
            <a:r>
              <a:rPr lang="en-US" dirty="0" smtClean="0"/>
              <a:t>Industry</a:t>
            </a:r>
          </a:p>
          <a:p>
            <a:pPr lvl="2"/>
            <a:r>
              <a:rPr lang="en-US" dirty="0"/>
              <a:t>F</a:t>
            </a:r>
            <a:r>
              <a:rPr lang="en-US" dirty="0" smtClean="0"/>
              <a:t>ederally funded R&amp;D centers</a:t>
            </a:r>
          </a:p>
          <a:p>
            <a:pPr lvl="2"/>
            <a:r>
              <a:rPr lang="en-US" dirty="0"/>
              <a:t>E</a:t>
            </a:r>
            <a:r>
              <a:rPr lang="en-US" dirty="0" smtClean="0"/>
              <a:t>tc.</a:t>
            </a:r>
          </a:p>
          <a:p>
            <a:pPr marL="685800" lvl="2" indent="0">
              <a:buNone/>
            </a:pPr>
            <a:endParaRPr lang="en-US" dirty="0" smtClean="0"/>
          </a:p>
          <a:p>
            <a:pPr lvl="1"/>
            <a:r>
              <a:rPr lang="en-US" dirty="0" smtClean="0"/>
              <a:t>OSTP Director will report annually on steps taken to carry out working group recommendations to:</a:t>
            </a:r>
          </a:p>
          <a:p>
            <a:pPr lvl="2"/>
            <a:r>
              <a:rPr lang="en-US" dirty="0" smtClean="0"/>
              <a:t>House Committee on Science, Space, and Technology</a:t>
            </a:r>
          </a:p>
          <a:p>
            <a:pPr lvl="2"/>
            <a:r>
              <a:rPr lang="en-US" dirty="0" smtClean="0"/>
              <a:t>Senate Committee on Commerce, Science, and Transportation.</a:t>
            </a:r>
          </a:p>
        </p:txBody>
      </p:sp>
      <p:sp>
        <p:nvSpPr>
          <p:cNvPr id="4" name="Title 3"/>
          <p:cNvSpPr>
            <a:spLocks noGrp="1"/>
          </p:cNvSpPr>
          <p:nvPr>
            <p:ph type="title"/>
          </p:nvPr>
        </p:nvSpPr>
        <p:spPr>
          <a:xfrm>
            <a:off x="610404" y="394130"/>
            <a:ext cx="7983652" cy="954908"/>
          </a:xfrm>
        </p:spPr>
        <p:txBody>
          <a:bodyPr>
            <a:noAutofit/>
          </a:bodyPr>
          <a:lstStyle/>
          <a:p>
            <a:r>
              <a:rPr lang="en-US" sz="3200" dirty="0" smtClean="0">
                <a:solidFill>
                  <a:srgbClr val="C00000"/>
                </a:solidFill>
              </a:rPr>
              <a:t>NEW</a:t>
            </a:r>
            <a:r>
              <a:rPr lang="en-US" sz="3200" dirty="0" smtClean="0"/>
              <a:t> Working Group for </a:t>
            </a:r>
            <a:br>
              <a:rPr lang="en-US" sz="3200" dirty="0" smtClean="0"/>
            </a:br>
            <a:r>
              <a:rPr lang="en-US" sz="3200" dirty="0" smtClean="0"/>
              <a:t>Reviewing Federal Regulations</a:t>
            </a:r>
            <a:endParaRPr lang="en-US" sz="3200" dirty="0"/>
          </a:p>
        </p:txBody>
      </p:sp>
    </p:spTree>
    <p:extLst>
      <p:ext uri="{BB962C8B-B14F-4D97-AF65-F5344CB8AC3E}">
        <p14:creationId xmlns:p14="http://schemas.microsoft.com/office/powerpoint/2010/main" val="24588565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5508625" y="3752850"/>
            <a:ext cx="2354263" cy="1517650"/>
          </a:xfrm>
        </p:spPr>
        <p:txBody>
          <a:bodyPr/>
          <a:lstStyle/>
          <a:p>
            <a:pPr algn="l" eaLnBrk="1" hangingPunct="1"/>
            <a:r>
              <a:rPr lang="en-US" altLang="en-US" smtClean="0">
                <a:solidFill>
                  <a:srgbClr val="660066"/>
                </a:solidFill>
              </a:rPr>
              <a:t>Congress                      Disposes</a:t>
            </a:r>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8" y="3657600"/>
            <a:ext cx="435927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1452563" y="984250"/>
            <a:ext cx="3698875" cy="1446213"/>
          </a:xfrm>
          <a:prstGeom prst="rect">
            <a:avLst/>
          </a:prstGeom>
          <a:solidFill>
            <a:srgbClr val="FFFF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r>
              <a:rPr lang="en-US" altLang="en-US" sz="4400">
                <a:solidFill>
                  <a:srgbClr val="FF0000"/>
                </a:solidFill>
                <a:latin typeface="Chicago" charset="0"/>
              </a:rPr>
              <a:t>The President</a:t>
            </a:r>
            <a:br>
              <a:rPr lang="en-US" altLang="en-US" sz="4400">
                <a:solidFill>
                  <a:srgbClr val="FF0000"/>
                </a:solidFill>
                <a:latin typeface="Chicago" charset="0"/>
              </a:rPr>
            </a:br>
            <a:r>
              <a:rPr lang="en-US" altLang="en-US" sz="4400">
                <a:solidFill>
                  <a:srgbClr val="FF0000"/>
                </a:solidFill>
                <a:latin typeface="Chicago" charset="0"/>
              </a:rPr>
              <a:t>    Proposes</a:t>
            </a:r>
          </a:p>
        </p:txBody>
      </p:sp>
      <p:sp>
        <p:nvSpPr>
          <p:cNvPr id="17417" name="Text Box 9"/>
          <p:cNvSpPr txBox="1">
            <a:spLocks noChangeArrowheads="1"/>
          </p:cNvSpPr>
          <p:nvPr/>
        </p:nvSpPr>
        <p:spPr bwMode="auto">
          <a:xfrm>
            <a:off x="1165225" y="2578100"/>
            <a:ext cx="57800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r>
              <a:rPr lang="en-US" altLang="en-US" sz="5400" b="1">
                <a:cs typeface="Arial" panose="020B0604020202020204" pitchFamily="34" charset="0"/>
              </a:rPr>
              <a:t>_._._._._._._._._._</a:t>
            </a:r>
          </a:p>
        </p:txBody>
      </p:sp>
      <p:pic>
        <p:nvPicPr>
          <p:cNvPr id="62470" name="Picture 11" descr="OSTP_CLR_2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5300" y="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7" descr="President_Official_Portrait_HiR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7612" y="768474"/>
            <a:ext cx="1817688"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wipe(left)">
                                      <p:cBhvr>
                                        <p:cTn id="7" dur="500"/>
                                        <p:tgtEl>
                                          <p:spTgt spid="17416"/>
                                        </p:tgtEl>
                                      </p:cBhvr>
                                    </p:animEffect>
                                  </p:childTnLst>
                                </p:cTn>
                              </p:par>
                            </p:childTnLst>
                          </p:cTn>
                        </p:par>
                        <p:par>
                          <p:cTn id="8" fill="hold" nodeType="afterGroup">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17417"/>
                                        </p:tgtEl>
                                        <p:attrNameLst>
                                          <p:attrName>style.visibility</p:attrName>
                                        </p:attrNameLst>
                                      </p:cBhvr>
                                      <p:to>
                                        <p:strVal val="visible"/>
                                      </p:to>
                                    </p:set>
                                    <p:anim calcmode="lin" valueType="num">
                                      <p:cBhvr>
                                        <p:cTn id="11" dur="500" fill="hold"/>
                                        <p:tgtEl>
                                          <p:spTgt spid="17417"/>
                                        </p:tgtEl>
                                        <p:attrNameLst>
                                          <p:attrName>ppt_x</p:attrName>
                                        </p:attrNameLst>
                                      </p:cBhvr>
                                      <p:tavLst>
                                        <p:tav tm="0">
                                          <p:val>
                                            <p:strVal val="#ppt_x-#ppt_w/2"/>
                                          </p:val>
                                        </p:tav>
                                        <p:tav tm="100000">
                                          <p:val>
                                            <p:strVal val="#ppt_x"/>
                                          </p:val>
                                        </p:tav>
                                      </p:tavLst>
                                    </p:anim>
                                    <p:anim calcmode="lin" valueType="num">
                                      <p:cBhvr>
                                        <p:cTn id="12" dur="500" fill="hold"/>
                                        <p:tgtEl>
                                          <p:spTgt spid="17417"/>
                                        </p:tgtEl>
                                        <p:attrNameLst>
                                          <p:attrName>ppt_y</p:attrName>
                                        </p:attrNameLst>
                                      </p:cBhvr>
                                      <p:tavLst>
                                        <p:tav tm="0">
                                          <p:val>
                                            <p:strVal val="#ppt_y"/>
                                          </p:val>
                                        </p:tav>
                                        <p:tav tm="100000">
                                          <p:val>
                                            <p:strVal val="#ppt_y"/>
                                          </p:val>
                                        </p:tav>
                                      </p:tavLst>
                                    </p:anim>
                                    <p:anim calcmode="lin" valueType="num">
                                      <p:cBhvr>
                                        <p:cTn id="13" dur="500" fill="hold"/>
                                        <p:tgtEl>
                                          <p:spTgt spid="17417"/>
                                        </p:tgtEl>
                                        <p:attrNameLst>
                                          <p:attrName>ppt_w</p:attrName>
                                        </p:attrNameLst>
                                      </p:cBhvr>
                                      <p:tavLst>
                                        <p:tav tm="0">
                                          <p:val>
                                            <p:fltVal val="0"/>
                                          </p:val>
                                        </p:tav>
                                        <p:tav tm="100000">
                                          <p:val>
                                            <p:strVal val="#ppt_w"/>
                                          </p:val>
                                        </p:tav>
                                      </p:tavLst>
                                    </p:anim>
                                    <p:anim calcmode="lin" valueType="num">
                                      <p:cBhvr>
                                        <p:cTn id="14" dur="500" fill="hold"/>
                                        <p:tgtEl>
                                          <p:spTgt spid="17417"/>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14" presetClass="entr" presetSubtype="5" fill="hold" nodeType="afterEffect">
                                  <p:stCondLst>
                                    <p:cond delay="0"/>
                                  </p:stCondLst>
                                  <p:childTnLst>
                                    <p:set>
                                      <p:cBhvr>
                                        <p:cTn id="17" dur="1" fill="hold">
                                          <p:stCondLst>
                                            <p:cond delay="0"/>
                                          </p:stCondLst>
                                        </p:cTn>
                                        <p:tgtEl>
                                          <p:spTgt spid="17414"/>
                                        </p:tgtEl>
                                        <p:attrNameLst>
                                          <p:attrName>style.visibility</p:attrName>
                                        </p:attrNameLst>
                                      </p:cBhvr>
                                      <p:to>
                                        <p:strVal val="visible"/>
                                      </p:to>
                                    </p:set>
                                    <p:animEffect transition="in" filter="randombar(vertical)">
                                      <p:cBhvr>
                                        <p:cTn id="18" dur="500"/>
                                        <p:tgtEl>
                                          <p:spTgt spid="17414"/>
                                        </p:tgtEl>
                                      </p:cBhvr>
                                    </p:animEffect>
                                  </p:childTnLst>
                                </p:cTn>
                              </p:par>
                            </p:childTnLst>
                          </p:cTn>
                        </p:par>
                        <p:par>
                          <p:cTn id="19" fill="hold" nodeType="afterGroup">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7410"/>
                                        </p:tgtEl>
                                        <p:attrNameLst>
                                          <p:attrName>style.visibility</p:attrName>
                                        </p:attrNameLst>
                                      </p:cBhvr>
                                      <p:to>
                                        <p:strVal val="visible"/>
                                      </p:to>
                                    </p:set>
                                    <p:animEffect transition="in" filter="wipe(left)">
                                      <p:cBhvr>
                                        <p:cTn id="22"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autoUpdateAnimBg="0"/>
      <p:bldP spid="17416" grpId="0" animBg="1" autoUpdateAnimBg="0"/>
      <p:bldP spid="1741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rot="503105">
            <a:off x="4733101" y="1002631"/>
            <a:ext cx="3805171" cy="2999359"/>
            <a:chOff x="3625" y="2407"/>
            <a:chExt cx="1949" cy="1615"/>
          </a:xfrm>
        </p:grpSpPr>
        <p:sp>
          <p:nvSpPr>
            <p:cNvPr id="30735" name="AutoShape 3"/>
            <p:cNvSpPr>
              <a:spLocks noChangeArrowheads="1"/>
            </p:cNvSpPr>
            <p:nvPr/>
          </p:nvSpPr>
          <p:spPr bwMode="auto">
            <a:xfrm rot="-1225949">
              <a:off x="3625" y="2407"/>
              <a:ext cx="1949" cy="1615"/>
            </a:xfrm>
            <a:prstGeom prst="lightningBolt">
              <a:avLst/>
            </a:prstGeom>
            <a:solidFill>
              <a:srgbClr val="760027"/>
            </a:solidFill>
            <a:ln w="9525">
              <a:solidFill>
                <a:schemeClr val="bg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endParaRPr lang="en-US" altLang="en-US" sz="2000">
                <a:solidFill>
                  <a:schemeClr val="bg1"/>
                </a:solidFill>
              </a:endParaRPr>
            </a:p>
          </p:txBody>
        </p:sp>
        <p:sp>
          <p:nvSpPr>
            <p:cNvPr id="30736" name="Text Box 4"/>
            <p:cNvSpPr txBox="1">
              <a:spLocks noChangeArrowheads="1"/>
            </p:cNvSpPr>
            <p:nvPr/>
          </p:nvSpPr>
          <p:spPr bwMode="auto">
            <a:xfrm rot="1527801">
              <a:off x="3873" y="3014"/>
              <a:ext cx="1569"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2400" b="1" dirty="0">
                  <a:solidFill>
                    <a:schemeClr val="bg1"/>
                  </a:solidFill>
                </a:rPr>
                <a:t>Crash Test Dummies</a:t>
              </a:r>
            </a:p>
          </p:txBody>
        </p:sp>
      </p:grpSp>
      <p:sp>
        <p:nvSpPr>
          <p:cNvPr id="202757" name="AutoShape 5"/>
          <p:cNvSpPr>
            <a:spLocks noChangeArrowheads="1"/>
          </p:cNvSpPr>
          <p:nvPr/>
        </p:nvSpPr>
        <p:spPr bwMode="auto">
          <a:xfrm>
            <a:off x="792163" y="5392738"/>
            <a:ext cx="3721100" cy="1119187"/>
          </a:xfrm>
          <a:prstGeom prst="ribbon">
            <a:avLst>
              <a:gd name="adj1" fmla="val 12500"/>
              <a:gd name="adj2" fmla="val 50000"/>
            </a:avLst>
          </a:prstGeom>
          <a:solidFill>
            <a:srgbClr val="CCFF99"/>
          </a:solidFill>
          <a:ln w="9525">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altLang="en-US" sz="2400" b="1" dirty="0">
                <a:solidFill>
                  <a:srgbClr val="000000"/>
                </a:solidFill>
              </a:rPr>
              <a:t>Voice </a:t>
            </a:r>
          </a:p>
          <a:p>
            <a:pPr algn="ctr" eaLnBrk="1" hangingPunct="1"/>
            <a:r>
              <a:rPr lang="en-US" altLang="en-US" sz="2400" b="1" dirty="0">
                <a:solidFill>
                  <a:srgbClr val="000000"/>
                </a:solidFill>
              </a:rPr>
              <a:t>Recognition</a:t>
            </a:r>
          </a:p>
        </p:txBody>
      </p:sp>
      <p:sp>
        <p:nvSpPr>
          <p:cNvPr id="202758" name="AutoShape 6"/>
          <p:cNvSpPr>
            <a:spLocks noChangeArrowheads="1"/>
          </p:cNvSpPr>
          <p:nvPr/>
        </p:nvSpPr>
        <p:spPr bwMode="auto">
          <a:xfrm>
            <a:off x="1673089" y="0"/>
            <a:ext cx="3551511" cy="2016650"/>
          </a:xfrm>
          <a:prstGeom prst="cloudCallout">
            <a:avLst>
              <a:gd name="adj1" fmla="val 54991"/>
              <a:gd name="adj2" fmla="val 108620"/>
            </a:avLst>
          </a:prstGeom>
          <a:solidFill>
            <a:srgbClr val="FFCC99"/>
          </a:solidFill>
          <a:ln w="9525">
            <a:solidFill>
              <a:schemeClr val="tx1"/>
            </a:solidFill>
            <a:round/>
            <a:headEnd/>
            <a:tailEnd/>
          </a:ln>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n-US" altLang="en-US" b="1" dirty="0">
                <a:solidFill>
                  <a:srgbClr val="660066"/>
                </a:solidFill>
              </a:rPr>
              <a:t>Diversity --</a:t>
            </a:r>
          </a:p>
          <a:p>
            <a:pPr algn="ctr" eaLnBrk="1" hangingPunct="1"/>
            <a:r>
              <a:rPr lang="en-US" altLang="en-US" b="1" dirty="0">
                <a:solidFill>
                  <a:srgbClr val="660066"/>
                </a:solidFill>
              </a:rPr>
              <a:t>Who Needs It?</a:t>
            </a:r>
          </a:p>
        </p:txBody>
      </p:sp>
      <p:grpSp>
        <p:nvGrpSpPr>
          <p:cNvPr id="4" name="Group 10"/>
          <p:cNvGrpSpPr>
            <a:grpSpLocks/>
          </p:cNvGrpSpPr>
          <p:nvPr/>
        </p:nvGrpSpPr>
        <p:grpSpPr bwMode="auto">
          <a:xfrm rot="20799365">
            <a:off x="4544278" y="3369415"/>
            <a:ext cx="4574861" cy="3244850"/>
            <a:chOff x="2928" y="2064"/>
            <a:chExt cx="2832" cy="2044"/>
          </a:xfrm>
        </p:grpSpPr>
        <p:grpSp>
          <p:nvGrpSpPr>
            <p:cNvPr id="30728" name="Group 11"/>
            <p:cNvGrpSpPr>
              <a:grpSpLocks/>
            </p:cNvGrpSpPr>
            <p:nvPr/>
          </p:nvGrpSpPr>
          <p:grpSpPr bwMode="auto">
            <a:xfrm>
              <a:off x="2928" y="2064"/>
              <a:ext cx="2832" cy="2044"/>
              <a:chOff x="2928" y="2074"/>
              <a:chExt cx="2832" cy="2044"/>
            </a:xfrm>
          </p:grpSpPr>
          <p:sp>
            <p:nvSpPr>
              <p:cNvPr id="30730" name="AutoShape 12"/>
              <p:cNvSpPr>
                <a:spLocks noChangeArrowheads="1"/>
              </p:cNvSpPr>
              <p:nvPr/>
            </p:nvSpPr>
            <p:spPr bwMode="auto">
              <a:xfrm>
                <a:off x="2928" y="2074"/>
                <a:ext cx="2832" cy="2044"/>
              </a:xfrm>
              <a:prstGeom prst="irregularSeal1">
                <a:avLst/>
              </a:prstGeom>
              <a:solidFill>
                <a:srgbClr val="1EBAF8"/>
              </a:solidFill>
              <a:ln w="9525">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n-US" altLang="en-US"/>
              </a:p>
            </p:txBody>
          </p:sp>
          <p:pic>
            <p:nvPicPr>
              <p:cNvPr id="30731" name="Picture 13" descr="12-2005 07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2" y="2252"/>
                <a:ext cx="1089" cy="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4" descr="12-2005 08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5" y="2886"/>
                <a:ext cx="576"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9"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9" y="3283"/>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p:nvPr/>
        </p:nvGrpSpPr>
        <p:grpSpPr>
          <a:xfrm rot="21339105">
            <a:off x="256242" y="2054412"/>
            <a:ext cx="2083980" cy="2173398"/>
            <a:chOff x="537628" y="2495514"/>
            <a:chExt cx="2083980" cy="2173398"/>
          </a:xfrm>
        </p:grpSpPr>
        <p:grpSp>
          <p:nvGrpSpPr>
            <p:cNvPr id="3" name="Group 7"/>
            <p:cNvGrpSpPr>
              <a:grpSpLocks/>
            </p:cNvGrpSpPr>
            <p:nvPr/>
          </p:nvGrpSpPr>
          <p:grpSpPr bwMode="auto">
            <a:xfrm>
              <a:off x="595958" y="2495514"/>
              <a:ext cx="2025650" cy="1797050"/>
              <a:chOff x="682" y="1863"/>
              <a:chExt cx="1276" cy="1132"/>
            </a:xfrm>
          </p:grpSpPr>
          <p:sp>
            <p:nvSpPr>
              <p:cNvPr id="30733" name="AutoShape 8"/>
              <p:cNvSpPr>
                <a:spLocks noChangeArrowheads="1"/>
              </p:cNvSpPr>
              <p:nvPr/>
            </p:nvSpPr>
            <p:spPr bwMode="auto">
              <a:xfrm>
                <a:off x="682" y="1863"/>
                <a:ext cx="1276" cy="1132"/>
              </a:xfrm>
              <a:custGeom>
                <a:avLst/>
                <a:gdLst>
                  <a:gd name="T0" fmla="*/ 38 w 21600"/>
                  <a:gd name="T1" fmla="*/ 6 h 21600"/>
                  <a:gd name="T2" fmla="*/ 10 w 21600"/>
                  <a:gd name="T3" fmla="*/ 30 h 21600"/>
                  <a:gd name="T4" fmla="*/ 38 w 21600"/>
                  <a:gd name="T5" fmla="*/ 59 h 21600"/>
                  <a:gd name="T6" fmla="*/ 65 w 21600"/>
                  <a:gd name="T7" fmla="*/ 30 h 21600"/>
                  <a:gd name="T8" fmla="*/ 17694720 60000 65536"/>
                  <a:gd name="T9" fmla="*/ 11796480 60000 65536"/>
                  <a:gd name="T10" fmla="*/ 5898240 60000 65536"/>
                  <a:gd name="T11" fmla="*/ 0 60000 65536"/>
                  <a:gd name="T12" fmla="*/ 5045 w 21600"/>
                  <a:gd name="T13" fmla="*/ 2271 h 21600"/>
                  <a:gd name="T14" fmla="*/ 16555 w 21600"/>
                  <a:gd name="T15" fmla="*/ 13681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6C4EA"/>
              </a:solidFill>
              <a:ln w="9525">
                <a:solidFill>
                  <a:schemeClr val="tx1"/>
                </a:solidFill>
                <a:miter lim="800000"/>
                <a:headEnd/>
                <a:tailEnd/>
              </a:ln>
            </p:spPr>
            <p:txBody>
              <a:bodyPr wrap="none" anchor="ctr"/>
              <a:lstStyle/>
              <a:p>
                <a:endParaRPr lang="en-US"/>
              </a:p>
            </p:txBody>
          </p:sp>
          <p:pic>
            <p:nvPicPr>
              <p:cNvPr id="30734" name="Picture 9" descr="12-2005 073"/>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1066" y="1917"/>
                <a:ext cx="577" cy="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2768" name="Text Box 16"/>
            <p:cNvSpPr txBox="1">
              <a:spLocks noChangeArrowheads="1"/>
            </p:cNvSpPr>
            <p:nvPr/>
          </p:nvSpPr>
          <p:spPr bwMode="auto">
            <a:xfrm>
              <a:off x="537628" y="4211712"/>
              <a:ext cx="208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sz="2400" b="1" dirty="0">
                  <a:solidFill>
                    <a:srgbClr val="B30101"/>
                  </a:solidFill>
                </a:rPr>
                <a:t>Human Heart</a:t>
              </a:r>
            </a:p>
          </p:txBody>
        </p:sp>
      </p:grpSp>
      <p:grpSp>
        <p:nvGrpSpPr>
          <p:cNvPr id="9" name="Group 8"/>
          <p:cNvGrpSpPr/>
          <p:nvPr/>
        </p:nvGrpSpPr>
        <p:grpSpPr>
          <a:xfrm rot="19291465">
            <a:off x="2454437" y="3504108"/>
            <a:ext cx="2192186" cy="876874"/>
            <a:chOff x="2424018" y="4188577"/>
            <a:chExt cx="2192186" cy="876874"/>
          </a:xfrm>
        </p:grpSpPr>
        <p:pic>
          <p:nvPicPr>
            <p:cNvPr id="6" name="Picture 5" descr="apple ipad.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24018" y="4188577"/>
              <a:ext cx="2192186" cy="876874"/>
            </a:xfrm>
            <a:prstGeom prst="rect">
              <a:avLst/>
            </a:prstGeom>
          </p:spPr>
        </p:pic>
        <p:pic>
          <p:nvPicPr>
            <p:cNvPr id="7" name="Picture 6" descr="Navionics_Apple_Tea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26886" y="4312155"/>
              <a:ext cx="491982" cy="560883"/>
            </a:xfrm>
            <a:prstGeom prst="rect">
              <a:avLst/>
            </a:prstGeom>
          </p:spPr>
        </p:pic>
        <p:sp>
          <p:nvSpPr>
            <p:cNvPr id="8" name="TextBox 7"/>
            <p:cNvSpPr txBox="1"/>
            <p:nvPr/>
          </p:nvSpPr>
          <p:spPr>
            <a:xfrm>
              <a:off x="3460252" y="4372999"/>
              <a:ext cx="950618" cy="523220"/>
            </a:xfrm>
            <a:prstGeom prst="rect">
              <a:avLst/>
            </a:prstGeom>
            <a:noFill/>
          </p:spPr>
          <p:txBody>
            <a:bodyPr wrap="square" rtlCol="0">
              <a:spAutoFit/>
            </a:bodyPr>
            <a:lstStyle/>
            <a:p>
              <a:r>
                <a:rPr lang="en-US" sz="2800" dirty="0">
                  <a:latin typeface="Hobo Std"/>
                  <a:cs typeface="Hobo Std"/>
                </a:rPr>
                <a:t>i</a:t>
              </a:r>
              <a:r>
                <a:rPr lang="en-US" sz="2800" dirty="0" smtClean="0">
                  <a:latin typeface="Hobo Std"/>
                  <a:cs typeface="Hobo Std"/>
                </a:rPr>
                <a:t> ??</a:t>
              </a:r>
              <a:endParaRPr lang="en-US" sz="2800" dirty="0">
                <a:latin typeface="Hobo Std"/>
                <a:cs typeface="Hobo Std"/>
              </a:endParaRPr>
            </a:p>
          </p:txBody>
        </p:sp>
      </p:grpSp>
      <p:sp>
        <p:nvSpPr>
          <p:cNvPr id="10" name="Rectangle 9"/>
          <p:cNvSpPr/>
          <p:nvPr/>
        </p:nvSpPr>
        <p:spPr>
          <a:xfrm>
            <a:off x="122405" y="6611779"/>
            <a:ext cx="5645908" cy="246221"/>
          </a:xfrm>
          <a:prstGeom prst="rect">
            <a:avLst/>
          </a:prstGeom>
        </p:spPr>
        <p:txBody>
          <a:bodyPr wrap="square">
            <a:spAutoFit/>
          </a:bodyPr>
          <a:lstStyle/>
          <a:p>
            <a:r>
              <a:rPr lang="en-US" sz="1000" dirty="0"/>
              <a:t>"Grady Sizemore Foam Finger" by Chris </a:t>
            </a:r>
            <a:r>
              <a:rPr lang="en-US" sz="1000" dirty="0" smtClean="0"/>
              <a:t>Metcalf, with additions Licensed </a:t>
            </a:r>
            <a:r>
              <a:rPr lang="en-US" sz="1000" dirty="0"/>
              <a:t>under CC BY 2.0 via </a:t>
            </a:r>
            <a:r>
              <a:rPr lang="en-US" sz="1000" dirty="0" smtClean="0"/>
              <a:t>Wikimedia</a:t>
            </a:r>
            <a:endParaRPr lang="en-US" sz="1000" dirty="0"/>
          </a:p>
        </p:txBody>
      </p:sp>
      <p:grpSp>
        <p:nvGrpSpPr>
          <p:cNvPr id="15" name="Group 14"/>
          <p:cNvGrpSpPr/>
          <p:nvPr/>
        </p:nvGrpSpPr>
        <p:grpSpPr>
          <a:xfrm>
            <a:off x="7512582" y="0"/>
            <a:ext cx="1499456" cy="1965034"/>
            <a:chOff x="7359572" y="0"/>
            <a:chExt cx="1499456" cy="1965034"/>
          </a:xfrm>
        </p:grpSpPr>
        <p:grpSp>
          <p:nvGrpSpPr>
            <p:cNvPr id="13" name="Group 12"/>
            <p:cNvGrpSpPr/>
            <p:nvPr/>
          </p:nvGrpSpPr>
          <p:grpSpPr>
            <a:xfrm>
              <a:off x="7359572" y="0"/>
              <a:ext cx="1499456" cy="1965034"/>
              <a:chOff x="1254647" y="3756978"/>
              <a:chExt cx="1499456" cy="1965034"/>
            </a:xfrm>
          </p:grpSpPr>
          <p:pic>
            <p:nvPicPr>
              <p:cNvPr id="11" name="Picture 10"/>
              <p:cNvPicPr>
                <a:picLocks noChangeAspect="1"/>
              </p:cNvPicPr>
              <p:nvPr/>
            </p:nvPicPr>
            <p:blipFill rotWithShape="1">
              <a:blip r:embed="rId17"/>
              <a:srcRect l="13722" r="41601" b="12476"/>
              <a:stretch/>
            </p:blipFill>
            <p:spPr>
              <a:xfrm>
                <a:off x="1254647" y="3756978"/>
                <a:ext cx="1499456" cy="1965034"/>
              </a:xfrm>
              <a:prstGeom prst="rect">
                <a:avLst/>
              </a:prstGeom>
            </p:spPr>
          </p:pic>
          <p:sp>
            <p:nvSpPr>
              <p:cNvPr id="12" name="TextBox 11"/>
              <p:cNvSpPr txBox="1"/>
              <p:nvPr/>
            </p:nvSpPr>
            <p:spPr>
              <a:xfrm>
                <a:off x="1499455" y="5263027"/>
                <a:ext cx="673225" cy="367188"/>
              </a:xfrm>
              <a:prstGeom prst="rect">
                <a:avLst/>
              </a:prstGeom>
              <a:solidFill>
                <a:schemeClr val="bg1"/>
              </a:solidFill>
            </p:spPr>
            <p:txBody>
              <a:bodyPr wrap="square" rtlCol="0">
                <a:spAutoFit/>
              </a:bodyPr>
              <a:lstStyle/>
              <a:p>
                <a:r>
                  <a:rPr lang="en-US" dirty="0" smtClean="0"/>
                  <a:t>AVIS</a:t>
                </a:r>
                <a:endParaRPr lang="en-US" dirty="0"/>
              </a:p>
            </p:txBody>
          </p:sp>
        </p:grpSp>
        <p:sp>
          <p:nvSpPr>
            <p:cNvPr id="14" name="TextBox 13"/>
            <p:cNvSpPr txBox="1"/>
            <p:nvPr/>
          </p:nvSpPr>
          <p:spPr>
            <a:xfrm>
              <a:off x="7940993" y="183594"/>
              <a:ext cx="340658" cy="461665"/>
            </a:xfrm>
            <a:prstGeom prst="rect">
              <a:avLst/>
            </a:prstGeom>
            <a:solidFill>
              <a:srgbClr val="FFFFFF"/>
            </a:solidFill>
          </p:spPr>
          <p:txBody>
            <a:bodyPr wrap="none" rtlCol="0">
              <a:spAutoFit/>
            </a:bodyPr>
            <a:lstStyle/>
            <a:p>
              <a:r>
                <a:rPr lang="en-US" sz="2400" dirty="0" smtClean="0"/>
                <a:t>1</a:t>
              </a:r>
              <a:endParaRPr lang="en-US" sz="2400" dirty="0"/>
            </a:p>
          </p:txBody>
        </p:sp>
      </p:grpSp>
      <p:sp>
        <p:nvSpPr>
          <p:cNvPr id="16" name="Cross 15"/>
          <p:cNvSpPr/>
          <p:nvPr/>
        </p:nvSpPr>
        <p:spPr>
          <a:xfrm rot="2693571">
            <a:off x="8073346" y="244792"/>
            <a:ext cx="433771" cy="413086"/>
          </a:xfrm>
          <a:prstGeom prst="plus">
            <a:avLst>
              <a:gd name="adj" fmla="val 37501"/>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445917" y="107096"/>
            <a:ext cx="520218" cy="584776"/>
          </a:xfrm>
          <a:prstGeom prst="rect">
            <a:avLst/>
          </a:prstGeom>
          <a:solidFill>
            <a:schemeClr val="bg1"/>
          </a:solidFill>
        </p:spPr>
        <p:txBody>
          <a:bodyPr wrap="square" rtlCol="0">
            <a:spAutoFit/>
          </a:bodyPr>
          <a:lstStyle/>
          <a:p>
            <a:r>
              <a:rPr lang="en-US" sz="3200" dirty="0" smtClean="0"/>
              <a:t>2!</a:t>
            </a:r>
            <a:endParaRPr lang="en-US" sz="3200" dirty="0"/>
          </a:p>
        </p:txBody>
      </p:sp>
      <p:sp>
        <p:nvSpPr>
          <p:cNvPr id="18" name="TextBox 17"/>
          <p:cNvSpPr txBox="1"/>
          <p:nvPr/>
        </p:nvSpPr>
        <p:spPr>
          <a:xfrm>
            <a:off x="7497279" y="1897140"/>
            <a:ext cx="1723226" cy="369332"/>
          </a:xfrm>
          <a:prstGeom prst="rect">
            <a:avLst/>
          </a:prstGeom>
          <a:noFill/>
        </p:spPr>
        <p:txBody>
          <a:bodyPr wrap="square" rtlCol="0">
            <a:spAutoFit/>
          </a:bodyPr>
          <a:lstStyle/>
          <a:p>
            <a:r>
              <a:rPr lang="en-US" dirty="0" smtClean="0"/>
              <a:t>We Try Harder!</a:t>
            </a:r>
            <a:endParaRPr lang="en-US" dirty="0"/>
          </a:p>
        </p:txBody>
      </p:sp>
    </p:spTree>
    <p:extLst>
      <p:ext uri="{BB962C8B-B14F-4D97-AF65-F5344CB8AC3E}">
        <p14:creationId xmlns:p14="http://schemas.microsoft.com/office/powerpoint/2010/main" val="409811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afterEffect">
                                  <p:stCondLst>
                                    <p:cond delay="0"/>
                                  </p:stCondLst>
                                  <p:childTnLst>
                                    <p:set>
                                      <p:cBhvr>
                                        <p:cTn id="6" dur="1" fill="hold">
                                          <p:stCondLst>
                                            <p:cond delay="0"/>
                                          </p:stCondLst>
                                        </p:cTn>
                                        <p:tgtEl>
                                          <p:spTgt spid="202758"/>
                                        </p:tgtEl>
                                        <p:attrNameLst>
                                          <p:attrName>style.visibility</p:attrName>
                                        </p:attrNameLst>
                                      </p:cBhvr>
                                      <p:to>
                                        <p:strVal val="visible"/>
                                      </p:to>
                                    </p:set>
                                    <p:set>
                                      <p:cBhvr>
                                        <p:cTn id="7" dur="455" fill="hold">
                                          <p:stCondLst>
                                            <p:cond delay="0"/>
                                          </p:stCondLst>
                                        </p:cTn>
                                        <p:tgtEl>
                                          <p:spTgt spid="202758"/>
                                        </p:tgtEl>
                                        <p:attrNameLst>
                                          <p:attrName>style.rotation</p:attrName>
                                        </p:attrNameLst>
                                      </p:cBhvr>
                                      <p:to>
                                        <p:strVal val="-45.0"/>
                                      </p:to>
                                    </p:set>
                                    <p:anim calcmode="lin" valueType="num">
                                      <p:cBhvr>
                                        <p:cTn id="8" dur="455" fill="hold">
                                          <p:stCondLst>
                                            <p:cond delay="455"/>
                                          </p:stCondLst>
                                        </p:cTn>
                                        <p:tgtEl>
                                          <p:spTgt spid="20275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0275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0275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02758"/>
                                        </p:tgtEl>
                                        <p:attrNameLst>
                                          <p:attrName>ppt_y</p:attrName>
                                        </p:attrNameLst>
                                      </p:cBhvr>
                                      <p:tavLst>
                                        <p:tav tm="0">
                                          <p:val>
                                            <p:strVal val="#ppt_y-(0.354*#ppt_w-0.172*#ppt_h)"/>
                                          </p:val>
                                        </p:tav>
                                        <p:tav tm="100000">
                                          <p:val>
                                            <p:strVal val="#ppt_y"/>
                                          </p:val>
                                        </p:tav>
                                      </p:tavLst>
                                    </p:anim>
                                  </p:childTnLst>
                                </p:cTn>
                              </p:par>
                            </p:childTnLst>
                          </p:cTn>
                        </p:par>
                        <p:par>
                          <p:cTn id="12" fill="hold" nodeType="afterGroup">
                            <p:stCondLst>
                              <p:cond delay="1000"/>
                            </p:stCondLst>
                            <p:childTnLst>
                              <p:par>
                                <p:cTn id="13" presetID="26" presetClass="emph" presetSubtype="0" fill="hold" grpId="1" nodeType="afterEffect">
                                  <p:stCondLst>
                                    <p:cond delay="0"/>
                                  </p:stCondLst>
                                  <p:childTnLst>
                                    <p:animEffect transition="out" filter="fade">
                                      <p:cBhvr>
                                        <p:cTn id="14" dur="2000" tmFilter="0, 0; .2, .5; .8, .5; 1, 0"/>
                                        <p:tgtEl>
                                          <p:spTgt spid="202758"/>
                                        </p:tgtEl>
                                      </p:cBhvr>
                                    </p:animEffect>
                                    <p:animScale>
                                      <p:cBhvr>
                                        <p:cTn id="15" dur="1000" autoRev="1" fill="hold"/>
                                        <p:tgtEl>
                                          <p:spTgt spid="202758"/>
                                        </p:tgtEl>
                                      </p:cBhvr>
                                      <p:by x="105000" y="105000"/>
                                    </p:animScale>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entr" presetSubtype="0" fill="hold" grpId="0" nodeType="clickEffect">
                                  <p:stCondLst>
                                    <p:cond delay="0"/>
                                  </p:stCondLst>
                                  <p:childTnLst>
                                    <p:set>
                                      <p:cBhvr>
                                        <p:cTn id="19" dur="1" fill="hold">
                                          <p:stCondLst>
                                            <p:cond delay="0"/>
                                          </p:stCondLst>
                                        </p:cTn>
                                        <p:tgtEl>
                                          <p:spTgt spid="202757"/>
                                        </p:tgtEl>
                                        <p:attrNameLst>
                                          <p:attrName>style.visibility</p:attrName>
                                        </p:attrNameLst>
                                      </p:cBhvr>
                                      <p:to>
                                        <p:strVal val="visible"/>
                                      </p:to>
                                    </p:set>
                                    <p:animEffect transition="in" filter="fade">
                                      <p:cBhvr>
                                        <p:cTn id="20" dur="2000"/>
                                        <p:tgtEl>
                                          <p:spTgt spid="202757"/>
                                        </p:tgtEl>
                                      </p:cBhvr>
                                    </p:animEffect>
                                    <p:anim calcmode="lin" valueType="num">
                                      <p:cBhvr>
                                        <p:cTn id="21" dur="2000" fill="hold"/>
                                        <p:tgtEl>
                                          <p:spTgt spid="202757"/>
                                        </p:tgtEl>
                                        <p:attrNameLst>
                                          <p:attrName>style.rotation</p:attrName>
                                        </p:attrNameLst>
                                      </p:cBhvr>
                                      <p:tavLst>
                                        <p:tav tm="0">
                                          <p:val>
                                            <p:fltVal val="720"/>
                                          </p:val>
                                        </p:tav>
                                        <p:tav tm="100000">
                                          <p:val>
                                            <p:fltVal val="0"/>
                                          </p:val>
                                        </p:tav>
                                      </p:tavLst>
                                    </p:anim>
                                    <p:anim calcmode="lin" valueType="num">
                                      <p:cBhvr>
                                        <p:cTn id="22" dur="2000" fill="hold"/>
                                        <p:tgtEl>
                                          <p:spTgt spid="202757"/>
                                        </p:tgtEl>
                                        <p:attrNameLst>
                                          <p:attrName>ppt_h</p:attrName>
                                        </p:attrNameLst>
                                      </p:cBhvr>
                                      <p:tavLst>
                                        <p:tav tm="0">
                                          <p:val>
                                            <p:fltVal val="0"/>
                                          </p:val>
                                        </p:tav>
                                        <p:tav tm="100000">
                                          <p:val>
                                            <p:strVal val="#ppt_h"/>
                                          </p:val>
                                        </p:tav>
                                      </p:tavLst>
                                    </p:anim>
                                    <p:anim calcmode="lin" valueType="num">
                                      <p:cBhvr>
                                        <p:cTn id="23" dur="2000" fill="hold"/>
                                        <p:tgtEl>
                                          <p:spTgt spid="202757"/>
                                        </p:tgtEl>
                                        <p:attrNameLst>
                                          <p:attrName>ppt_w</p:attrName>
                                        </p:attrNameLst>
                                      </p:cBhvr>
                                      <p:tavLst>
                                        <p:tav tm="0">
                                          <p:val>
                                            <p:fltVal val="0"/>
                                          </p:val>
                                        </p:tav>
                                        <p:tav tm="100000">
                                          <p:val>
                                            <p:strVal val="#ppt_w"/>
                                          </p:val>
                                        </p:tav>
                                      </p:tavLst>
                                    </p:anim>
                                  </p:childTnLst>
                                  <p:subTnLst>
                                    <p:audio>
                                      <p:cMediaNode vol="100000">
                                        <p:cTn display="0" masterRel="sameClick">
                                          <p:stCondLst>
                                            <p:cond evt="begin" delay="0">
                                              <p:tn val="18"/>
                                            </p:cond>
                                          </p:stCondLst>
                                          <p:endCondLst>
                                            <p:cond evt="onStopAudio" delay="0">
                                              <p:tgtEl>
                                                <p:sldTgt/>
                                              </p:tgtEl>
                                            </p:cond>
                                          </p:endCondLst>
                                        </p:cTn>
                                        <p:tgtEl>
                                          <p:sndTgt r:embed="rId3" name="voice"/>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6" presetClass="emph" presetSubtype="0" fill="hold" grpId="2" nodeType="clickEffect">
                                  <p:stCondLst>
                                    <p:cond delay="0"/>
                                  </p:stCondLst>
                                  <p:childTnLst>
                                    <p:animEffect transition="out" filter="fade">
                                      <p:cBhvr>
                                        <p:cTn id="27" dur="2000" tmFilter="0, 0; .2, .5; .8, .5; 1, 0"/>
                                        <p:tgtEl>
                                          <p:spTgt spid="202758"/>
                                        </p:tgtEl>
                                      </p:cBhvr>
                                    </p:animEffect>
                                    <p:animScale>
                                      <p:cBhvr>
                                        <p:cTn id="28" dur="1000" autoRev="1" fill="hold"/>
                                        <p:tgtEl>
                                          <p:spTgt spid="202758"/>
                                        </p:tgtEl>
                                      </p:cBhvr>
                                      <p:by x="105000" y="105000"/>
                                    </p:animScale>
                                  </p:childTnLst>
                                </p:cTn>
                              </p:par>
                            </p:childTnLst>
                          </p:cTn>
                        </p:par>
                        <p:par>
                          <p:cTn id="29" fill="hold" nodeType="afterGroup">
                            <p:stCondLst>
                              <p:cond delay="2000"/>
                            </p:stCondLst>
                            <p:childTnLst>
                              <p:par>
                                <p:cTn id="30" presetID="48" presetClass="entr" presetSubtype="0" accel="5000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3"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34" dur="1000" fill="hold"/>
                                        <p:tgtEl>
                                          <p:spTgt spid="2"/>
                                        </p:tgtEl>
                                        <p:attrNameLst>
                                          <p:attrName>ppt_y</p:attrName>
                                        </p:attrNameLst>
                                      </p:cBhvr>
                                      <p:tavLst>
                                        <p:tav tm="0">
                                          <p:val>
                                            <p:strVal val="#ppt_y"/>
                                          </p:val>
                                        </p:tav>
                                        <p:tav tm="100000">
                                          <p:val>
                                            <p:strVal val="#ppt_y"/>
                                          </p:val>
                                        </p:tav>
                                      </p:tavLst>
                                    </p:anim>
                                    <p:animEffect transition="in" filter="fade">
                                      <p:cBhvr>
                                        <p:cTn id="35" dur="1000"/>
                                        <p:tgtEl>
                                          <p:spTgt spid="2"/>
                                        </p:tgtEl>
                                      </p:cBhvr>
                                    </p:animEffect>
                                  </p:childTnLst>
                                  <p:subTnLst>
                                    <p:audio>
                                      <p:cMediaNode vol="100000">
                                        <p:cTn display="0" masterRel="sameClick">
                                          <p:stCondLst>
                                            <p:cond evt="begin" delay="0">
                                              <p:tn val="30"/>
                                            </p:cond>
                                          </p:stCondLst>
                                          <p:endCondLst>
                                            <p:cond evt="onStopAudio" delay="0">
                                              <p:tgtEl>
                                                <p:sldTgt/>
                                              </p:tgtEl>
                                            </p:cond>
                                          </p:endCondLst>
                                        </p:cTn>
                                        <p:tgtEl>
                                          <p:sndTgt r:embed="rId4" name="push.wav"/>
                                        </p:tgtEl>
                                      </p:cMediaNode>
                                    </p:audio>
                                  </p:subTnLst>
                                </p:cTn>
                              </p:par>
                            </p:childTnLst>
                          </p:cTn>
                        </p:par>
                        <p:par>
                          <p:cTn id="36" fill="hold" nodeType="withGroup">
                            <p:stCondLst>
                              <p:cond delay="3000"/>
                            </p:stCondLst>
                            <p:childTnLst>
                              <p:par>
                                <p:cTn id="37" presetID="1" presetClass="entr" presetSubtype="0" fill="hold" nodeType="afterEffect">
                                  <p:stCondLst>
                                    <p:cond delay="500"/>
                                  </p:stCondLst>
                                  <p:childTnLst>
                                    <p:set>
                                      <p:cBhvr>
                                        <p:cTn id="38"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Explosion"/>
                                        </p:tgtEl>
                                      </p:cMediaNode>
                                    </p:audio>
                                  </p:subTnLst>
                                </p:cTn>
                              </p:par>
                            </p:childTnLst>
                          </p:cTn>
                        </p:par>
                      </p:childTnLst>
                    </p:cTn>
                  </p:par>
                  <p:par>
                    <p:cTn id="39" fill="hold">
                      <p:stCondLst>
                        <p:cond delay="indefinite"/>
                      </p:stCondLst>
                      <p:childTnLst>
                        <p:par>
                          <p:cTn id="40" fill="hold">
                            <p:stCondLst>
                              <p:cond delay="0"/>
                            </p:stCondLst>
                            <p:childTnLst>
                              <p:par>
                                <p:cTn id="41" presetID="26" presetClass="emph" presetSubtype="0" fill="hold" grpId="3" nodeType="clickEffect">
                                  <p:stCondLst>
                                    <p:cond delay="0"/>
                                  </p:stCondLst>
                                  <p:childTnLst>
                                    <p:animEffect transition="out" filter="fade">
                                      <p:cBhvr>
                                        <p:cTn id="42" dur="2000" tmFilter="0, 0; .2, .5; .8, .5; 1, 0"/>
                                        <p:tgtEl>
                                          <p:spTgt spid="202758"/>
                                        </p:tgtEl>
                                      </p:cBhvr>
                                    </p:animEffect>
                                    <p:animScale>
                                      <p:cBhvr>
                                        <p:cTn id="43" dur="1000" autoRev="1" fill="hold"/>
                                        <p:tgtEl>
                                          <p:spTgt spid="202758"/>
                                        </p:tgtEl>
                                      </p:cBhvr>
                                      <p:by x="105000" y="105000"/>
                                    </p:animScale>
                                  </p:childTnLst>
                                </p:cTn>
                              </p:par>
                            </p:childTnLst>
                          </p:cTn>
                        </p:par>
                        <p:par>
                          <p:cTn id="44" fill="hold">
                            <p:stCondLst>
                              <p:cond delay="2000"/>
                            </p:stCondLst>
                            <p:childTnLst>
                              <p:par>
                                <p:cTn id="45" presetID="19" presetClass="entr" presetSubtype="1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2000" fill="hold"/>
                                        <p:tgtEl>
                                          <p:spTgt spid="4"/>
                                        </p:tgtEl>
                                        <p:attrNameLst>
                                          <p:attrName>ppt_w</p:attrName>
                                        </p:attrNameLst>
                                      </p:cBhvr>
                                      <p:tavLst>
                                        <p:tav tm="0" fmla="#ppt_w*sin(2.5*pi*$)">
                                          <p:val>
                                            <p:fltVal val="0"/>
                                          </p:val>
                                        </p:tav>
                                        <p:tav tm="100000">
                                          <p:val>
                                            <p:fltVal val="1"/>
                                          </p:val>
                                        </p:tav>
                                      </p:tavLst>
                                    </p:anim>
                                    <p:anim calcmode="lin" valueType="num">
                                      <p:cBhvr>
                                        <p:cTn id="48" dur="2000" fill="hold"/>
                                        <p:tgtEl>
                                          <p:spTgt spid="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6" name="drumroll.wav"/>
                                        </p:tgtEl>
                                      </p:cMediaNode>
                                    </p:audio>
                                  </p:subTnLst>
                                </p:cTn>
                              </p:par>
                            </p:childTnLst>
                          </p:cTn>
                        </p:par>
                      </p:childTnLst>
                    </p:cTn>
                  </p:par>
                  <p:par>
                    <p:cTn id="49" fill="hold">
                      <p:stCondLst>
                        <p:cond delay="indefinite"/>
                      </p:stCondLst>
                      <p:childTnLst>
                        <p:par>
                          <p:cTn id="50" fill="hold">
                            <p:stCondLst>
                              <p:cond delay="0"/>
                            </p:stCondLst>
                            <p:childTnLst>
                              <p:par>
                                <p:cTn id="51" presetID="26" presetClass="emph" presetSubtype="0" fill="hold" grpId="4" nodeType="clickEffect">
                                  <p:stCondLst>
                                    <p:cond delay="0"/>
                                  </p:stCondLst>
                                  <p:childTnLst>
                                    <p:animEffect transition="out" filter="fade">
                                      <p:cBhvr>
                                        <p:cTn id="52" dur="2000" tmFilter="0, 0; .2, .5; .8, .5; 1, 0"/>
                                        <p:tgtEl>
                                          <p:spTgt spid="202758"/>
                                        </p:tgtEl>
                                      </p:cBhvr>
                                    </p:animEffect>
                                    <p:animScale>
                                      <p:cBhvr>
                                        <p:cTn id="53" dur="1000" autoRev="1" fill="hold"/>
                                        <p:tgtEl>
                                          <p:spTgt spid="202758"/>
                                        </p:tgtEl>
                                      </p:cBhvr>
                                      <p:by x="105000" y="105000"/>
                                    </p:animScale>
                                  </p:childTnLst>
                                </p:cTn>
                              </p:par>
                            </p:childTnLst>
                          </p:cTn>
                        </p:par>
                        <p:par>
                          <p:cTn id="54" fill="hold">
                            <p:stCondLst>
                              <p:cond delay="2000"/>
                            </p:stCondLst>
                            <p:childTnLst>
                              <p:par>
                                <p:cTn id="55" presetID="43" presetClass="entr" presetSubtype="0"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200"/>
                                        <p:tgtEl>
                                          <p:spTgt spid="9"/>
                                        </p:tgtEl>
                                      </p:cBhvr>
                                    </p:animEffect>
                                    <p:anim calcmode="lin" valueType="num">
                                      <p:cBhvr>
                                        <p:cTn id="58" dur="800" fill="hold"/>
                                        <p:tgtEl>
                                          <p:spTgt spid="9"/>
                                        </p:tgtEl>
                                        <p:attrNameLst>
                                          <p:attrName>ppt_x</p:attrName>
                                        </p:attrNameLst>
                                      </p:cBhvr>
                                      <p:tavLst>
                                        <p:tav tm="0">
                                          <p:val>
                                            <p:strVal val="#ppt_x"/>
                                          </p:val>
                                        </p:tav>
                                        <p:tav tm="100000">
                                          <p:val>
                                            <p:strVal val="#ppt_x"/>
                                          </p:val>
                                        </p:tav>
                                      </p:tavLst>
                                    </p:anim>
                                    <p:anim calcmode="lin" valueType="num">
                                      <p:cBhvr>
                                        <p:cTn id="59" dur="800" fill="hold"/>
                                        <p:tgtEl>
                                          <p:spTgt spid="9"/>
                                        </p:tgtEl>
                                        <p:attrNameLst>
                                          <p:attrName>ppt_y</p:attrName>
                                        </p:attrNameLst>
                                      </p:cBhvr>
                                      <p:tavLst>
                                        <p:tav tm="0">
                                          <p:val>
                                            <p:strVal val="#ppt_y+0.31"/>
                                          </p:val>
                                        </p:tav>
                                        <p:tav tm="100000">
                                          <p:val>
                                            <p:strVal val="#ppt_y+0.31"/>
                                          </p:val>
                                        </p:tav>
                                      </p:tavLst>
                                    </p:anim>
                                    <p:anim calcmode="lin" valueType="num">
                                      <p:cBhvr>
                                        <p:cTn id="60" dur="1200" decel="50000" fill="hold">
                                          <p:stCondLst>
                                            <p:cond delay="8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1200" decel="50000" fill="hold">
                                          <p:stCondLst>
                                            <p:cond delay="8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7" name="Pong"/>
                                        </p:tgtEl>
                                      </p:cMediaNode>
                                    </p:audio>
                                  </p:subTnLst>
                                </p:cTn>
                              </p:par>
                            </p:childTnLst>
                          </p:cTn>
                        </p:par>
                      </p:childTnLst>
                    </p:cTn>
                  </p:par>
                  <p:par>
                    <p:cTn id="62" fill="hold">
                      <p:stCondLst>
                        <p:cond delay="indefinite"/>
                      </p:stCondLst>
                      <p:childTnLst>
                        <p:par>
                          <p:cTn id="63" fill="hold">
                            <p:stCondLst>
                              <p:cond delay="0"/>
                            </p:stCondLst>
                            <p:childTnLst>
                              <p:par>
                                <p:cTn id="64" presetID="26" presetClass="emph" presetSubtype="0" fill="hold" grpId="5" nodeType="clickEffect">
                                  <p:stCondLst>
                                    <p:cond delay="0"/>
                                  </p:stCondLst>
                                  <p:childTnLst>
                                    <p:animEffect transition="out" filter="fade">
                                      <p:cBhvr>
                                        <p:cTn id="65" dur="2000" tmFilter="0, 0; .2, .5; .8, .5; 1, 0"/>
                                        <p:tgtEl>
                                          <p:spTgt spid="202758"/>
                                        </p:tgtEl>
                                      </p:cBhvr>
                                    </p:animEffect>
                                    <p:animScale>
                                      <p:cBhvr>
                                        <p:cTn id="66" dur="1000" autoRev="1" fill="hold"/>
                                        <p:tgtEl>
                                          <p:spTgt spid="202758"/>
                                        </p:tgtEl>
                                      </p:cBhvr>
                                      <p:by x="105000" y="105000"/>
                                    </p:animScale>
                                  </p:childTnLst>
                                </p:cTn>
                              </p:par>
                            </p:childTnLst>
                          </p:cTn>
                        </p:par>
                        <p:par>
                          <p:cTn id="67" fill="hold">
                            <p:stCondLst>
                              <p:cond delay="2000"/>
                            </p:stCondLst>
                            <p:childTnLst>
                              <p:par>
                                <p:cTn id="68" presetID="42"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2000"/>
                                        <p:tgtEl>
                                          <p:spTgt spid="5"/>
                                        </p:tgtEl>
                                      </p:cBhvr>
                                    </p:animEffect>
                                    <p:anim calcmode="lin" valueType="num">
                                      <p:cBhvr>
                                        <p:cTn id="71" dur="2000" fill="hold"/>
                                        <p:tgtEl>
                                          <p:spTgt spid="5"/>
                                        </p:tgtEl>
                                        <p:attrNameLst>
                                          <p:attrName>ppt_x</p:attrName>
                                        </p:attrNameLst>
                                      </p:cBhvr>
                                      <p:tavLst>
                                        <p:tav tm="0">
                                          <p:val>
                                            <p:strVal val="#ppt_x"/>
                                          </p:val>
                                        </p:tav>
                                        <p:tav tm="100000">
                                          <p:val>
                                            <p:strVal val="#ppt_x"/>
                                          </p:val>
                                        </p:tav>
                                      </p:tavLst>
                                    </p:anim>
                                    <p:anim calcmode="lin" valueType="num">
                                      <p:cBhvr>
                                        <p:cTn id="72" dur="2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8" name="Bongo"/>
                                        </p:tgtEl>
                                      </p:cMediaNode>
                                    </p:audio>
                                  </p:subTnLst>
                                </p:cTn>
                              </p:par>
                              <p:par>
                                <p:cTn id="73" presetID="26" presetClass="emph" presetSubtype="0" repeatCount="4000" fill="hold" nodeType="withEffect">
                                  <p:stCondLst>
                                    <p:cond delay="0"/>
                                  </p:stCondLst>
                                  <p:childTnLst>
                                    <p:animEffect transition="out" filter="fade">
                                      <p:cBhvr>
                                        <p:cTn id="74" dur="500" tmFilter="0, 0; .2, .5; .8, .5; 1, 0"/>
                                        <p:tgtEl>
                                          <p:spTgt spid="5"/>
                                        </p:tgtEl>
                                      </p:cBhvr>
                                    </p:animEffect>
                                    <p:animScale>
                                      <p:cBhvr>
                                        <p:cTn id="75" dur="250" autoRev="1" fill="hold"/>
                                        <p:tgtEl>
                                          <p:spTgt spid="5"/>
                                        </p:tgtEl>
                                      </p:cBhvr>
                                      <p:by x="105000" y="105000"/>
                                    </p:animScale>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grpId="6" nodeType="clickEffect">
                                  <p:stCondLst>
                                    <p:cond delay="0"/>
                                  </p:stCondLst>
                                  <p:childTnLst>
                                    <p:animEffect transition="out" filter="fade">
                                      <p:cBhvr>
                                        <p:cTn id="79" dur="2000" tmFilter="0, 0; .2, .5; .8, .5; 1, 0"/>
                                        <p:tgtEl>
                                          <p:spTgt spid="202758"/>
                                        </p:tgtEl>
                                      </p:cBhvr>
                                    </p:animEffect>
                                    <p:animScale>
                                      <p:cBhvr>
                                        <p:cTn id="80" dur="1000" autoRev="1" fill="hold"/>
                                        <p:tgtEl>
                                          <p:spTgt spid="202758"/>
                                        </p:tgtEl>
                                      </p:cBhvr>
                                      <p:by x="105000" y="105000"/>
                                    </p:animScale>
                                  </p:childTnLst>
                                </p:cTn>
                              </p:par>
                            </p:childTnLst>
                          </p:cTn>
                        </p:par>
                        <p:par>
                          <p:cTn id="81" fill="hold">
                            <p:stCondLst>
                              <p:cond delay="2000"/>
                            </p:stCondLst>
                            <p:childTnLst>
                              <p:par>
                                <p:cTn id="82" presetID="1" presetClass="entr" presetSubtype="0"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childTnLst>
                                </p:cTn>
                              </p:par>
                            </p:childTnLst>
                          </p:cTn>
                        </p:par>
                        <p:par>
                          <p:cTn id="84" fill="hold">
                            <p:stCondLst>
                              <p:cond delay="2000"/>
                            </p:stCondLst>
                            <p:childTnLst>
                              <p:par>
                                <p:cTn id="85" presetID="3" presetClass="entr" presetSubtype="1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blinds(horizontal)">
                                      <p:cBhvr>
                                        <p:cTn id="87" dur="1000"/>
                                        <p:tgtEl>
                                          <p:spTgt spid="16"/>
                                        </p:tgtEl>
                                      </p:cBhvr>
                                    </p:animEffect>
                                  </p:childTnLst>
                                </p:cTn>
                              </p:par>
                            </p:childTnLst>
                          </p:cTn>
                        </p:par>
                        <p:par>
                          <p:cTn id="88" fill="hold">
                            <p:stCondLst>
                              <p:cond delay="3000"/>
                            </p:stCondLst>
                            <p:childTnLst>
                              <p:par>
                                <p:cTn id="89" presetID="31" presetClass="entr" presetSubtype="0" fill="hold" grpId="0" nodeType="after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fltVal val="0"/>
                                          </p:val>
                                        </p:tav>
                                        <p:tav tm="100000">
                                          <p:val>
                                            <p:strVal val="#ppt_w"/>
                                          </p:val>
                                        </p:tav>
                                      </p:tavLst>
                                    </p:anim>
                                    <p:anim calcmode="lin" valueType="num">
                                      <p:cBhvr>
                                        <p:cTn id="92" dur="1000" fill="hold"/>
                                        <p:tgtEl>
                                          <p:spTgt spid="17"/>
                                        </p:tgtEl>
                                        <p:attrNameLst>
                                          <p:attrName>ppt_h</p:attrName>
                                        </p:attrNameLst>
                                      </p:cBhvr>
                                      <p:tavLst>
                                        <p:tav tm="0">
                                          <p:val>
                                            <p:fltVal val="0"/>
                                          </p:val>
                                        </p:tav>
                                        <p:tav tm="100000">
                                          <p:val>
                                            <p:strVal val="#ppt_h"/>
                                          </p:val>
                                        </p:tav>
                                      </p:tavLst>
                                    </p:anim>
                                    <p:anim calcmode="lin" valueType="num">
                                      <p:cBhvr>
                                        <p:cTn id="93" dur="1000" fill="hold"/>
                                        <p:tgtEl>
                                          <p:spTgt spid="17"/>
                                        </p:tgtEl>
                                        <p:attrNameLst>
                                          <p:attrName>style.rotation</p:attrName>
                                        </p:attrNameLst>
                                      </p:cBhvr>
                                      <p:tavLst>
                                        <p:tav tm="0">
                                          <p:val>
                                            <p:fltVal val="90"/>
                                          </p:val>
                                        </p:tav>
                                        <p:tav tm="100000">
                                          <p:val>
                                            <p:fltVal val="0"/>
                                          </p:val>
                                        </p:tav>
                                      </p:tavLst>
                                    </p:anim>
                                    <p:animEffect transition="in" filter="fade">
                                      <p:cBhvr>
                                        <p:cTn id="94" dur="1000"/>
                                        <p:tgtEl>
                                          <p:spTgt spid="17"/>
                                        </p:tgtEl>
                                      </p:cBhvr>
                                    </p:animEffect>
                                  </p:childTnLst>
                                  <p:subTnLst>
                                    <p:audio>
                                      <p:cMediaNode>
                                        <p:cTn display="0" masterRel="sameClick">
                                          <p:stCondLst>
                                            <p:cond evt="begin" delay="0">
                                              <p:tn val="89"/>
                                            </p:cond>
                                          </p:stCondLst>
                                          <p:endCondLst>
                                            <p:cond evt="onStopAudio" delay="0">
                                              <p:tgtEl>
                                                <p:sldTgt/>
                                              </p:tgtEl>
                                            </p:cond>
                                          </p:endCondLst>
                                        </p:cTn>
                                        <p:tgtEl>
                                          <p:sndTgt r:embed="rId9" name="Applause"/>
                                        </p:tgtEl>
                                      </p:cMediaNode>
                                    </p:audio>
                                  </p:subTnLst>
                                </p:cTn>
                              </p:par>
                            </p:childTnLst>
                          </p:cTn>
                        </p:par>
                        <p:par>
                          <p:cTn id="95" fill="hold">
                            <p:stCondLst>
                              <p:cond delay="4000"/>
                            </p:stCondLst>
                            <p:childTnLst>
                              <p:par>
                                <p:cTn id="96" presetID="1" presetClass="entr" presetSubtype="0" fill="hold" grpId="0" nodeType="afterEffect">
                                  <p:stCondLst>
                                    <p:cond delay="0"/>
                                  </p:stCondLst>
                                  <p:childTnLst>
                                    <p:set>
                                      <p:cBhvr>
                                        <p:cTn id="97" dur="1" fill="hold">
                                          <p:stCondLst>
                                            <p:cond delay="0"/>
                                          </p:stCondLst>
                                        </p:cTn>
                                        <p:tgtEl>
                                          <p:spTgt spid="10"/>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7" grpId="0" animBg="1"/>
      <p:bldP spid="202758" grpId="0" animBg="1"/>
      <p:bldP spid="202758" grpId="1" animBg="1"/>
      <p:bldP spid="202758" grpId="2" animBg="1"/>
      <p:bldP spid="202758" grpId="3" animBg="1"/>
      <p:bldP spid="202758" grpId="4" animBg="1"/>
      <p:bldP spid="202758" grpId="5" animBg="1"/>
      <p:bldP spid="202758" grpId="6" animBg="1"/>
      <p:bldP spid="10" grpId="0"/>
      <p:bldP spid="16" grpId="0" animBg="1"/>
      <p:bldP spid="17" grpId="0" animBg="1"/>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aleav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421" y="1524000"/>
            <a:ext cx="6697579" cy="5023185"/>
          </a:xfrm>
          <a:prstGeom prst="rect">
            <a:avLst/>
          </a:prstGeom>
        </p:spPr>
      </p:pic>
      <p:sp>
        <p:nvSpPr>
          <p:cNvPr id="6" name="Title 5"/>
          <p:cNvSpPr>
            <a:spLocks noGrp="1"/>
          </p:cNvSpPr>
          <p:nvPr>
            <p:ph type="title"/>
          </p:nvPr>
        </p:nvSpPr>
        <p:spPr/>
        <p:txBody>
          <a:bodyPr>
            <a:normAutofit fontScale="90000"/>
          </a:bodyPr>
          <a:lstStyle/>
          <a:p>
            <a:r>
              <a:rPr lang="en-US" dirty="0" smtClean="0"/>
              <a:t>How To Read the Tea Leaves?</a:t>
            </a:r>
            <a:endParaRPr lang="en-US" dirty="0"/>
          </a:p>
        </p:txBody>
      </p:sp>
      <p:sp>
        <p:nvSpPr>
          <p:cNvPr id="7" name="Oval Callout 6"/>
          <p:cNvSpPr/>
          <p:nvPr/>
        </p:nvSpPr>
        <p:spPr>
          <a:xfrm rot="13802291">
            <a:off x="1215549" y="2908393"/>
            <a:ext cx="2912126" cy="4142542"/>
          </a:xfrm>
          <a:prstGeom prst="wedgeEllipseCallout">
            <a:avLst>
              <a:gd name="adj1" fmla="val -45719"/>
              <a:gd name="adj2" fmla="val 56710"/>
            </a:avLst>
          </a:prstGeom>
          <a:solidFill>
            <a:schemeClr val="accent6">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7200" y="1515038"/>
            <a:ext cx="2646947" cy="1569660"/>
          </a:xfrm>
          <a:prstGeom prst="rect">
            <a:avLst/>
          </a:prstGeom>
          <a:solidFill>
            <a:schemeClr val="bg1"/>
          </a:solidFill>
        </p:spPr>
        <p:txBody>
          <a:bodyPr wrap="square" rtlCol="0">
            <a:spAutoFit/>
          </a:bodyPr>
          <a:lstStyle/>
          <a:p>
            <a:r>
              <a:rPr lang="en-US" sz="3200" dirty="0" smtClean="0">
                <a:latin typeface="Chalkduster"/>
                <a:cs typeface="Chalkduster"/>
              </a:rPr>
              <a:t>Predicting the Future of…</a:t>
            </a:r>
            <a:endParaRPr lang="en-US" sz="3200" dirty="0">
              <a:latin typeface="Chalkduster"/>
              <a:cs typeface="Chalkduster"/>
            </a:endParaRPr>
          </a:p>
        </p:txBody>
      </p:sp>
      <p:sp>
        <p:nvSpPr>
          <p:cNvPr id="9" name="Rectangle 8"/>
          <p:cNvSpPr/>
          <p:nvPr/>
        </p:nvSpPr>
        <p:spPr>
          <a:xfrm rot="19435565">
            <a:off x="1129588" y="4180458"/>
            <a:ext cx="3102869" cy="1754327"/>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Federal Funding</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14" name="Group 13"/>
          <p:cNvGrpSpPr/>
          <p:nvPr/>
        </p:nvGrpSpPr>
        <p:grpSpPr>
          <a:xfrm>
            <a:off x="4869374" y="3398888"/>
            <a:ext cx="774168" cy="780084"/>
            <a:chOff x="8373397" y="1116263"/>
            <a:chExt cx="623551" cy="628316"/>
          </a:xfrm>
        </p:grpSpPr>
        <p:sp>
          <p:nvSpPr>
            <p:cNvPr id="12" name="Rounded Rectangle 11"/>
            <p:cNvSpPr/>
            <p:nvPr/>
          </p:nvSpPr>
          <p:spPr>
            <a:xfrm rot="5229631">
              <a:off x="8341895" y="1203158"/>
              <a:ext cx="628316" cy="454526"/>
            </a:xfrm>
            <a:prstGeom prst="roundRect">
              <a:avLst>
                <a:gd name="adj" fmla="val 31646"/>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 name="TextBox 12"/>
            <p:cNvSpPr txBox="1"/>
            <p:nvPr/>
          </p:nvSpPr>
          <p:spPr>
            <a:xfrm>
              <a:off x="8373397" y="1286833"/>
              <a:ext cx="623551" cy="210713"/>
            </a:xfrm>
            <a:prstGeom prst="rect">
              <a:avLst/>
            </a:prstGeom>
            <a:noFill/>
          </p:spPr>
          <p:txBody>
            <a:bodyPr wrap="square" rtlCol="0">
              <a:spAutoFit/>
            </a:bodyPr>
            <a:lstStyle/>
            <a:p>
              <a:r>
                <a:rPr lang="en-US" sz="1100" dirty="0" smtClean="0"/>
                <a:t>  Studies</a:t>
              </a:r>
              <a:endParaRPr lang="en-US" sz="1100" dirty="0"/>
            </a:p>
          </p:txBody>
        </p:sp>
      </p:grpSp>
      <p:grpSp>
        <p:nvGrpSpPr>
          <p:cNvPr id="21" name="Group 20"/>
          <p:cNvGrpSpPr/>
          <p:nvPr/>
        </p:nvGrpSpPr>
        <p:grpSpPr>
          <a:xfrm>
            <a:off x="5415232" y="4095168"/>
            <a:ext cx="998856" cy="819297"/>
            <a:chOff x="8235715" y="1116263"/>
            <a:chExt cx="763412" cy="628316"/>
          </a:xfrm>
        </p:grpSpPr>
        <p:sp>
          <p:nvSpPr>
            <p:cNvPr id="22" name="Rounded Rectangle 21"/>
            <p:cNvSpPr/>
            <p:nvPr/>
          </p:nvSpPr>
          <p:spPr>
            <a:xfrm rot="5229631">
              <a:off x="8341895" y="1203158"/>
              <a:ext cx="628316" cy="454526"/>
            </a:xfrm>
            <a:prstGeom prst="roundRect">
              <a:avLst>
                <a:gd name="adj" fmla="val 31646"/>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3" name="TextBox 22"/>
            <p:cNvSpPr txBox="1"/>
            <p:nvPr/>
          </p:nvSpPr>
          <p:spPr>
            <a:xfrm>
              <a:off x="8235715" y="1286833"/>
              <a:ext cx="763412" cy="200628"/>
            </a:xfrm>
            <a:prstGeom prst="rect">
              <a:avLst/>
            </a:prstGeom>
            <a:noFill/>
          </p:spPr>
          <p:txBody>
            <a:bodyPr wrap="square" rtlCol="0">
              <a:spAutoFit/>
            </a:bodyPr>
            <a:lstStyle/>
            <a:p>
              <a:r>
                <a:rPr lang="en-US" sz="1100" dirty="0" smtClean="0"/>
                <a:t>      Questions</a:t>
              </a:r>
              <a:endParaRPr lang="en-US" sz="1100" dirty="0"/>
            </a:p>
          </p:txBody>
        </p:sp>
      </p:grpSp>
      <p:grpSp>
        <p:nvGrpSpPr>
          <p:cNvPr id="24" name="Group 23"/>
          <p:cNvGrpSpPr/>
          <p:nvPr/>
        </p:nvGrpSpPr>
        <p:grpSpPr>
          <a:xfrm>
            <a:off x="4464848" y="4723013"/>
            <a:ext cx="736343" cy="714317"/>
            <a:chOff x="8373397" y="1116263"/>
            <a:chExt cx="623551" cy="628316"/>
          </a:xfrm>
        </p:grpSpPr>
        <p:sp>
          <p:nvSpPr>
            <p:cNvPr id="25" name="Rounded Rectangle 24"/>
            <p:cNvSpPr/>
            <p:nvPr/>
          </p:nvSpPr>
          <p:spPr>
            <a:xfrm rot="5229631">
              <a:off x="8341895" y="1203158"/>
              <a:ext cx="628316" cy="454526"/>
            </a:xfrm>
            <a:prstGeom prst="roundRect">
              <a:avLst>
                <a:gd name="adj" fmla="val 31646"/>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6" name="TextBox 25"/>
            <p:cNvSpPr txBox="1"/>
            <p:nvPr/>
          </p:nvSpPr>
          <p:spPr>
            <a:xfrm>
              <a:off x="8373397" y="1286833"/>
              <a:ext cx="623551" cy="261610"/>
            </a:xfrm>
            <a:prstGeom prst="rect">
              <a:avLst/>
            </a:prstGeom>
            <a:noFill/>
          </p:spPr>
          <p:txBody>
            <a:bodyPr wrap="square" rtlCol="0">
              <a:spAutoFit/>
            </a:bodyPr>
            <a:lstStyle/>
            <a:p>
              <a:r>
                <a:rPr lang="en-US" sz="1100" dirty="0" smtClean="0"/>
                <a:t>Reports</a:t>
              </a:r>
              <a:endParaRPr lang="en-US" sz="1100" dirty="0"/>
            </a:p>
          </p:txBody>
        </p:sp>
      </p:grpSp>
      <p:grpSp>
        <p:nvGrpSpPr>
          <p:cNvPr id="27" name="Group 26"/>
          <p:cNvGrpSpPr/>
          <p:nvPr/>
        </p:nvGrpSpPr>
        <p:grpSpPr>
          <a:xfrm>
            <a:off x="6307068" y="2618347"/>
            <a:ext cx="872817" cy="720141"/>
            <a:chOff x="8373397" y="1116263"/>
            <a:chExt cx="623551" cy="628316"/>
          </a:xfrm>
        </p:grpSpPr>
        <p:sp>
          <p:nvSpPr>
            <p:cNvPr id="28" name="Rounded Rectangle 27"/>
            <p:cNvSpPr/>
            <p:nvPr/>
          </p:nvSpPr>
          <p:spPr>
            <a:xfrm rot="5229631">
              <a:off x="8341895" y="1203158"/>
              <a:ext cx="628316" cy="454526"/>
            </a:xfrm>
            <a:prstGeom prst="roundRect">
              <a:avLst>
                <a:gd name="adj" fmla="val 31646"/>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9" name="TextBox 28"/>
            <p:cNvSpPr txBox="1"/>
            <p:nvPr/>
          </p:nvSpPr>
          <p:spPr>
            <a:xfrm>
              <a:off x="8373397" y="1286833"/>
              <a:ext cx="623551" cy="430887"/>
            </a:xfrm>
            <a:prstGeom prst="rect">
              <a:avLst/>
            </a:prstGeom>
            <a:noFill/>
          </p:spPr>
          <p:txBody>
            <a:bodyPr wrap="square" rtlCol="0">
              <a:spAutoFit/>
            </a:bodyPr>
            <a:lstStyle/>
            <a:p>
              <a:r>
                <a:rPr lang="en-US" sz="1100" dirty="0" smtClean="0"/>
                <a:t>Statements</a:t>
              </a:r>
              <a:endParaRPr lang="en-US" sz="1100" dirty="0"/>
            </a:p>
          </p:txBody>
        </p:sp>
      </p:grpSp>
      <p:sp>
        <p:nvSpPr>
          <p:cNvPr id="10" name="Rectangle 9"/>
          <p:cNvSpPr/>
          <p:nvPr/>
        </p:nvSpPr>
        <p:spPr>
          <a:xfrm rot="19714327">
            <a:off x="4608799" y="2982483"/>
            <a:ext cx="2524950" cy="696820"/>
          </a:xfrm>
          <a:prstGeom prst="rect">
            <a:avLst/>
          </a:prstGeom>
          <a:noFill/>
        </p:spPr>
        <p:txBody>
          <a:bodyPr wrap="none" lIns="91440" tIns="45720" rIns="91440" bIns="45720">
            <a:prstTxWarp prst="textArchUp">
              <a:avLst/>
            </a:prstTxWarp>
            <a:spAutoFit/>
          </a:bodyPr>
          <a:lstStyle/>
          <a:p>
            <a:pPr algn="ctr"/>
            <a:r>
              <a:rPr lang="en-US" sz="2800" b="1" cap="none" spc="0" dirty="0" smtClean="0">
                <a:ln w="12700">
                  <a:solidFill>
                    <a:schemeClr val="bg1"/>
                  </a:solidFill>
                  <a:prstDash val="solid"/>
                </a:ln>
                <a:solidFill>
                  <a:schemeClr val="accent2">
                    <a:lumMod val="75000"/>
                  </a:schemeClr>
                </a:solidFill>
                <a:effectLst>
                  <a:innerShdw blurRad="63500" dist="50800" dir="18900000">
                    <a:prstClr val="black">
                      <a:alpha val="50000"/>
                    </a:prstClr>
                  </a:innerShdw>
                </a:effectLst>
                <a:latin typeface="Arial Rounded MT Bold"/>
                <a:cs typeface="Arial Rounded MT Bold"/>
              </a:rPr>
              <a:t> Authorization</a:t>
            </a:r>
            <a:endParaRPr lang="en-US" sz="2800" b="1" cap="none" spc="0" dirty="0">
              <a:ln w="12700">
                <a:solidFill>
                  <a:schemeClr val="bg1"/>
                </a:solidFill>
                <a:prstDash val="solid"/>
              </a:ln>
              <a:solidFill>
                <a:schemeClr val="accent2">
                  <a:lumMod val="75000"/>
                </a:schemeClr>
              </a:solidFill>
              <a:effectLst>
                <a:innerShdw blurRad="63500" dist="50800" dir="18900000">
                  <a:prstClr val="black">
                    <a:alpha val="50000"/>
                  </a:prstClr>
                </a:innerShdw>
              </a:effectLst>
              <a:latin typeface="Arial Rounded MT Bold"/>
              <a:cs typeface="Arial Rounded MT Bold"/>
            </a:endParaRPr>
          </a:p>
        </p:txBody>
      </p:sp>
      <p:sp>
        <p:nvSpPr>
          <p:cNvPr id="11" name="Rectangle 10"/>
          <p:cNvSpPr/>
          <p:nvPr/>
        </p:nvSpPr>
        <p:spPr>
          <a:xfrm rot="19247489">
            <a:off x="4520879" y="4195459"/>
            <a:ext cx="2788469" cy="725107"/>
          </a:xfrm>
          <a:prstGeom prst="rect">
            <a:avLst/>
          </a:prstGeom>
          <a:noFill/>
        </p:spPr>
        <p:txBody>
          <a:bodyPr wrap="none" lIns="91440" tIns="45720" rIns="91440" bIns="45720">
            <a:prstTxWarp prst="textArchDown">
              <a:avLst/>
            </a:prstTxWarp>
            <a:spAutoFit/>
          </a:bodyPr>
          <a:lstStyle/>
          <a:p>
            <a:pPr algn="ctr"/>
            <a:r>
              <a:rPr lang="en-US" sz="2800" b="1" cap="none" spc="0" dirty="0" smtClean="0">
                <a:ln w="12700">
                  <a:solidFill>
                    <a:schemeClr val="bg1"/>
                  </a:solidFill>
                  <a:prstDash val="solid"/>
                </a:ln>
                <a:solidFill>
                  <a:srgbClr val="0000FF"/>
                </a:solidFill>
                <a:effectLst>
                  <a:innerShdw blurRad="63500" dist="50800" dir="18900000">
                    <a:prstClr val="black">
                      <a:alpha val="50000"/>
                    </a:prstClr>
                  </a:innerShdw>
                </a:effectLst>
                <a:latin typeface="Arial Rounded MT Bold"/>
                <a:cs typeface="Arial Rounded MT Bold"/>
              </a:rPr>
              <a:t>Appropriations</a:t>
            </a:r>
            <a:endParaRPr lang="en-US" sz="2800" b="1" cap="none" spc="0" dirty="0">
              <a:ln w="12700">
                <a:solidFill>
                  <a:schemeClr val="bg1"/>
                </a:solidFill>
                <a:prstDash val="solid"/>
              </a:ln>
              <a:solidFill>
                <a:srgbClr val="0000FF"/>
              </a:solidFill>
              <a:effectLst>
                <a:innerShdw blurRad="63500" dist="50800" dir="18900000">
                  <a:prstClr val="black">
                    <a:alpha val="50000"/>
                  </a:prstClr>
                </a:innerShdw>
              </a:effectLst>
              <a:latin typeface="Arial Rounded MT Bold"/>
              <a:cs typeface="Arial Rounded MT Bold"/>
            </a:endParaRPr>
          </a:p>
        </p:txBody>
      </p:sp>
      <p:sp>
        <p:nvSpPr>
          <p:cNvPr id="4" name="Rectangle 3"/>
          <p:cNvSpPr/>
          <p:nvPr/>
        </p:nvSpPr>
        <p:spPr>
          <a:xfrm>
            <a:off x="4224421" y="6185390"/>
            <a:ext cx="4411580" cy="646331"/>
          </a:xfrm>
          <a:prstGeom prst="rect">
            <a:avLst/>
          </a:prstGeom>
          <a:solidFill>
            <a:srgbClr val="FFFFFF"/>
          </a:solidFill>
        </p:spPr>
        <p:txBody>
          <a:bodyPr wrap="square">
            <a:spAutoFit/>
          </a:bodyPr>
          <a:lstStyle/>
          <a:p>
            <a:r>
              <a:rPr lang="en-US" dirty="0" smtClean="0"/>
              <a:t>Image: Gunnar </a:t>
            </a:r>
            <a:r>
              <a:rPr lang="en-US" dirty="0" err="1" smtClean="0"/>
              <a:t>Creutz</a:t>
            </a:r>
            <a:r>
              <a:rPr lang="en-US" dirty="0" smtClean="0"/>
              <a:t>, </a:t>
            </a:r>
            <a:r>
              <a:rPr lang="en-US" dirty="0" err="1" smtClean="0"/>
              <a:t>Falbygdens</a:t>
            </a:r>
            <a:r>
              <a:rPr lang="en-US" dirty="0" smtClean="0"/>
              <a:t> museum</a:t>
            </a:r>
          </a:p>
          <a:p>
            <a:r>
              <a:rPr lang="en-US" dirty="0"/>
              <a:t>	</a:t>
            </a:r>
            <a:r>
              <a:rPr lang="en-US" dirty="0" smtClean="0"/>
              <a:t>				</a:t>
            </a:r>
            <a:r>
              <a:rPr lang="en-US" sz="1600" i="1" dirty="0" smtClean="0"/>
              <a:t>Wikimedia Commons</a:t>
            </a:r>
            <a:endParaRPr lang="en-US" sz="1600" dirty="0"/>
          </a:p>
        </p:txBody>
      </p:sp>
      <p:sp>
        <p:nvSpPr>
          <p:cNvPr id="30" name="Rectangle 29"/>
          <p:cNvSpPr/>
          <p:nvPr/>
        </p:nvSpPr>
        <p:spPr>
          <a:xfrm rot="19924738">
            <a:off x="4732903" y="3861854"/>
            <a:ext cx="1971062" cy="461665"/>
          </a:xfrm>
          <a:prstGeom prst="rect">
            <a:avLst/>
          </a:prstGeom>
          <a:solidFill>
            <a:schemeClr val="accent3">
              <a:lumMod val="60000"/>
              <a:lumOff val="40000"/>
              <a:alpha val="70000"/>
            </a:schemeClr>
          </a:solidFill>
        </p:spPr>
        <p:txBody>
          <a:bodyPr wrap="none" lIns="91440" tIns="45720" rIns="91440" bIns="45720">
            <a:spAutoFit/>
          </a:bodyPr>
          <a:lstStyle/>
          <a:p>
            <a:pPr algn="ctr"/>
            <a:r>
              <a:rPr lang="en-US" sz="2400" b="1" dirty="0" smtClean="0">
                <a:ln w="12700">
                  <a:solidFill>
                    <a:schemeClr val="tx1"/>
                  </a:solidFill>
                  <a:prstDash val="solid"/>
                </a:ln>
                <a:solidFill>
                  <a:srgbClr val="E27D00"/>
                </a:solidFill>
                <a:effectLst>
                  <a:innerShdw blurRad="63500" dist="50800" dir="18900000">
                    <a:prstClr val="black">
                      <a:alpha val="50000"/>
                    </a:prstClr>
                  </a:innerShdw>
                </a:effectLst>
                <a:latin typeface="Arial Rounded MT Bold"/>
                <a:cs typeface="Arial Rounded MT Bold"/>
              </a:rPr>
              <a:t>CONGRESS</a:t>
            </a:r>
            <a:endParaRPr lang="en-US" sz="2400" b="1" cap="none" spc="0" dirty="0">
              <a:ln w="12700">
                <a:solidFill>
                  <a:schemeClr val="tx1"/>
                </a:solidFill>
                <a:prstDash val="solid"/>
              </a:ln>
              <a:solidFill>
                <a:srgbClr val="E27D00"/>
              </a:solidFill>
              <a:effectLst>
                <a:innerShdw blurRad="63500" dist="50800" dir="18900000">
                  <a:prstClr val="black">
                    <a:alpha val="50000"/>
                  </a:prstClr>
                </a:innerShdw>
              </a:effectLst>
              <a:latin typeface="Arial Rounded MT Bold"/>
              <a:cs typeface="Arial Rounded MT Bold"/>
            </a:endParaRPr>
          </a:p>
        </p:txBody>
      </p:sp>
    </p:spTree>
    <p:extLst>
      <p:ext uri="{BB962C8B-B14F-4D97-AF65-F5344CB8AC3E}">
        <p14:creationId xmlns:p14="http://schemas.microsoft.com/office/powerpoint/2010/main" val="21810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10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3" name="Drum Roll"/>
                                        </p:tgtEl>
                                      </p:cMediaNode>
                                    </p:audio>
                                  </p:sub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0"/>
                                        <p:tgtEl>
                                          <p:spTgt spid="7"/>
                                        </p:tgtEl>
                                      </p:cBhvr>
                                    </p:animEffect>
                                  </p:childTnLst>
                                </p:cTn>
                              </p:par>
                            </p:childTnLst>
                          </p:cTn>
                        </p:par>
                        <p:par>
                          <p:cTn id="16" fill="hold">
                            <p:stCondLst>
                              <p:cond delay="6000"/>
                            </p:stCondLst>
                            <p:childTnLst>
                              <p:par>
                                <p:cTn id="17" presetID="3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3000" fill="hold"/>
                                        <p:tgtEl>
                                          <p:spTgt spid="9"/>
                                        </p:tgtEl>
                                        <p:attrNameLst>
                                          <p:attrName>ppt_w</p:attrName>
                                        </p:attrNameLst>
                                      </p:cBhvr>
                                      <p:tavLst>
                                        <p:tav tm="0">
                                          <p:val>
                                            <p:fltVal val="0"/>
                                          </p:val>
                                        </p:tav>
                                        <p:tav tm="100000">
                                          <p:val>
                                            <p:strVal val="#ppt_w"/>
                                          </p:val>
                                        </p:tav>
                                      </p:tavLst>
                                    </p:anim>
                                    <p:anim calcmode="lin" valueType="num">
                                      <p:cBhvr>
                                        <p:cTn id="20" dur="3000" fill="hold"/>
                                        <p:tgtEl>
                                          <p:spTgt spid="9"/>
                                        </p:tgtEl>
                                        <p:attrNameLst>
                                          <p:attrName>ppt_h</p:attrName>
                                        </p:attrNameLst>
                                      </p:cBhvr>
                                      <p:tavLst>
                                        <p:tav tm="0">
                                          <p:val>
                                            <p:fltVal val="0"/>
                                          </p:val>
                                        </p:tav>
                                        <p:tav tm="100000">
                                          <p:val>
                                            <p:strVal val="#ppt_h"/>
                                          </p:val>
                                        </p:tav>
                                      </p:tavLst>
                                    </p:anim>
                                    <p:anim calcmode="lin" valueType="num">
                                      <p:cBhvr>
                                        <p:cTn id="21" dur="3000" fill="hold"/>
                                        <p:tgtEl>
                                          <p:spTgt spid="9"/>
                                        </p:tgtEl>
                                        <p:attrNameLst>
                                          <p:attrName>style.rotation</p:attrName>
                                        </p:attrNameLst>
                                      </p:cBhvr>
                                      <p:tavLst>
                                        <p:tav tm="0">
                                          <p:val>
                                            <p:fltVal val="90"/>
                                          </p:val>
                                        </p:tav>
                                        <p:tav tm="100000">
                                          <p:val>
                                            <p:fltVal val="0"/>
                                          </p:val>
                                        </p:tav>
                                      </p:tavLst>
                                    </p:anim>
                                    <p:animEffect transition="in" filter="fade">
                                      <p:cBhvr>
                                        <p:cTn id="22" dur="3000"/>
                                        <p:tgtEl>
                                          <p:spTgt spid="9"/>
                                        </p:tgtEl>
                                      </p:cBhvr>
                                    </p:animEffect>
                                  </p:childTnLst>
                                </p:cTn>
                              </p:par>
                            </p:childTnLst>
                          </p:cTn>
                        </p:par>
                        <p:par>
                          <p:cTn id="23" fill="hold">
                            <p:stCondLst>
                              <p:cond delay="9000"/>
                            </p:stCondLst>
                            <p:childTnLst>
                              <p:par>
                                <p:cTn id="24" presetID="42"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2000"/>
                                        <p:tgtEl>
                                          <p:spTgt spid="30"/>
                                        </p:tgtEl>
                                      </p:cBhvr>
                                    </p:animEffect>
                                    <p:anim calcmode="lin" valueType="num">
                                      <p:cBhvr>
                                        <p:cTn id="27" dur="2000" fill="hold"/>
                                        <p:tgtEl>
                                          <p:spTgt spid="30"/>
                                        </p:tgtEl>
                                        <p:attrNameLst>
                                          <p:attrName>ppt_x</p:attrName>
                                        </p:attrNameLst>
                                      </p:cBhvr>
                                      <p:tavLst>
                                        <p:tav tm="0">
                                          <p:val>
                                            <p:strVal val="#ppt_x"/>
                                          </p:val>
                                        </p:tav>
                                        <p:tav tm="100000">
                                          <p:val>
                                            <p:strVal val="#ppt_x"/>
                                          </p:val>
                                        </p:tav>
                                      </p:tavLst>
                                    </p:anim>
                                    <p:anim calcmode="lin" valueType="num">
                                      <p:cBhvr>
                                        <p:cTn id="28"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0"/>
                                        <p:tgtEl>
                                          <p:spTgt spid="10"/>
                                        </p:tgtEl>
                                      </p:cBhvr>
                                    </p:animEffect>
                                    <p:anim calcmode="lin" valueType="num">
                                      <p:cBhvr>
                                        <p:cTn id="34" dur="2000" fill="hold"/>
                                        <p:tgtEl>
                                          <p:spTgt spid="10"/>
                                        </p:tgtEl>
                                        <p:attrNameLst>
                                          <p:attrName>ppt_x</p:attrName>
                                        </p:attrNameLst>
                                      </p:cBhvr>
                                      <p:tavLst>
                                        <p:tav tm="0">
                                          <p:val>
                                            <p:strVal val="#ppt_x"/>
                                          </p:val>
                                        </p:tav>
                                        <p:tav tm="100000">
                                          <p:val>
                                            <p:strVal val="#ppt_x"/>
                                          </p:val>
                                        </p:tav>
                                      </p:tavLst>
                                    </p:anim>
                                    <p:anim calcmode="lin" valueType="num">
                                      <p:cBhvr>
                                        <p:cTn id="35" dur="20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000" fill="hold"/>
                                        <p:tgtEl>
                                          <p:spTgt spid="21"/>
                                        </p:tgtEl>
                                        <p:attrNameLst>
                                          <p:attrName>ppt_w</p:attrName>
                                        </p:attrNameLst>
                                      </p:cBhvr>
                                      <p:tavLst>
                                        <p:tav tm="0">
                                          <p:val>
                                            <p:fltVal val="0"/>
                                          </p:val>
                                        </p:tav>
                                        <p:tav tm="100000">
                                          <p:val>
                                            <p:strVal val="#ppt_w"/>
                                          </p:val>
                                        </p:tav>
                                      </p:tavLst>
                                    </p:anim>
                                    <p:anim calcmode="lin" valueType="num">
                                      <p:cBhvr>
                                        <p:cTn id="40" dur="2000" fill="hold"/>
                                        <p:tgtEl>
                                          <p:spTgt spid="21"/>
                                        </p:tgtEl>
                                        <p:attrNameLst>
                                          <p:attrName>ppt_h</p:attrName>
                                        </p:attrNameLst>
                                      </p:cBhvr>
                                      <p:tavLst>
                                        <p:tav tm="0">
                                          <p:val>
                                            <p:fltVal val="0"/>
                                          </p:val>
                                        </p:tav>
                                        <p:tav tm="100000">
                                          <p:val>
                                            <p:strVal val="#ppt_h"/>
                                          </p:val>
                                        </p:tav>
                                      </p:tavLst>
                                    </p:anim>
                                    <p:animEffect transition="in" filter="fade">
                                      <p:cBhvr>
                                        <p:cTn id="41" dur="2000"/>
                                        <p:tgtEl>
                                          <p:spTgt spid="21"/>
                                        </p:tgtEl>
                                      </p:cBhvr>
                                    </p:animEffect>
                                  </p:childTnLst>
                                </p:cTn>
                              </p:par>
                            </p:childTnLst>
                          </p:cTn>
                        </p:par>
                        <p:par>
                          <p:cTn id="42" fill="hold">
                            <p:stCondLst>
                              <p:cond delay="4000"/>
                            </p:stCondLst>
                            <p:childTnLst>
                              <p:par>
                                <p:cTn id="43" presetID="53" presetClass="entr" presetSubtype="16"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2000" fill="hold"/>
                                        <p:tgtEl>
                                          <p:spTgt spid="24"/>
                                        </p:tgtEl>
                                        <p:attrNameLst>
                                          <p:attrName>ppt_w</p:attrName>
                                        </p:attrNameLst>
                                      </p:cBhvr>
                                      <p:tavLst>
                                        <p:tav tm="0">
                                          <p:val>
                                            <p:fltVal val="0"/>
                                          </p:val>
                                        </p:tav>
                                        <p:tav tm="100000">
                                          <p:val>
                                            <p:strVal val="#ppt_w"/>
                                          </p:val>
                                        </p:tav>
                                      </p:tavLst>
                                    </p:anim>
                                    <p:anim calcmode="lin" valueType="num">
                                      <p:cBhvr>
                                        <p:cTn id="46" dur="2000" fill="hold"/>
                                        <p:tgtEl>
                                          <p:spTgt spid="24"/>
                                        </p:tgtEl>
                                        <p:attrNameLst>
                                          <p:attrName>ppt_h</p:attrName>
                                        </p:attrNameLst>
                                      </p:cBhvr>
                                      <p:tavLst>
                                        <p:tav tm="0">
                                          <p:val>
                                            <p:fltVal val="0"/>
                                          </p:val>
                                        </p:tav>
                                        <p:tav tm="100000">
                                          <p:val>
                                            <p:strVal val="#ppt_h"/>
                                          </p:val>
                                        </p:tav>
                                      </p:tavLst>
                                    </p:anim>
                                    <p:animEffect transition="in" filter="fade">
                                      <p:cBhvr>
                                        <p:cTn id="47" dur="2000"/>
                                        <p:tgtEl>
                                          <p:spTgt spid="24"/>
                                        </p:tgtEl>
                                      </p:cBhvr>
                                    </p:animEffect>
                                  </p:childTnLst>
                                </p:cTn>
                              </p:par>
                            </p:childTnLst>
                          </p:cTn>
                        </p:par>
                        <p:par>
                          <p:cTn id="48" fill="hold">
                            <p:stCondLst>
                              <p:cond delay="6000"/>
                            </p:stCondLst>
                            <p:childTnLst>
                              <p:par>
                                <p:cTn id="49" presetID="42"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3000"/>
                                        <p:tgtEl>
                                          <p:spTgt spid="11"/>
                                        </p:tgtEl>
                                      </p:cBhvr>
                                    </p:animEffect>
                                    <p:anim calcmode="lin" valueType="num">
                                      <p:cBhvr>
                                        <p:cTn id="52" dur="3000" fill="hold"/>
                                        <p:tgtEl>
                                          <p:spTgt spid="11"/>
                                        </p:tgtEl>
                                        <p:attrNameLst>
                                          <p:attrName>ppt_x</p:attrName>
                                        </p:attrNameLst>
                                      </p:cBhvr>
                                      <p:tavLst>
                                        <p:tav tm="0">
                                          <p:val>
                                            <p:strVal val="#ppt_x"/>
                                          </p:val>
                                        </p:tav>
                                        <p:tav tm="100000">
                                          <p:val>
                                            <p:strVal val="#ppt_x"/>
                                          </p:val>
                                        </p:tav>
                                      </p:tavLst>
                                    </p:anim>
                                    <p:anim calcmode="lin" valueType="num">
                                      <p:cBhvr>
                                        <p:cTn id="53" dur="3000" fill="hold"/>
                                        <p:tgtEl>
                                          <p:spTgt spid="11"/>
                                        </p:tgtEl>
                                        <p:attrNameLst>
                                          <p:attrName>ppt_y</p:attrName>
                                        </p:attrNameLst>
                                      </p:cBhvr>
                                      <p:tavLst>
                                        <p:tav tm="0">
                                          <p:val>
                                            <p:strVal val="#ppt_y+.1"/>
                                          </p:val>
                                        </p:tav>
                                        <p:tav tm="100000">
                                          <p:val>
                                            <p:strVal val="#ppt_y"/>
                                          </p:val>
                                        </p:tav>
                                      </p:tavLst>
                                    </p:anim>
                                  </p:childTnLst>
                                </p:cTn>
                              </p:par>
                            </p:childTnLst>
                          </p:cTn>
                        </p:par>
                        <p:par>
                          <p:cTn id="54" fill="hold">
                            <p:stCondLst>
                              <p:cond delay="9000"/>
                            </p:stCondLst>
                            <p:childTnLst>
                              <p:par>
                                <p:cTn id="55" presetID="53" presetClass="entr" presetSubtype="16"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2000" fill="hold"/>
                                        <p:tgtEl>
                                          <p:spTgt spid="14"/>
                                        </p:tgtEl>
                                        <p:attrNameLst>
                                          <p:attrName>ppt_w</p:attrName>
                                        </p:attrNameLst>
                                      </p:cBhvr>
                                      <p:tavLst>
                                        <p:tav tm="0">
                                          <p:val>
                                            <p:fltVal val="0"/>
                                          </p:val>
                                        </p:tav>
                                        <p:tav tm="100000">
                                          <p:val>
                                            <p:strVal val="#ppt_w"/>
                                          </p:val>
                                        </p:tav>
                                      </p:tavLst>
                                    </p:anim>
                                    <p:anim calcmode="lin" valueType="num">
                                      <p:cBhvr>
                                        <p:cTn id="58" dur="2000" fill="hold"/>
                                        <p:tgtEl>
                                          <p:spTgt spid="14"/>
                                        </p:tgtEl>
                                        <p:attrNameLst>
                                          <p:attrName>ppt_h</p:attrName>
                                        </p:attrNameLst>
                                      </p:cBhvr>
                                      <p:tavLst>
                                        <p:tav tm="0">
                                          <p:val>
                                            <p:fltVal val="0"/>
                                          </p:val>
                                        </p:tav>
                                        <p:tav tm="100000">
                                          <p:val>
                                            <p:strVal val="#ppt_h"/>
                                          </p:val>
                                        </p:tav>
                                      </p:tavLst>
                                    </p:anim>
                                    <p:animEffect transition="in" filter="fade">
                                      <p:cBhvr>
                                        <p:cTn id="59" dur="2000"/>
                                        <p:tgtEl>
                                          <p:spTgt spid="14"/>
                                        </p:tgtEl>
                                      </p:cBhvr>
                                    </p:animEffect>
                                  </p:childTnLst>
                                </p:cTn>
                              </p:par>
                            </p:childTnLst>
                          </p:cTn>
                        </p:par>
                        <p:par>
                          <p:cTn id="60" fill="hold">
                            <p:stCondLst>
                              <p:cond delay="11000"/>
                            </p:stCondLst>
                            <p:childTnLst>
                              <p:par>
                                <p:cTn id="61" presetID="53" presetClass="entr" presetSubtype="16"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2000" fill="hold"/>
                                        <p:tgtEl>
                                          <p:spTgt spid="27"/>
                                        </p:tgtEl>
                                        <p:attrNameLst>
                                          <p:attrName>ppt_w</p:attrName>
                                        </p:attrNameLst>
                                      </p:cBhvr>
                                      <p:tavLst>
                                        <p:tav tm="0">
                                          <p:val>
                                            <p:fltVal val="0"/>
                                          </p:val>
                                        </p:tav>
                                        <p:tav tm="100000">
                                          <p:val>
                                            <p:strVal val="#ppt_w"/>
                                          </p:val>
                                        </p:tav>
                                      </p:tavLst>
                                    </p:anim>
                                    <p:anim calcmode="lin" valueType="num">
                                      <p:cBhvr>
                                        <p:cTn id="64" dur="2000" fill="hold"/>
                                        <p:tgtEl>
                                          <p:spTgt spid="27"/>
                                        </p:tgtEl>
                                        <p:attrNameLst>
                                          <p:attrName>ppt_h</p:attrName>
                                        </p:attrNameLst>
                                      </p:cBhvr>
                                      <p:tavLst>
                                        <p:tav tm="0">
                                          <p:val>
                                            <p:fltVal val="0"/>
                                          </p:val>
                                        </p:tav>
                                        <p:tav tm="100000">
                                          <p:val>
                                            <p:strVal val="#ppt_h"/>
                                          </p:val>
                                        </p:tav>
                                      </p:tavLst>
                                    </p:anim>
                                    <p:animEffect transition="in" filter="fade">
                                      <p:cBhvr>
                                        <p:cTn id="65"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3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5935" y="1683270"/>
            <a:ext cx="7971643" cy="4376250"/>
          </a:xfrm>
          <a:prstGeom prst="rect">
            <a:avLst/>
          </a:prstGeom>
        </p:spPr>
      </p:pic>
      <p:grpSp>
        <p:nvGrpSpPr>
          <p:cNvPr id="14" name="Group 13"/>
          <p:cNvGrpSpPr/>
          <p:nvPr/>
        </p:nvGrpSpPr>
        <p:grpSpPr>
          <a:xfrm>
            <a:off x="1239992" y="2660164"/>
            <a:ext cx="2419863" cy="1630665"/>
            <a:chOff x="1239992" y="2660164"/>
            <a:chExt cx="2419863" cy="1630665"/>
          </a:xfrm>
        </p:grpSpPr>
        <p:sp>
          <p:nvSpPr>
            <p:cNvPr id="9" name="TextBox 8"/>
            <p:cNvSpPr txBox="1"/>
            <p:nvPr/>
          </p:nvSpPr>
          <p:spPr>
            <a:xfrm>
              <a:off x="1442899" y="2870571"/>
              <a:ext cx="2036593" cy="1127189"/>
            </a:xfrm>
            <a:prstGeom prst="rect">
              <a:avLst/>
            </a:prstGeom>
            <a:noFill/>
          </p:spPr>
          <p:txBody>
            <a:bodyPr wrap="square" rtlCol="0">
              <a:prstTxWarp prst="textArchUp">
                <a:avLst/>
              </a:prstTxWarp>
              <a:spAutoFit/>
            </a:bodyPr>
            <a:lstStyle/>
            <a:p>
              <a:r>
                <a:rPr lang="en-US" sz="2800" dirty="0" smtClean="0">
                  <a:solidFill>
                    <a:srgbClr val="FF0000"/>
                  </a:solidFill>
                </a:rPr>
                <a:t>What Goes Around</a:t>
              </a:r>
              <a:endParaRPr lang="en-US" sz="2800" dirty="0">
                <a:solidFill>
                  <a:srgbClr val="FF0000"/>
                </a:solidFill>
              </a:endParaRPr>
            </a:p>
          </p:txBody>
        </p:sp>
        <p:sp>
          <p:nvSpPr>
            <p:cNvPr id="8" name="Block Arc 7"/>
            <p:cNvSpPr/>
            <p:nvPr/>
          </p:nvSpPr>
          <p:spPr>
            <a:xfrm>
              <a:off x="1239992" y="2660164"/>
              <a:ext cx="2419863" cy="1630665"/>
            </a:xfrm>
            <a:prstGeom prst="blockArc">
              <a:avLst>
                <a:gd name="adj1" fmla="val 10787058"/>
                <a:gd name="adj2" fmla="val 92468"/>
                <a:gd name="adj3" fmla="val 22797"/>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prstTxWarp prst="textArchUp">
                <a:avLst/>
              </a:prstTxWarp>
              <a:normAutofit/>
            </a:bodyPr>
            <a:lstStyle/>
            <a:p>
              <a:pPr algn="ctr"/>
              <a:endParaRPr lang="en-US" dirty="0">
                <a:solidFill>
                  <a:schemeClr val="tx1"/>
                </a:solidFill>
              </a:endParaRPr>
            </a:p>
          </p:txBody>
        </p:sp>
      </p:grpSp>
      <p:sp>
        <p:nvSpPr>
          <p:cNvPr id="5" name="Title 4"/>
          <p:cNvSpPr>
            <a:spLocks noGrp="1"/>
          </p:cNvSpPr>
          <p:nvPr>
            <p:ph type="title"/>
          </p:nvPr>
        </p:nvSpPr>
        <p:spPr>
          <a:xfrm>
            <a:off x="1045837" y="402691"/>
            <a:ext cx="7017867" cy="919876"/>
          </a:xfrm>
        </p:spPr>
        <p:txBody>
          <a:bodyPr>
            <a:normAutofit fontScale="90000"/>
          </a:bodyPr>
          <a:lstStyle/>
          <a:p>
            <a:r>
              <a:rPr lang="en-US" dirty="0" smtClean="0"/>
              <a:t>Critical to Understand That,</a:t>
            </a:r>
            <a:br>
              <a:rPr lang="en-US" dirty="0" smtClean="0"/>
            </a:br>
            <a:r>
              <a:rPr lang="en-US" dirty="0" smtClean="0"/>
              <a:t>in the Federal Government…</a:t>
            </a:r>
            <a:endParaRPr lang="en-US" dirty="0"/>
          </a:p>
        </p:txBody>
      </p:sp>
      <p:sp>
        <p:nvSpPr>
          <p:cNvPr id="2" name="Date Placeholder 1"/>
          <p:cNvSpPr>
            <a:spLocks noGrp="1"/>
          </p:cNvSpPr>
          <p:nvPr>
            <p:ph type="dt" sz="half" idx="10"/>
          </p:nvPr>
        </p:nvSpPr>
        <p:spPr/>
        <p:txBody>
          <a:bodyPr/>
          <a:lstStyle/>
          <a:p>
            <a:fld id="{506EC14B-D821-8B47-8D1B-CDD06B1D6DD3}" type="datetime1">
              <a:rPr lang="en-US" smtClean="0"/>
              <a:t>5/1/2015</a:t>
            </a:fld>
            <a:endParaRPr lang="en-US"/>
          </a:p>
        </p:txBody>
      </p:sp>
      <p:sp>
        <p:nvSpPr>
          <p:cNvPr id="3" name="Footer Placeholder 2"/>
          <p:cNvSpPr>
            <a:spLocks noGrp="1"/>
          </p:cNvSpPr>
          <p:nvPr>
            <p:ph type="ftr" sz="quarter" idx="11"/>
          </p:nvPr>
        </p:nvSpPr>
        <p:spPr/>
        <p:txBody>
          <a:bodyPr/>
          <a:lstStyle/>
          <a:p>
            <a:r>
              <a:rPr lang="en-US" smtClean="0"/>
              <a:t>Kathie L. Olsen, ScienceWorks</a:t>
            </a:r>
            <a:endParaRPr lang="en-US"/>
          </a:p>
        </p:txBody>
      </p:sp>
      <p:grpSp>
        <p:nvGrpSpPr>
          <p:cNvPr id="15" name="Group 14"/>
          <p:cNvGrpSpPr/>
          <p:nvPr/>
        </p:nvGrpSpPr>
        <p:grpSpPr>
          <a:xfrm>
            <a:off x="5238026" y="3546883"/>
            <a:ext cx="2498045" cy="1517947"/>
            <a:chOff x="5238026" y="3546883"/>
            <a:chExt cx="2498045" cy="1517947"/>
          </a:xfrm>
        </p:grpSpPr>
        <p:sp>
          <p:nvSpPr>
            <p:cNvPr id="11" name="TextBox 10"/>
            <p:cNvSpPr txBox="1"/>
            <p:nvPr/>
          </p:nvSpPr>
          <p:spPr>
            <a:xfrm rot="20909743">
              <a:off x="5504827" y="3675325"/>
              <a:ext cx="2231244" cy="1228581"/>
            </a:xfrm>
            <a:prstGeom prst="rect">
              <a:avLst/>
            </a:prstGeom>
            <a:noFill/>
          </p:spPr>
          <p:txBody>
            <a:bodyPr wrap="square" rtlCol="0">
              <a:prstTxWarp prst="textArchDown">
                <a:avLst>
                  <a:gd name="adj" fmla="val 10069"/>
                </a:avLst>
              </a:prstTxWarp>
              <a:spAutoFit/>
            </a:bodyPr>
            <a:lstStyle/>
            <a:p>
              <a:r>
                <a:rPr lang="en-US" sz="2800" dirty="0" smtClean="0">
                  <a:solidFill>
                    <a:srgbClr val="0000FF"/>
                  </a:solidFill>
                </a:rPr>
                <a:t>Comes Around</a:t>
              </a:r>
              <a:endParaRPr lang="en-US" sz="2800" dirty="0">
                <a:solidFill>
                  <a:srgbClr val="0000FF"/>
                </a:solidFill>
              </a:endParaRPr>
            </a:p>
          </p:txBody>
        </p:sp>
        <p:sp>
          <p:nvSpPr>
            <p:cNvPr id="10" name="Block Arc 9"/>
            <p:cNvSpPr/>
            <p:nvPr/>
          </p:nvSpPr>
          <p:spPr>
            <a:xfrm flipV="1">
              <a:off x="5238026" y="3546883"/>
              <a:ext cx="2487499" cy="1517947"/>
            </a:xfrm>
            <a:prstGeom prst="blockArc">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45342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36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360"/>
                                          </p:val>
                                        </p:tav>
                                        <p:tav tm="100000">
                                          <p:val>
                                            <p:fltVal val="0"/>
                                          </p:val>
                                        </p:tav>
                                      </p:tavLst>
                                    </p:anim>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09329" y="106999"/>
            <a:ext cx="4040188" cy="639762"/>
          </a:xfrm>
        </p:spPr>
        <p:txBody>
          <a:bodyPr/>
          <a:lstStyle/>
          <a:p>
            <a:r>
              <a:rPr lang="en-US" dirty="0" smtClean="0"/>
              <a:t>Decade of the Brain </a:t>
            </a:r>
            <a:endParaRPr lang="en-US" dirty="0"/>
          </a:p>
        </p:txBody>
      </p:sp>
      <p:sp>
        <p:nvSpPr>
          <p:cNvPr id="4" name="Content Placeholder 3"/>
          <p:cNvSpPr>
            <a:spLocks noGrp="1"/>
          </p:cNvSpPr>
          <p:nvPr>
            <p:ph sz="half" idx="2"/>
          </p:nvPr>
        </p:nvSpPr>
        <p:spPr>
          <a:xfrm>
            <a:off x="11984" y="1516527"/>
            <a:ext cx="4140403" cy="3951288"/>
          </a:xfrm>
        </p:spPr>
        <p:txBody>
          <a:bodyPr>
            <a:normAutofit fontScale="92500" lnSpcReduction="20000"/>
          </a:bodyPr>
          <a:lstStyle/>
          <a:p>
            <a:r>
              <a:rPr lang="en-US" altLang="en-US" dirty="0"/>
              <a:t>President George Bush designated the 1990’s as the Decade of the </a:t>
            </a:r>
            <a:r>
              <a:rPr lang="en-US" altLang="en-US" dirty="0" smtClean="0"/>
              <a:t>Brain</a:t>
            </a:r>
          </a:p>
          <a:p>
            <a:r>
              <a:rPr lang="en-US" dirty="0" smtClean="0"/>
              <a:t>Interagency Committee</a:t>
            </a:r>
          </a:p>
          <a:p>
            <a:pPr lvl="1"/>
            <a:r>
              <a:rPr lang="en-US" sz="2100" dirty="0" smtClean="0"/>
              <a:t>NIH, NSF, DOD, NASA et al.co-led by Alan Leshner</a:t>
            </a:r>
          </a:p>
          <a:p>
            <a:pPr lvl="1"/>
            <a:r>
              <a:rPr lang="en-US" sz="2100" dirty="0" smtClean="0"/>
              <a:t>Reports</a:t>
            </a:r>
          </a:p>
          <a:p>
            <a:r>
              <a:rPr lang="en-US" dirty="0" smtClean="0"/>
              <a:t>Congressional Champions</a:t>
            </a:r>
          </a:p>
          <a:p>
            <a:pPr lvl="1"/>
            <a:r>
              <a:rPr lang="en-US" sz="2100" dirty="0" smtClean="0"/>
              <a:t>Rep. </a:t>
            </a:r>
            <a:r>
              <a:rPr lang="en-US" sz="2100" dirty="0"/>
              <a:t>Silvio O. </a:t>
            </a:r>
            <a:r>
              <a:rPr lang="en-US" sz="2100" dirty="0" smtClean="0"/>
              <a:t>Conte, (R-MA)</a:t>
            </a:r>
          </a:p>
          <a:p>
            <a:pPr lvl="2"/>
            <a:r>
              <a:rPr lang="en-US" sz="2100" dirty="0" smtClean="0"/>
              <a:t>Died 69, 1991</a:t>
            </a:r>
            <a:endParaRPr lang="en-US" sz="2100" dirty="0"/>
          </a:p>
          <a:p>
            <a:pPr lvl="1"/>
            <a:r>
              <a:rPr lang="en-US" sz="2100" dirty="0" smtClean="0"/>
              <a:t>Rep. William H. </a:t>
            </a:r>
            <a:r>
              <a:rPr lang="en-US" sz="2100" dirty="0" err="1" smtClean="0"/>
              <a:t>Natcher</a:t>
            </a:r>
            <a:r>
              <a:rPr lang="en-US" sz="2100" dirty="0" smtClean="0"/>
              <a:t> (D-KY)</a:t>
            </a:r>
          </a:p>
          <a:p>
            <a:pPr lvl="2"/>
            <a:r>
              <a:rPr lang="en-US" sz="2100" dirty="0" smtClean="0"/>
              <a:t>Died 1994</a:t>
            </a:r>
          </a:p>
          <a:p>
            <a:pPr lvl="2"/>
            <a:r>
              <a:rPr lang="en-US" sz="2100" dirty="0" smtClean="0"/>
              <a:t>NIH  </a:t>
            </a:r>
            <a:r>
              <a:rPr lang="en-US" sz="2100" dirty="0" err="1" smtClean="0"/>
              <a:t>Natcher</a:t>
            </a:r>
            <a:r>
              <a:rPr lang="en-US" sz="2100" dirty="0" smtClean="0"/>
              <a:t> Building </a:t>
            </a:r>
            <a:endParaRPr lang="en-US" sz="2100" dirty="0"/>
          </a:p>
        </p:txBody>
      </p:sp>
      <p:sp>
        <p:nvSpPr>
          <p:cNvPr id="5" name="Text Placeholder 4"/>
          <p:cNvSpPr>
            <a:spLocks noGrp="1"/>
          </p:cNvSpPr>
          <p:nvPr>
            <p:ph type="body" sz="quarter" idx="3"/>
          </p:nvPr>
        </p:nvSpPr>
        <p:spPr>
          <a:xfrm>
            <a:off x="4844798" y="324398"/>
            <a:ext cx="2454396" cy="449525"/>
          </a:xfrm>
        </p:spPr>
        <p:txBody>
          <a:bodyPr>
            <a:normAutofit lnSpcReduction="10000"/>
          </a:bodyPr>
          <a:lstStyle/>
          <a:p>
            <a:pPr marL="0" lvl="1"/>
            <a:r>
              <a:rPr lang="en-US" sz="2400" dirty="0" smtClean="0"/>
              <a:t>BRAIN Initiative</a:t>
            </a:r>
            <a:endParaRPr lang="en-US" dirty="0"/>
          </a:p>
        </p:txBody>
      </p:sp>
      <p:sp>
        <p:nvSpPr>
          <p:cNvPr id="6" name="Content Placeholder 5"/>
          <p:cNvSpPr>
            <a:spLocks noGrp="1"/>
          </p:cNvSpPr>
          <p:nvPr>
            <p:ph sz="quarter" idx="4"/>
          </p:nvPr>
        </p:nvSpPr>
        <p:spPr>
          <a:xfrm>
            <a:off x="4173795" y="955154"/>
            <a:ext cx="4970205" cy="5507853"/>
          </a:xfrm>
        </p:spPr>
        <p:txBody>
          <a:bodyPr>
            <a:noAutofit/>
          </a:bodyPr>
          <a:lstStyle/>
          <a:p>
            <a:pPr marL="342900" lvl="1" indent="-342900">
              <a:buFont typeface="Arial"/>
              <a:buChar char="•"/>
            </a:pPr>
            <a:r>
              <a:rPr lang="en-US" dirty="0" smtClean="0"/>
              <a:t>President Obama announced, April </a:t>
            </a:r>
            <a:r>
              <a:rPr lang="en-US" dirty="0"/>
              <a:t>2, 2013</a:t>
            </a:r>
            <a:endParaRPr lang="en-US" dirty="0" smtClean="0"/>
          </a:p>
          <a:p>
            <a:pPr marL="342900" lvl="1" indent="-342900"/>
            <a:r>
              <a:rPr lang="en-US" u="sng" dirty="0" smtClean="0"/>
              <a:t>B</a:t>
            </a:r>
            <a:r>
              <a:rPr lang="en-US" dirty="0" smtClean="0"/>
              <a:t>rain </a:t>
            </a:r>
            <a:r>
              <a:rPr lang="en-US" u="sng" dirty="0"/>
              <a:t>R</a:t>
            </a:r>
            <a:r>
              <a:rPr lang="en-US" dirty="0"/>
              <a:t>esearch through </a:t>
            </a:r>
            <a:r>
              <a:rPr lang="en-US" u="sng" dirty="0"/>
              <a:t>A</a:t>
            </a:r>
            <a:r>
              <a:rPr lang="en-US" dirty="0"/>
              <a:t>dvancing </a:t>
            </a:r>
            <a:r>
              <a:rPr lang="en-US" u="sng" dirty="0"/>
              <a:t>I</a:t>
            </a:r>
            <a:r>
              <a:rPr lang="en-US" dirty="0"/>
              <a:t>nnovative </a:t>
            </a:r>
            <a:r>
              <a:rPr lang="en-US" u="sng" dirty="0" err="1"/>
              <a:t>N</a:t>
            </a:r>
            <a:r>
              <a:rPr lang="en-US" dirty="0" err="1"/>
              <a:t>eurotechnologies</a:t>
            </a:r>
            <a:r>
              <a:rPr lang="en-US" dirty="0"/>
              <a:t> </a:t>
            </a:r>
          </a:p>
          <a:p>
            <a:r>
              <a:rPr lang="en-US" sz="2000" dirty="0" smtClean="0"/>
              <a:t>$100M to Invest with NIH, NSF and DARPA &amp; Private Sector Investments</a:t>
            </a:r>
          </a:p>
          <a:p>
            <a:r>
              <a:rPr lang="en-US" sz="2000" dirty="0" smtClean="0"/>
              <a:t>Interagency Working Group</a:t>
            </a:r>
            <a:endParaRPr lang="en-US" sz="1800" dirty="0" smtClean="0"/>
          </a:p>
          <a:p>
            <a:pPr lvl="1"/>
            <a:r>
              <a:rPr lang="en-US" sz="1800" dirty="0" smtClean="0"/>
              <a:t>Led Phil Ruben, OSTP (NIH/NSF) </a:t>
            </a:r>
          </a:p>
          <a:p>
            <a:r>
              <a:rPr lang="en-US" sz="2000" dirty="0" smtClean="0"/>
              <a:t>NIH named Advisory Committee to Director--Reports</a:t>
            </a:r>
          </a:p>
          <a:p>
            <a:r>
              <a:rPr lang="en-US" sz="2000" i="1" dirty="0" smtClean="0"/>
              <a:t>Congressional Champions</a:t>
            </a:r>
          </a:p>
          <a:p>
            <a:pPr lvl="1"/>
            <a:r>
              <a:rPr lang="en-US" sz="1800" i="1" dirty="0" smtClean="0"/>
              <a:t>Congressman Chaka Fattah (D-PA) </a:t>
            </a:r>
            <a:r>
              <a:rPr lang="en-US" sz="1800" i="1" dirty="0">
                <a:solidFill>
                  <a:srgbClr val="C00000"/>
                </a:solidFill>
              </a:rPr>
              <a:t>A</a:t>
            </a:r>
            <a:r>
              <a:rPr lang="en-US" sz="1800" i="1" dirty="0" smtClean="0">
                <a:solidFill>
                  <a:srgbClr val="C00000"/>
                </a:solidFill>
              </a:rPr>
              <a:t>PPROPRIATIONS</a:t>
            </a:r>
          </a:p>
          <a:p>
            <a:pPr lvl="1"/>
            <a:r>
              <a:rPr lang="en-US" sz="1800" i="1" dirty="0" smtClean="0"/>
              <a:t>Neuroscience Caucus</a:t>
            </a:r>
          </a:p>
          <a:p>
            <a:pPr lvl="2"/>
            <a:r>
              <a:rPr lang="en-US" i="1" dirty="0" smtClean="0"/>
              <a:t>Rep Earl </a:t>
            </a:r>
            <a:r>
              <a:rPr lang="en-US" i="1" dirty="0" err="1" smtClean="0"/>
              <a:t>Blumenaurer</a:t>
            </a:r>
            <a:r>
              <a:rPr lang="en-US" i="1" dirty="0" smtClean="0"/>
              <a:t> (D-OR)</a:t>
            </a:r>
          </a:p>
          <a:p>
            <a:pPr lvl="2"/>
            <a:r>
              <a:rPr lang="en-US" i="1" dirty="0"/>
              <a:t> </a:t>
            </a:r>
            <a:r>
              <a:rPr lang="en-US" i="1" dirty="0" smtClean="0"/>
              <a:t>Rep Cathy </a:t>
            </a:r>
            <a:r>
              <a:rPr lang="en-US" i="1" dirty="0" err="1" smtClean="0"/>
              <a:t>Mc.Morris</a:t>
            </a:r>
            <a:r>
              <a:rPr lang="en-US" i="1" dirty="0" smtClean="0"/>
              <a:t> Rodgers (R</a:t>
            </a:r>
            <a:r>
              <a:rPr lang="en-US" i="1" dirty="0"/>
              <a:t>-</a:t>
            </a:r>
            <a:r>
              <a:rPr lang="en-US" i="1" dirty="0" smtClean="0"/>
              <a:t>WA)</a:t>
            </a:r>
            <a:endParaRPr lang="en-US" dirty="0" smtClean="0"/>
          </a:p>
          <a:p>
            <a:pPr marL="457200" lvl="1" indent="0">
              <a:buNone/>
            </a:pPr>
            <a:endParaRPr lang="en-US" sz="1400" dirty="0" smtClean="0"/>
          </a:p>
          <a:p>
            <a:pPr lvl="1"/>
            <a:endParaRPr lang="en-US" sz="1400" dirty="0"/>
          </a:p>
        </p:txBody>
      </p:sp>
      <p:sp>
        <p:nvSpPr>
          <p:cNvPr id="7" name="Date Placeholder 6"/>
          <p:cNvSpPr>
            <a:spLocks noGrp="1"/>
          </p:cNvSpPr>
          <p:nvPr>
            <p:ph type="dt" sz="half" idx="10"/>
          </p:nvPr>
        </p:nvSpPr>
        <p:spPr/>
        <p:txBody>
          <a:bodyPr/>
          <a:lstStyle/>
          <a:p>
            <a:fld id="{FA1AD5C2-A619-124A-83CD-9BB2A3AE8A62}" type="datetime1">
              <a:rPr lang="en-US" smtClean="0"/>
              <a:t>5/1/2015</a:t>
            </a:fld>
            <a:endParaRPr lang="en-US"/>
          </a:p>
        </p:txBody>
      </p:sp>
      <p:sp>
        <p:nvSpPr>
          <p:cNvPr id="8" name="Footer Placeholder 7"/>
          <p:cNvSpPr>
            <a:spLocks noGrp="1"/>
          </p:cNvSpPr>
          <p:nvPr>
            <p:ph type="ftr" sz="quarter" idx="11"/>
          </p:nvPr>
        </p:nvSpPr>
        <p:spPr/>
        <p:txBody>
          <a:bodyPr/>
          <a:lstStyle/>
          <a:p>
            <a:r>
              <a:rPr lang="en-US" smtClean="0"/>
              <a:t>Kathie L. Olsen, ScienceWorks</a:t>
            </a:r>
            <a:endParaRPr lang="en-US"/>
          </a:p>
        </p:txBody>
      </p:sp>
      <p:sp>
        <p:nvSpPr>
          <p:cNvPr id="9" name="TextBox 8"/>
          <p:cNvSpPr txBox="1"/>
          <p:nvPr/>
        </p:nvSpPr>
        <p:spPr>
          <a:xfrm>
            <a:off x="540305" y="6211669"/>
            <a:ext cx="7942687" cy="646331"/>
          </a:xfrm>
          <a:prstGeom prst="rect">
            <a:avLst/>
          </a:prstGeom>
          <a:solidFill>
            <a:schemeClr val="bg1">
              <a:lumMod val="85000"/>
            </a:schemeClr>
          </a:solidFill>
        </p:spPr>
        <p:txBody>
          <a:bodyPr wrap="none" rtlCol="0">
            <a:spAutoFit/>
          </a:bodyPr>
          <a:lstStyle/>
          <a:p>
            <a:r>
              <a:rPr lang="en-US" dirty="0" smtClean="0"/>
              <a:t>NIH DOUBLING:  Presidents’ Clinton and Bush; NIH Directors  </a:t>
            </a:r>
            <a:r>
              <a:rPr lang="en-US" dirty="0" err="1" smtClean="0"/>
              <a:t>Varmas</a:t>
            </a:r>
            <a:r>
              <a:rPr lang="en-US" dirty="0" smtClean="0"/>
              <a:t>  &amp;  </a:t>
            </a:r>
            <a:r>
              <a:rPr lang="en-US" dirty="0" err="1" smtClean="0"/>
              <a:t>Kirschstein</a:t>
            </a:r>
            <a:endParaRPr lang="en-US" dirty="0" smtClean="0"/>
          </a:p>
          <a:p>
            <a:r>
              <a:rPr lang="en-US" dirty="0" smtClean="0"/>
              <a:t>Rep. John Porter-R-IL  &amp;  Senator Arlen Spector R-PA , Sen. Barbara Mikulski D-MD</a:t>
            </a:r>
            <a:endParaRPr lang="en-US" dirty="0"/>
          </a:p>
        </p:txBody>
      </p:sp>
      <p:pic>
        <p:nvPicPr>
          <p:cNvPr id="10" name="Picture 4" descr="doblog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702"/>
            <a:ext cx="1310570" cy="14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o.aolcdn.com/hss/storage/midas/1b96eaffc8414de287719571f0be0933/201934328/br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421" y="0"/>
            <a:ext cx="2044579" cy="882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01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REFLECTIONS </a:t>
            </a:r>
            <a:endParaRPr lang="en-US" dirty="0"/>
          </a:p>
        </p:txBody>
      </p:sp>
      <p:sp>
        <p:nvSpPr>
          <p:cNvPr id="3" name="Content Placeholder 2"/>
          <p:cNvSpPr>
            <a:spLocks noGrp="1"/>
          </p:cNvSpPr>
          <p:nvPr>
            <p:ph idx="1"/>
          </p:nvPr>
        </p:nvSpPr>
        <p:spPr/>
        <p:txBody>
          <a:bodyPr>
            <a:normAutofit lnSpcReduction="10000"/>
          </a:bodyPr>
          <a:lstStyle/>
          <a:p>
            <a:r>
              <a:rPr lang="en-US" dirty="0" smtClean="0"/>
              <a:t>Every agency evolves with new leadership </a:t>
            </a:r>
          </a:p>
          <a:p>
            <a:pPr lvl="1"/>
            <a:r>
              <a:rPr lang="en-US" dirty="0" smtClean="0"/>
              <a:t>Priorities</a:t>
            </a:r>
          </a:p>
          <a:p>
            <a:r>
              <a:rPr lang="en-US" dirty="0" smtClean="0"/>
              <a:t>Culture, Values, Missions remain </a:t>
            </a:r>
          </a:p>
          <a:p>
            <a:pPr lvl="1"/>
            <a:r>
              <a:rPr lang="en-US" dirty="0" smtClean="0"/>
              <a:t>Role/Power of the Program Directors</a:t>
            </a:r>
          </a:p>
          <a:p>
            <a:pPr lvl="1"/>
            <a:r>
              <a:rPr lang="en-US" dirty="0" smtClean="0"/>
              <a:t>Review Processes </a:t>
            </a:r>
          </a:p>
          <a:p>
            <a:pPr lvl="1"/>
            <a:r>
              <a:rPr lang="en-US" dirty="0" smtClean="0"/>
              <a:t>Bottoms up or Top down</a:t>
            </a:r>
          </a:p>
          <a:p>
            <a:r>
              <a:rPr lang="en-US" dirty="0" smtClean="0"/>
              <a:t>Flat budgets have impacts more than lower success rates</a:t>
            </a:r>
          </a:p>
          <a:p>
            <a:pPr lvl="1"/>
            <a:r>
              <a:rPr lang="en-US" dirty="0" smtClean="0"/>
              <a:t>More bureaucratic/less flexibility/moral</a:t>
            </a:r>
          </a:p>
          <a:p>
            <a:r>
              <a:rPr lang="en-US" dirty="0" smtClean="0"/>
              <a:t>Sustained Support for Research and Education is required to maintain our “American Dream”</a:t>
            </a:r>
          </a:p>
          <a:p>
            <a:pPr lvl="1"/>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fld id="{313C3F72-753C-AC4E-90E6-61CC1B597357}" type="datetime1">
              <a:rPr lang="en-US" smtClean="0"/>
              <a:t>5/1/2015</a:t>
            </a:fld>
            <a:endParaRPr lang="en-US"/>
          </a:p>
        </p:txBody>
      </p:sp>
      <p:sp>
        <p:nvSpPr>
          <p:cNvPr id="5" name="Footer Placeholder 4"/>
          <p:cNvSpPr>
            <a:spLocks noGrp="1"/>
          </p:cNvSpPr>
          <p:nvPr>
            <p:ph type="ftr" sz="quarter" idx="11"/>
          </p:nvPr>
        </p:nvSpPr>
        <p:spPr/>
        <p:txBody>
          <a:bodyPr/>
          <a:lstStyle/>
          <a:p>
            <a:r>
              <a:rPr lang="en-US" smtClean="0"/>
              <a:t>Kathie L. Olsen, ScienceWorks</a:t>
            </a:r>
            <a:endParaRPr lang="en-US"/>
          </a:p>
        </p:txBody>
      </p:sp>
    </p:spTree>
    <p:extLst>
      <p:ext uri="{BB962C8B-B14F-4D97-AF65-F5344CB8AC3E}">
        <p14:creationId xmlns:p14="http://schemas.microsoft.com/office/powerpoint/2010/main" val="23606759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178" y="1047376"/>
            <a:ext cx="8725729" cy="5520765"/>
          </a:xfrm>
        </p:spPr>
        <p:txBody>
          <a:bodyPr>
            <a:normAutofit/>
          </a:bodyPr>
          <a:lstStyle/>
          <a:p>
            <a:r>
              <a:rPr lang="en-US" sz="2800" dirty="0" smtClean="0"/>
              <a:t>Never have a letter sent to you that you don’t want to answer—but with that letter you can MAKE changes</a:t>
            </a:r>
          </a:p>
          <a:p>
            <a:r>
              <a:rPr lang="en-US" sz="2800" dirty="0" smtClean="0"/>
              <a:t>You learn more with conversation</a:t>
            </a:r>
          </a:p>
          <a:p>
            <a:r>
              <a:rPr lang="en-US" sz="2800" dirty="0"/>
              <a:t>Start at the bottom and move up, if needed</a:t>
            </a:r>
            <a:endParaRPr lang="en-US" sz="2800" dirty="0" smtClean="0"/>
          </a:p>
          <a:p>
            <a:r>
              <a:rPr lang="en-US" sz="2800" dirty="0" smtClean="0"/>
              <a:t>Never, EVER, put down an option—no matter how </a:t>
            </a:r>
            <a:r>
              <a:rPr lang="en-US" sz="2800" dirty="0"/>
              <a:t>stupid—if </a:t>
            </a:r>
            <a:r>
              <a:rPr lang="en-US" sz="2800" dirty="0" smtClean="0"/>
              <a:t>can’t live with it </a:t>
            </a:r>
            <a:r>
              <a:rPr lang="en-US" sz="2400" i="1" dirty="0" smtClean="0"/>
              <a:t>(so contrary to science and grants)</a:t>
            </a:r>
            <a:endParaRPr lang="en-US" i="1" dirty="0" smtClean="0"/>
          </a:p>
          <a:p>
            <a:r>
              <a:rPr lang="en-US" sz="2800" dirty="0" smtClean="0"/>
              <a:t>Your BOSS is the President.  During testimony-You 		always support the Budget…no matter how much 		more money you want for the Agency!</a:t>
            </a:r>
          </a:p>
          <a:p>
            <a:r>
              <a:rPr lang="en-US" sz="2800" dirty="0" smtClean="0"/>
              <a:t> Always keep the high moral ground</a:t>
            </a:r>
          </a:p>
        </p:txBody>
      </p:sp>
      <p:sp>
        <p:nvSpPr>
          <p:cNvPr id="4" name="Date Placeholder 3"/>
          <p:cNvSpPr>
            <a:spLocks noGrp="1"/>
          </p:cNvSpPr>
          <p:nvPr>
            <p:ph type="dt" sz="half" idx="10"/>
          </p:nvPr>
        </p:nvSpPr>
        <p:spPr/>
        <p:txBody>
          <a:bodyPr/>
          <a:lstStyle/>
          <a:p>
            <a:fld id="{313C3F72-753C-AC4E-90E6-61CC1B597357}" type="datetime1">
              <a:rPr lang="en-US" smtClean="0"/>
              <a:t>5/1/2015</a:t>
            </a:fld>
            <a:endParaRPr lang="en-US"/>
          </a:p>
        </p:txBody>
      </p:sp>
      <p:sp>
        <p:nvSpPr>
          <p:cNvPr id="5" name="Footer Placeholder 4"/>
          <p:cNvSpPr>
            <a:spLocks noGrp="1"/>
          </p:cNvSpPr>
          <p:nvPr>
            <p:ph type="ftr" sz="quarter" idx="11"/>
          </p:nvPr>
        </p:nvSpPr>
        <p:spPr/>
        <p:txBody>
          <a:bodyPr/>
          <a:lstStyle/>
          <a:p>
            <a:r>
              <a:rPr lang="en-US" smtClean="0"/>
              <a:t>Kathie L. Olsen, ScienceWorks</a:t>
            </a:r>
            <a:endParaRPr lang="en-US"/>
          </a:p>
        </p:txBody>
      </p:sp>
      <p:sp>
        <p:nvSpPr>
          <p:cNvPr id="6" name="Title 5"/>
          <p:cNvSpPr>
            <a:spLocks noGrp="1"/>
          </p:cNvSpPr>
          <p:nvPr>
            <p:ph type="title"/>
          </p:nvPr>
        </p:nvSpPr>
        <p:spPr>
          <a:solidFill>
            <a:schemeClr val="bg1">
              <a:lumMod val="75000"/>
            </a:schemeClr>
          </a:solidFill>
        </p:spPr>
        <p:txBody>
          <a:bodyPr>
            <a:normAutofit fontScale="90000"/>
          </a:bodyPr>
          <a:lstStyle/>
          <a:p>
            <a:r>
              <a:rPr lang="en-US" dirty="0" smtClean="0"/>
              <a:t>Lessons Learned: U.S</a:t>
            </a:r>
            <a:r>
              <a:rPr lang="en-US" dirty="0"/>
              <a:t>. </a:t>
            </a:r>
            <a:r>
              <a:rPr lang="en-US" dirty="0">
                <a:solidFill>
                  <a:srgbClr val="FF0000"/>
                </a:solidFill>
              </a:rPr>
              <a:t>G</a:t>
            </a:r>
            <a:r>
              <a:rPr lang="en-US" dirty="0">
                <a:solidFill>
                  <a:schemeClr val="bg1"/>
                </a:solidFill>
              </a:rPr>
              <a:t>o</a:t>
            </a:r>
            <a:r>
              <a:rPr lang="en-US" dirty="0">
                <a:solidFill>
                  <a:srgbClr val="0070C0"/>
                </a:solidFill>
              </a:rPr>
              <a:t>v</a:t>
            </a:r>
            <a:r>
              <a:rPr lang="en-US" dirty="0">
                <a:solidFill>
                  <a:srgbClr val="FF0000"/>
                </a:solidFill>
              </a:rPr>
              <a:t>e</a:t>
            </a:r>
            <a:r>
              <a:rPr lang="en-US" dirty="0">
                <a:solidFill>
                  <a:schemeClr val="bg1"/>
                </a:solidFill>
              </a:rPr>
              <a:t>r</a:t>
            </a:r>
            <a:r>
              <a:rPr lang="en-US" dirty="0">
                <a:solidFill>
                  <a:srgbClr val="0070C0"/>
                </a:solidFill>
              </a:rPr>
              <a:t>n</a:t>
            </a:r>
            <a:r>
              <a:rPr lang="en-US" dirty="0">
                <a:solidFill>
                  <a:srgbClr val="FF0000"/>
                </a:solidFill>
              </a:rPr>
              <a:t>m</a:t>
            </a:r>
            <a:r>
              <a:rPr lang="en-US" dirty="0">
                <a:solidFill>
                  <a:schemeClr val="bg1"/>
                </a:solidFill>
              </a:rPr>
              <a:t>e</a:t>
            </a:r>
            <a:r>
              <a:rPr lang="en-US" dirty="0">
                <a:solidFill>
                  <a:srgbClr val="0070C0"/>
                </a:solidFill>
              </a:rPr>
              <a:t>n</a:t>
            </a:r>
            <a:r>
              <a:rPr lang="en-US" dirty="0">
                <a:solidFill>
                  <a:srgbClr val="FF0000"/>
                </a:solidFill>
              </a:rPr>
              <a:t>t</a:t>
            </a:r>
            <a:endParaRPr lang="en-US" dirty="0"/>
          </a:p>
        </p:txBody>
      </p:sp>
    </p:spTree>
    <p:extLst>
      <p:ext uri="{BB962C8B-B14F-4D97-AF65-F5344CB8AC3E}">
        <p14:creationId xmlns:p14="http://schemas.microsoft.com/office/powerpoint/2010/main" val="29805750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Another Lesson:</a:t>
            </a:r>
            <a:br>
              <a:rPr lang="en-US" dirty="0" smtClean="0"/>
            </a:br>
            <a:r>
              <a:rPr lang="en-US" sz="4000" dirty="0" smtClean="0">
                <a:solidFill>
                  <a:schemeClr val="accent2">
                    <a:lumMod val="50000"/>
                  </a:schemeClr>
                </a:solidFill>
              </a:rPr>
              <a:t>We Do Reports—They Listen</a:t>
            </a:r>
            <a:endParaRPr lang="en-US" sz="4000" dirty="0">
              <a:solidFill>
                <a:schemeClr val="accent2">
                  <a:lumMod val="50000"/>
                </a:schemeClr>
              </a:solidFill>
            </a:endParaRPr>
          </a:p>
        </p:txBody>
      </p:sp>
      <p:sp>
        <p:nvSpPr>
          <p:cNvPr id="4" name="Date Placeholder 3"/>
          <p:cNvSpPr>
            <a:spLocks noGrp="1"/>
          </p:cNvSpPr>
          <p:nvPr>
            <p:ph type="dt" sz="half" idx="10"/>
          </p:nvPr>
        </p:nvSpPr>
        <p:spPr/>
        <p:txBody>
          <a:bodyPr/>
          <a:lstStyle/>
          <a:p>
            <a:fld id="{313C3F72-753C-AC4E-90E6-61CC1B597357}" type="datetime1">
              <a:rPr lang="en-US" smtClean="0"/>
              <a:t>5/1/2015</a:t>
            </a:fld>
            <a:endParaRPr lang="en-US"/>
          </a:p>
        </p:txBody>
      </p:sp>
      <p:sp>
        <p:nvSpPr>
          <p:cNvPr id="5" name="Footer Placeholder 4"/>
          <p:cNvSpPr>
            <a:spLocks noGrp="1"/>
          </p:cNvSpPr>
          <p:nvPr>
            <p:ph type="ftr" sz="quarter" idx="11"/>
          </p:nvPr>
        </p:nvSpPr>
        <p:spPr/>
        <p:txBody>
          <a:bodyPr/>
          <a:lstStyle/>
          <a:p>
            <a:r>
              <a:rPr lang="en-US" smtClean="0"/>
              <a:t>Kathie L. Olsen, ScienceWorks</a:t>
            </a:r>
            <a:endParaRPr lang="en-US"/>
          </a:p>
        </p:txBody>
      </p:sp>
      <p:pic>
        <p:nvPicPr>
          <p:cNvPr id="7" name="Picture 6" descr="Science 21st century chine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86056">
            <a:off x="4825755" y="1464847"/>
            <a:ext cx="3632093" cy="4842790"/>
          </a:xfrm>
          <a:prstGeom prst="rect">
            <a:avLst/>
          </a:prstGeom>
        </p:spPr>
      </p:pic>
      <p:pic>
        <p:nvPicPr>
          <p:cNvPr id="8" name="Picture 7" descr="Screen Shot 2015-05-01 at 6.35.2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5042">
            <a:off x="928746" y="1698694"/>
            <a:ext cx="3508227" cy="4508983"/>
          </a:xfrm>
          <a:prstGeom prst="rect">
            <a:avLst/>
          </a:prstGeom>
        </p:spPr>
      </p:pic>
      <p:sp>
        <p:nvSpPr>
          <p:cNvPr id="9" name="Title 5"/>
          <p:cNvSpPr txBox="1">
            <a:spLocks/>
          </p:cNvSpPr>
          <p:nvPr/>
        </p:nvSpPr>
        <p:spPr>
          <a:xfrm>
            <a:off x="684916" y="6003830"/>
            <a:ext cx="7633447" cy="599421"/>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632523"/>
                </a:solidFill>
              </a:rPr>
              <a:t>And Learn</a:t>
            </a:r>
            <a:endParaRPr lang="en-US" dirty="0">
              <a:solidFill>
                <a:srgbClr val="632523"/>
              </a:solidFill>
            </a:endParaRPr>
          </a:p>
        </p:txBody>
      </p:sp>
    </p:spTree>
    <p:extLst>
      <p:ext uri="{BB962C8B-B14F-4D97-AF65-F5344CB8AC3E}">
        <p14:creationId xmlns:p14="http://schemas.microsoft.com/office/powerpoint/2010/main" val="264681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1000"/>
                                        <p:tgtEl>
                                          <p:spTgt spid="7"/>
                                        </p:tgtEl>
                                      </p:cBhvr>
                                    </p:animEffect>
                                  </p:childTnLst>
                                </p:cTn>
                              </p:par>
                            </p:childTnLst>
                          </p:cTn>
                        </p:par>
                        <p:par>
                          <p:cTn id="12" fill="hold">
                            <p:stCondLst>
                              <p:cond delay="2000"/>
                            </p:stCondLst>
                            <p:childTnLst>
                              <p:par>
                                <p:cTn id="13" presetID="3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085" y="1257592"/>
            <a:ext cx="6842169" cy="559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1277068"/>
          </a:xfrm>
          <a:solidFill>
            <a:schemeClr val="bg1">
              <a:lumMod val="85000"/>
            </a:schemeClr>
          </a:solidFill>
        </p:spPr>
        <p:txBody>
          <a:bodyPr rtlCol="0">
            <a:normAutofit fontScale="90000"/>
          </a:bodyPr>
          <a:lstStyle/>
          <a:p>
            <a:pPr eaLnBrk="1" fontAlgn="auto" hangingPunct="1">
              <a:spcAft>
                <a:spcPts val="0"/>
              </a:spcAft>
              <a:defRPr/>
            </a:pPr>
            <a:r>
              <a:rPr lang="en-US" dirty="0" smtClean="0">
                <a:cs typeface="ＭＳ Ｐゴシック" charset="0"/>
              </a:rPr>
              <a:t>Recent and Projected Growth in STEM and Non-STEM Employment</a:t>
            </a:r>
          </a:p>
        </p:txBody>
      </p:sp>
      <p:sp>
        <p:nvSpPr>
          <p:cNvPr id="4" name="Footer Placeholder 3"/>
          <p:cNvSpPr>
            <a:spLocks noGrp="1"/>
          </p:cNvSpPr>
          <p:nvPr>
            <p:ph type="ftr" sz="quarter" idx="11"/>
          </p:nvPr>
        </p:nvSpPr>
        <p:spPr>
          <a:xfrm>
            <a:off x="6248400" y="1285094"/>
            <a:ext cx="2895600" cy="685800"/>
          </a:xfrm>
          <a:solidFill>
            <a:schemeClr val="bg1">
              <a:lumMod val="95000"/>
            </a:schemeClr>
          </a:solidFill>
        </p:spPr>
        <p:txBody>
          <a:bodyPr/>
          <a:lstStyle/>
          <a:p>
            <a:pPr>
              <a:defRPr/>
            </a:pPr>
            <a:r>
              <a:rPr lang="en-US" sz="1400" dirty="0">
                <a:solidFill>
                  <a:prstClr val="black">
                    <a:tint val="75000"/>
                  </a:prstClr>
                </a:solidFill>
              </a:rPr>
              <a:t>The Competitiveness and Innovative Capacity of the United States.  U.S. Dept. of Commerce.  2012.  pg. 4-3.</a:t>
            </a:r>
          </a:p>
        </p:txBody>
      </p:sp>
    </p:spTree>
    <p:extLst>
      <p:ext uri="{BB962C8B-B14F-4D97-AF65-F5344CB8AC3E}">
        <p14:creationId xmlns:p14="http://schemas.microsoft.com/office/powerpoint/2010/main" val="3924794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bwMode="auto">
          <a:xfrm>
            <a:off x="692150" y="211020"/>
            <a:ext cx="7743825" cy="654050"/>
          </a:xfrm>
          <a:solidFill>
            <a:srgbClr val="FFFFFF">
              <a:alpha val="80000"/>
            </a:srgbClr>
          </a:solidFill>
        </p:spPr>
        <p:txBody>
          <a:bodyPr vert="horz" wrap="square" lIns="91440" tIns="45720" rIns="91440" bIns="45720" numCol="1" anchor="t" anchorCtr="0" compatLnSpc="1">
            <a:prstTxWarp prst="textNoShape">
              <a:avLst/>
            </a:prstTxWarp>
            <a:normAutofit fontScale="90000"/>
          </a:bodyPr>
          <a:lstStyle/>
          <a:p>
            <a:r>
              <a:rPr lang="en-US">
                <a:latin typeface="Calibri" charset="0"/>
                <a:ea typeface="MS PGothic" charset="0"/>
              </a:rPr>
              <a:t>Learn from the Lawyers</a:t>
            </a:r>
          </a:p>
        </p:txBody>
      </p:sp>
      <p:sp>
        <p:nvSpPr>
          <p:cNvPr id="53251" name="Content Placeholder 2"/>
          <p:cNvSpPr>
            <a:spLocks noGrp="1"/>
          </p:cNvSpPr>
          <p:nvPr>
            <p:ph idx="1"/>
          </p:nvPr>
        </p:nvSpPr>
        <p:spPr bwMode="auto">
          <a:xfrm>
            <a:off x="401638" y="1034854"/>
            <a:ext cx="8361362" cy="5343525"/>
          </a:xfrm>
          <a:solidFill>
            <a:srgbClr val="FFFFFF">
              <a:alpha val="80000"/>
            </a:srgbClr>
          </a:solidFill>
        </p:spPr>
        <p:txBody>
          <a:bodyPr vert="horz" wrap="square" lIns="91440" tIns="45720" rIns="91440" bIns="45720" numCol="1" anchor="t" anchorCtr="0" compatLnSpc="1">
            <a:prstTxWarp prst="textNoShape">
              <a:avLst/>
            </a:prstTxWarp>
            <a:normAutofit lnSpcReduction="10000"/>
          </a:bodyPr>
          <a:lstStyle/>
          <a:p>
            <a:r>
              <a:rPr lang="en-US" sz="3600" dirty="0">
                <a:latin typeface="Calibri" charset="0"/>
                <a:ea typeface="MS PGothic" charset="0"/>
              </a:rPr>
              <a:t>In 2010</a:t>
            </a:r>
          </a:p>
          <a:p>
            <a:pPr lvl="1"/>
            <a:r>
              <a:rPr lang="en-US" sz="3200" dirty="0">
                <a:latin typeface="Calibri" charset="0"/>
                <a:ea typeface="MS PGothic" charset="0"/>
              </a:rPr>
              <a:t>313.9 Million Lawyers </a:t>
            </a:r>
          </a:p>
          <a:p>
            <a:pPr lvl="1"/>
            <a:r>
              <a:rPr lang="en-US" sz="3200" dirty="0">
                <a:latin typeface="Calibri" charset="0"/>
                <a:ea typeface="MS PGothic" charset="0"/>
              </a:rPr>
              <a:t>805,500 US PHD in Science, Engineering &amp; </a:t>
            </a:r>
            <a:r>
              <a:rPr lang="en-US" sz="3200" dirty="0" smtClean="0">
                <a:latin typeface="Calibri" charset="0"/>
                <a:ea typeface="MS PGothic" charset="0"/>
              </a:rPr>
              <a:t>Health</a:t>
            </a:r>
          </a:p>
          <a:p>
            <a:pPr lvl="1"/>
            <a:endParaRPr lang="en-US" sz="1300" dirty="0">
              <a:latin typeface="Calibri" charset="0"/>
              <a:ea typeface="MS PGothic" charset="0"/>
            </a:endParaRPr>
          </a:p>
          <a:p>
            <a:r>
              <a:rPr lang="en-US" dirty="0">
                <a:latin typeface="Calibri" charset="0"/>
                <a:ea typeface="MS PGothic" charset="0"/>
              </a:rPr>
              <a:t>1.27 M licensed by American Bar in 2012</a:t>
            </a:r>
          </a:p>
          <a:p>
            <a:endParaRPr lang="en-US" sz="1300" dirty="0">
              <a:latin typeface="Calibri" charset="0"/>
              <a:ea typeface="MS PGothic" charset="0"/>
            </a:endParaRPr>
          </a:p>
          <a:p>
            <a:r>
              <a:rPr lang="en-US" dirty="0">
                <a:latin typeface="Calibri" charset="0"/>
                <a:ea typeface="MS PGothic" charset="0"/>
              </a:rPr>
              <a:t>Diversity of Training</a:t>
            </a:r>
          </a:p>
          <a:p>
            <a:pPr lvl="1"/>
            <a:r>
              <a:rPr lang="en-US" dirty="0">
                <a:latin typeface="Calibri" charset="0"/>
                <a:ea typeface="MS PGothic" charset="0"/>
              </a:rPr>
              <a:t>Expectations is that they are NOT all going to be law professors</a:t>
            </a:r>
          </a:p>
          <a:p>
            <a:pPr lvl="2"/>
            <a:r>
              <a:rPr lang="en-US" dirty="0" smtClean="0">
                <a:latin typeface="Calibri" charset="0"/>
                <a:ea typeface="MS PGothic" charset="0"/>
              </a:rPr>
              <a:t>Favorite </a:t>
            </a:r>
            <a:r>
              <a:rPr lang="en-US" dirty="0">
                <a:latin typeface="Calibri" charset="0"/>
                <a:ea typeface="MS PGothic" charset="0"/>
              </a:rPr>
              <a:t>Line: </a:t>
            </a:r>
            <a:r>
              <a:rPr lang="ja-JP" altLang="en-US" dirty="0">
                <a:latin typeface="Calibri" charset="0"/>
                <a:ea typeface="MS PGothic" charset="0"/>
              </a:rPr>
              <a:t>“</a:t>
            </a:r>
            <a:r>
              <a:rPr lang="en-US" dirty="0">
                <a:latin typeface="Calibri" charset="0"/>
                <a:ea typeface="MS PGothic" charset="0"/>
              </a:rPr>
              <a:t>I </a:t>
            </a:r>
            <a:r>
              <a:rPr lang="en-US" dirty="0" err="1" smtClean="0">
                <a:latin typeface="Calibri" charset="0"/>
                <a:ea typeface="MS PGothic" charset="0"/>
              </a:rPr>
              <a:t>didnt</a:t>
            </a:r>
            <a:r>
              <a:rPr lang="en-US" dirty="0" smtClean="0">
                <a:latin typeface="Calibri" charset="0"/>
                <a:ea typeface="MS PGothic" charset="0"/>
              </a:rPr>
              <a:t> </a:t>
            </a:r>
            <a:r>
              <a:rPr lang="en-US" dirty="0">
                <a:latin typeface="Calibri" charset="0"/>
                <a:ea typeface="MS PGothic" charset="0"/>
              </a:rPr>
              <a:t>train you to go to the government!</a:t>
            </a:r>
            <a:r>
              <a:rPr lang="ja-JP" altLang="en-US" dirty="0" smtClean="0">
                <a:latin typeface="Calibri" charset="0"/>
                <a:ea typeface="MS PGothic" charset="0"/>
              </a:rPr>
              <a:t>”</a:t>
            </a:r>
            <a:endParaRPr lang="en-US" dirty="0">
              <a:latin typeface="Calibri" charset="0"/>
              <a:ea typeface="MS PGothic" charset="0"/>
            </a:endParaRPr>
          </a:p>
        </p:txBody>
      </p:sp>
      <p:sp>
        <p:nvSpPr>
          <p:cNvPr id="5325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AF3FD0E9-FA8A-A440-A51A-9AE97D4A0E94}" type="datetime1">
              <a:rPr lang="en-US">
                <a:solidFill>
                  <a:srgbClr val="898989"/>
                </a:solidFill>
                <a:latin typeface="Calibri" charset="0"/>
                <a:cs typeface="Arial" charset="0"/>
              </a:rPr>
              <a:pPr/>
              <a:t>5/1/2015</a:t>
            </a:fld>
            <a:endParaRPr lang="en-US" dirty="0">
              <a:solidFill>
                <a:srgbClr val="898989"/>
              </a:solidFill>
              <a:latin typeface="Calibri" charset="0"/>
              <a:cs typeface="Arial" charset="0"/>
            </a:endParaRPr>
          </a:p>
        </p:txBody>
      </p:sp>
      <p:sp>
        <p:nvSpPr>
          <p:cNvPr id="5" name="Footer Placeholder 4"/>
          <p:cNvSpPr>
            <a:spLocks noGrp="1"/>
          </p:cNvSpPr>
          <p:nvPr>
            <p:ph type="ftr" sz="quarter" idx="11"/>
          </p:nvPr>
        </p:nvSpPr>
        <p:spPr/>
        <p:txBody>
          <a:bodyPr/>
          <a:lstStyle/>
          <a:p>
            <a:pPr>
              <a:defRPr/>
            </a:pPr>
            <a:r>
              <a:rPr lang="en-US" smtClean="0"/>
              <a:t>Kathie L. Olsen, PhD; ScienceWorks</a:t>
            </a:r>
            <a:endParaRPr lang="en-US"/>
          </a:p>
        </p:txBody>
      </p:sp>
      <p:sp>
        <p:nvSpPr>
          <p:cNvPr id="5325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55E97256-8906-E742-A537-0D050AD57CA5}" type="slidenum">
              <a:rPr lang="en-US">
                <a:solidFill>
                  <a:srgbClr val="898989"/>
                </a:solidFill>
                <a:latin typeface="Calibri" charset="0"/>
                <a:cs typeface="Arial" charset="0"/>
              </a:rPr>
              <a:pPr/>
              <a:t>57</a:t>
            </a:fld>
            <a:endParaRPr lang="en-US">
              <a:solidFill>
                <a:srgbClr val="898989"/>
              </a:solidFill>
              <a:latin typeface="Calibri" charset="0"/>
              <a:cs typeface="Arial" charset="0"/>
            </a:endParaRPr>
          </a:p>
        </p:txBody>
      </p:sp>
    </p:spTree>
    <p:extLst>
      <p:ext uri="{BB962C8B-B14F-4D97-AF65-F5344CB8AC3E}">
        <p14:creationId xmlns:p14="http://schemas.microsoft.com/office/powerpoint/2010/main" val="6028764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rot="10800000">
            <a:off x="7543800" y="5562600"/>
            <a:ext cx="1600200" cy="1295400"/>
          </a:xfrm>
          <a:prstGeom prst="rect">
            <a:avLst/>
          </a:prstGeom>
          <a:gradFill rotWithShape="0">
            <a:gsLst>
              <a:gs pos="0">
                <a:srgbClr val="E4D09B"/>
              </a:gs>
              <a:gs pos="48000">
                <a:srgbClr val="E4D09B"/>
              </a:gs>
              <a:gs pos="100000">
                <a:srgbClr val="E9D5A0"/>
              </a:gs>
            </a:gsLst>
            <a:lin ang="5400000"/>
          </a:gradFill>
          <a:ln w="9525" algn="ctr">
            <a:noFill/>
            <a:round/>
            <a:headEnd/>
            <a:tailEnd/>
          </a:ln>
        </p:spPr>
        <p:txBody>
          <a:bodyPr/>
          <a:lstStyle/>
          <a:p>
            <a:pPr>
              <a:defRPr/>
            </a:pPr>
            <a:endParaRPr lang="en-US" dirty="0">
              <a:solidFill>
                <a:srgbClr val="000000"/>
              </a:solidFill>
              <a:latin typeface="Arial" panose="020B0604020202020204" pitchFamily="34" charset="0"/>
              <a:ea typeface="+mn-ea"/>
              <a:cs typeface="+mn-cs"/>
            </a:endParaRPr>
          </a:p>
        </p:txBody>
      </p:sp>
      <p:pic>
        <p:nvPicPr>
          <p:cNvPr id="55299" name="Picture 2"/>
          <p:cNvPicPr>
            <a:picLocks noChangeAspect="1" noChangeArrowheads="1"/>
          </p:cNvPicPr>
          <p:nvPr/>
        </p:nvPicPr>
        <p:blipFill>
          <a:blip r:embed="rId2">
            <a:extLst>
              <a:ext uri="{28A0092B-C50C-407E-A947-70E740481C1C}">
                <a14:useLocalDpi xmlns:a14="http://schemas.microsoft.com/office/drawing/2010/main" val="0"/>
              </a:ext>
            </a:extLst>
          </a:blip>
          <a:srcRect l="26563" t="34370" r="18124" b="13672"/>
          <a:stretch>
            <a:fillRect/>
          </a:stretch>
        </p:blipFill>
        <p:spPr bwMode="auto">
          <a:xfrm>
            <a:off x="0" y="890605"/>
            <a:ext cx="8757721" cy="587999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622300" y="9525"/>
            <a:ext cx="7905750" cy="895350"/>
          </a:xfrm>
          <a:prstGeom prst="rect">
            <a:avLst/>
          </a:prstGeom>
          <a:noFill/>
          <a:ln w="9525">
            <a:noFill/>
            <a:miter lim="800000"/>
            <a:headEnd/>
            <a:tailEnd/>
          </a:ln>
        </p:spPr>
        <p:txBody>
          <a:bodyPr anchor="b"/>
          <a:lstStyle/>
          <a:p>
            <a:pPr algn="ctr">
              <a:defRPr/>
            </a:pPr>
            <a:r>
              <a:rPr lang="en-US" sz="3600" b="1" kern="0" dirty="0">
                <a:solidFill>
                  <a:srgbClr val="002060"/>
                </a:solidFill>
                <a:latin typeface="Arial Narrow"/>
                <a:ea typeface="+mn-ea"/>
                <a:cs typeface="+mn-cs"/>
              </a:rPr>
              <a:t> And WE have more Prestige</a:t>
            </a:r>
          </a:p>
        </p:txBody>
      </p:sp>
      <p:sp>
        <p:nvSpPr>
          <p:cNvPr id="2" name="Left Arrow 1"/>
          <p:cNvSpPr>
            <a:spLocks noChangeArrowheads="1"/>
          </p:cNvSpPr>
          <p:nvPr/>
        </p:nvSpPr>
        <p:spPr bwMode="auto">
          <a:xfrm>
            <a:off x="8566101" y="1890632"/>
            <a:ext cx="577899" cy="407065"/>
          </a:xfrm>
          <a:prstGeom prst="leftArrow">
            <a:avLst>
              <a:gd name="adj1" fmla="val 50000"/>
              <a:gd name="adj2" fmla="val 50037"/>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defRPr/>
            </a:pPr>
            <a:r>
              <a:rPr lang="en-US" sz="1600" dirty="0">
                <a:solidFill>
                  <a:schemeClr val="lt1"/>
                </a:solidFill>
                <a:latin typeface="+mn-lt"/>
                <a:ea typeface="+mn-ea"/>
                <a:cs typeface="+mn-cs"/>
              </a:rPr>
              <a:t>US</a:t>
            </a:r>
          </a:p>
        </p:txBody>
      </p:sp>
      <p:sp>
        <p:nvSpPr>
          <p:cNvPr id="3" name="Left Arrow 2"/>
          <p:cNvSpPr>
            <a:spLocks noChangeArrowheads="1"/>
          </p:cNvSpPr>
          <p:nvPr/>
        </p:nvSpPr>
        <p:spPr bwMode="auto">
          <a:xfrm>
            <a:off x="8540225" y="3674248"/>
            <a:ext cx="713471" cy="413798"/>
          </a:xfrm>
          <a:prstGeom prst="leftArrow">
            <a:avLst>
              <a:gd name="adj1" fmla="val 50000"/>
              <a:gd name="adj2" fmla="val 50028"/>
            </a:avLst>
          </a:prstGeom>
          <a:gradFill rotWithShape="1">
            <a:gsLst>
              <a:gs pos="0">
                <a:srgbClr val="3F80CD"/>
              </a:gs>
              <a:gs pos="100000">
                <a:srgbClr val="9BC1FF"/>
              </a:gs>
            </a:gsLst>
            <a:lin ang="16200000"/>
          </a:gradFill>
          <a:ln w="9525">
            <a:solidFill>
              <a:srgbClr val="4A7EBB"/>
            </a:solidFill>
            <a:miter lim="800000"/>
            <a:headEnd/>
            <a:tailEnd/>
          </a:ln>
          <a:effectLst>
            <a:outerShdw blurRad="40000" dist="23000" dir="5400000" rotWithShape="0">
              <a:srgbClr val="000000">
                <a:alpha val="34999"/>
              </a:srgbClr>
            </a:outerShdw>
          </a:effectLst>
        </p:spPr>
        <p:txBody>
          <a:bodyPr anchor="ctr"/>
          <a:lstStyle/>
          <a:p>
            <a:pPr algn="ctr">
              <a:defRPr/>
            </a:pPr>
            <a:r>
              <a:rPr lang="en-US" sz="1400" dirty="0">
                <a:solidFill>
                  <a:schemeClr val="lt1"/>
                </a:solidFill>
                <a:latin typeface="+mn-lt"/>
                <a:ea typeface="+mn-ea"/>
                <a:cs typeface="+mn-cs"/>
              </a:rPr>
              <a:t>them</a:t>
            </a:r>
          </a:p>
        </p:txBody>
      </p:sp>
    </p:spTree>
    <p:extLst>
      <p:ext uri="{BB962C8B-B14F-4D97-AF65-F5344CB8AC3E}">
        <p14:creationId xmlns:p14="http://schemas.microsoft.com/office/powerpoint/2010/main" val="34039091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5" descr="ngc6384_crawford_c720"/>
          <p:cNvPicPr>
            <a:picLocks noChangeAspect="1" noChangeArrowheads="1"/>
          </p:cNvPicPr>
          <p:nvPr/>
        </p:nvPicPr>
        <p:blipFill>
          <a:blip r:embed="rId3">
            <a:extLst>
              <a:ext uri="{28A0092B-C50C-407E-A947-70E740481C1C}">
                <a14:useLocalDpi xmlns:a14="http://schemas.microsoft.com/office/drawing/2010/main" val="0"/>
              </a:ext>
            </a:extLst>
          </a:blip>
          <a:srcRect r="3174"/>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304800" y="228600"/>
            <a:ext cx="866775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defTabSz="914400"/>
            <a:r>
              <a:rPr lang="en-US" sz="3600" b="1" i="1" dirty="0">
                <a:solidFill>
                  <a:srgbClr val="F9A18F"/>
                </a:solidFill>
                <a:latin typeface="Comic Sans MS" charset="0"/>
                <a:ea typeface="MS PGothic" charset="0"/>
              </a:rPr>
              <a:t>“The only way to discover the limits of the possible is to go beyond them </a:t>
            </a:r>
          </a:p>
          <a:p>
            <a:pPr defTabSz="914400"/>
            <a:r>
              <a:rPr lang="en-US" sz="3600" b="1" i="1" dirty="0">
                <a:solidFill>
                  <a:srgbClr val="F9A18F"/>
                </a:solidFill>
                <a:latin typeface="Comic Sans MS" charset="0"/>
                <a:ea typeface="MS PGothic" charset="0"/>
              </a:rPr>
              <a:t>		        …into the impossible.”</a:t>
            </a:r>
          </a:p>
          <a:p>
            <a:pPr defTabSz="914400"/>
            <a:r>
              <a:rPr lang="en-US" sz="3600" dirty="0" smtClean="0">
                <a:solidFill>
                  <a:srgbClr val="F9A18F"/>
                </a:solidFill>
                <a:latin typeface="Comic Sans MS" charset="0"/>
                <a:ea typeface="MS PGothic" charset="0"/>
              </a:rPr>
              <a:t>THANK YOU NRODP!</a:t>
            </a:r>
            <a:endParaRPr lang="en-US" sz="3600" dirty="0">
              <a:solidFill>
                <a:srgbClr val="F9A18F"/>
              </a:solidFill>
              <a:latin typeface="Comic Sans MS" charset="0"/>
              <a:ea typeface="MS PGothic" charset="0"/>
            </a:endParaRPr>
          </a:p>
          <a:p>
            <a:pPr algn="ctr" defTabSz="914400"/>
            <a:endParaRPr lang="en-US" sz="3600" dirty="0">
              <a:solidFill>
                <a:srgbClr val="FFFFFF"/>
              </a:solidFill>
              <a:latin typeface="Comic Sans MS" charset="0"/>
              <a:ea typeface="MS PGothic" charset="0"/>
            </a:endParaRPr>
          </a:p>
          <a:p>
            <a:pPr algn="ctr" defTabSz="914400"/>
            <a:endParaRPr lang="en-US" sz="3600" dirty="0">
              <a:solidFill>
                <a:srgbClr val="FFFFFF"/>
              </a:solidFill>
              <a:latin typeface="Comic Sans MS" charset="0"/>
              <a:ea typeface="MS PGothic" charset="0"/>
            </a:endParaRPr>
          </a:p>
          <a:p>
            <a:pPr algn="ctr" defTabSz="914400"/>
            <a:endParaRPr lang="en-US" sz="3600" dirty="0">
              <a:solidFill>
                <a:srgbClr val="FFFFFF"/>
              </a:solidFill>
              <a:latin typeface="Comic Sans MS" charset="0"/>
              <a:ea typeface="MS PGothic" charset="0"/>
            </a:endParaRPr>
          </a:p>
          <a:p>
            <a:pPr algn="ctr" defTabSz="914400"/>
            <a:endParaRPr lang="en-US" sz="3600" dirty="0">
              <a:solidFill>
                <a:srgbClr val="FFFFFF"/>
              </a:solidFill>
              <a:latin typeface="Comic Sans MS" charset="0"/>
              <a:ea typeface="MS PGothic" charset="0"/>
            </a:endParaRPr>
          </a:p>
          <a:p>
            <a:pPr algn="ctr" defTabSz="914400"/>
            <a:endParaRPr lang="en-US" sz="3600" dirty="0">
              <a:solidFill>
                <a:srgbClr val="FFFFFF"/>
              </a:solidFill>
              <a:latin typeface="Comic Sans MS" charset="0"/>
              <a:ea typeface="MS PGothic" charset="0"/>
            </a:endParaRPr>
          </a:p>
          <a:p>
            <a:pPr algn="ctr" defTabSz="914400"/>
            <a:endParaRPr lang="en-US" sz="3600" dirty="0">
              <a:solidFill>
                <a:srgbClr val="FFFFFF"/>
              </a:solidFill>
              <a:latin typeface="Comic Sans MS" charset="0"/>
              <a:ea typeface="MS PGothic" charset="0"/>
            </a:endParaRPr>
          </a:p>
          <a:p>
            <a:pPr algn="ctr" defTabSz="914400"/>
            <a:r>
              <a:rPr lang="en-US" sz="3600" dirty="0">
                <a:solidFill>
                  <a:srgbClr val="FFFFFF"/>
                </a:solidFill>
                <a:latin typeface="Comic Sans MS" charset="0"/>
                <a:ea typeface="MS PGothic" charset="0"/>
              </a:rPr>
              <a:t>                              Arthur C. Clarke</a:t>
            </a:r>
          </a:p>
        </p:txBody>
      </p:sp>
      <p:pic>
        <p:nvPicPr>
          <p:cNvPr id="5127" name="Picture 7" descr="brain1sm"/>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48000" y="2495550"/>
            <a:ext cx="317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517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1000"/>
                                        <p:tgtEl>
                                          <p:spTgt spid="5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5127"/>
                                        </p:tgtEl>
                                        <p:attrNameLst>
                                          <p:attrName>style.visibility</p:attrName>
                                        </p:attrNameLst>
                                      </p:cBhvr>
                                      <p:to>
                                        <p:strVal val="visible"/>
                                      </p:to>
                                    </p:set>
                                    <p:anim calcmode="lin" valueType="num">
                                      <p:cBhvr>
                                        <p:cTn id="12" dur="2000" fill="hold"/>
                                        <p:tgtEl>
                                          <p:spTgt spid="5127"/>
                                        </p:tgtEl>
                                        <p:attrNameLst>
                                          <p:attrName>ppt_w</p:attrName>
                                        </p:attrNameLst>
                                      </p:cBhvr>
                                      <p:tavLst>
                                        <p:tav tm="0">
                                          <p:val>
                                            <p:fltVal val="0"/>
                                          </p:val>
                                        </p:tav>
                                        <p:tav tm="100000">
                                          <p:val>
                                            <p:strVal val="#ppt_w"/>
                                          </p:val>
                                        </p:tav>
                                      </p:tavLst>
                                    </p:anim>
                                    <p:anim calcmode="lin" valueType="num">
                                      <p:cBhvr>
                                        <p:cTn id="13" dur="2000" fill="hold"/>
                                        <p:tgtEl>
                                          <p:spTgt spid="5127"/>
                                        </p:tgtEl>
                                        <p:attrNameLst>
                                          <p:attrName>ppt_h</p:attrName>
                                        </p:attrNameLst>
                                      </p:cBhvr>
                                      <p:tavLst>
                                        <p:tav tm="0">
                                          <p:val>
                                            <p:fltVal val="0"/>
                                          </p:val>
                                        </p:tav>
                                        <p:tav tm="100000">
                                          <p:val>
                                            <p:strVal val="#ppt_h"/>
                                          </p:val>
                                        </p:tav>
                                      </p:tavLst>
                                    </p:anim>
                                    <p:anim calcmode="lin" valueType="num">
                                      <p:cBhvr>
                                        <p:cTn id="14" dur="2000" fill="hold"/>
                                        <p:tgtEl>
                                          <p:spTgt spid="5127"/>
                                        </p:tgtEl>
                                        <p:attrNameLst>
                                          <p:attrName>style.rotation</p:attrName>
                                        </p:attrNameLst>
                                      </p:cBhvr>
                                      <p:tavLst>
                                        <p:tav tm="0">
                                          <p:val>
                                            <p:fltVal val="360"/>
                                          </p:val>
                                        </p:tav>
                                        <p:tav tm="100000">
                                          <p:val>
                                            <p:fltVal val="0"/>
                                          </p:val>
                                        </p:tav>
                                      </p:tavLst>
                                    </p:anim>
                                    <p:animEffect transition="in" filter="fade">
                                      <p:cBhvr>
                                        <p:cTn id="15" dur="2000"/>
                                        <p:tgtEl>
                                          <p:spTgt spid="5127"/>
                                        </p:tgtEl>
                                      </p:cBhvr>
                                    </p:animEffect>
                                  </p:childTnLst>
                                </p:cTn>
                              </p:par>
                              <p:par>
                                <p:cTn id="16" presetID="23" presetClass="entr" presetSubtype="16" fill="hold" nodeType="withEffect">
                                  <p:stCondLst>
                                    <p:cond delay="0"/>
                                  </p:stCondLst>
                                  <p:childTnLst>
                                    <p:set>
                                      <p:cBhvr>
                                        <p:cTn id="17" dur="1" fill="hold">
                                          <p:stCondLst>
                                            <p:cond delay="0"/>
                                          </p:stCondLst>
                                        </p:cTn>
                                        <p:tgtEl>
                                          <p:spTgt spid="5127"/>
                                        </p:tgtEl>
                                        <p:attrNameLst>
                                          <p:attrName>style.visibility</p:attrName>
                                        </p:attrNameLst>
                                      </p:cBhvr>
                                      <p:to>
                                        <p:strVal val="visible"/>
                                      </p:to>
                                    </p:set>
                                    <p:anim calcmode="lin" valueType="num">
                                      <p:cBhvr>
                                        <p:cTn id="18" dur="2000" fill="hold"/>
                                        <p:tgtEl>
                                          <p:spTgt spid="5127"/>
                                        </p:tgtEl>
                                        <p:attrNameLst>
                                          <p:attrName>ppt_w</p:attrName>
                                        </p:attrNameLst>
                                      </p:cBhvr>
                                      <p:tavLst>
                                        <p:tav tm="0">
                                          <p:val>
                                            <p:fltVal val="0"/>
                                          </p:val>
                                        </p:tav>
                                        <p:tav tm="100000">
                                          <p:val>
                                            <p:strVal val="#ppt_w"/>
                                          </p:val>
                                        </p:tav>
                                      </p:tavLst>
                                    </p:anim>
                                    <p:anim calcmode="lin" valueType="num">
                                      <p:cBhvr>
                                        <p:cTn id="19" dur="2000" fill="hold"/>
                                        <p:tgtEl>
                                          <p:spTgt spid="51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71469" y="228600"/>
            <a:ext cx="8199438" cy="1481138"/>
          </a:xfrm>
        </p:spPr>
        <p:txBody>
          <a:bodyPr>
            <a:normAutofit/>
          </a:bodyPr>
          <a:lstStyle/>
          <a:p>
            <a:pPr algn="ctr" eaLnBrk="1" hangingPunct="1"/>
            <a:r>
              <a:rPr lang="en-US" sz="3200" dirty="0" smtClean="0">
                <a:ea typeface="ＭＳ Ｐゴシック" pitchFamily="34" charset="-128"/>
              </a:rPr>
              <a:t/>
            </a:r>
            <a:br>
              <a:rPr lang="en-US" sz="3200" dirty="0" smtClean="0">
                <a:ea typeface="ＭＳ Ｐゴシック" pitchFamily="34" charset="-128"/>
              </a:rPr>
            </a:br>
            <a:endParaRPr lang="en-US" sz="3200" dirty="0" smtClean="0">
              <a:ea typeface="ＭＳ Ｐゴシック" pitchFamily="34" charset="-128"/>
            </a:endParaRPr>
          </a:p>
        </p:txBody>
      </p:sp>
      <p:sp>
        <p:nvSpPr>
          <p:cNvPr id="13316" name="Slide Number Placeholder 5"/>
          <p:cNvSpPr>
            <a:spLocks noGrp="1"/>
          </p:cNvSpPr>
          <p:nvPr>
            <p:ph type="sldNum" sz="quarter" idx="12"/>
          </p:nvPr>
        </p:nvSpPr>
        <p:spPr bwMode="auto">
          <a:noFill/>
          <a:ln>
            <a:miter lim="800000"/>
            <a:headEnd/>
            <a:tailEnd/>
          </a:ln>
        </p:spPr>
        <p:txBody>
          <a:bodyPr/>
          <a:lstStyle/>
          <a:p>
            <a:fld id="{7D6CF5C6-3F95-4708-AA3E-71E2448C9200}" type="slidenum">
              <a:rPr lang="en-US" smtClean="0">
                <a:latin typeface="Calibri" pitchFamily="34" charset="0"/>
              </a:rPr>
              <a:pPr/>
              <a:t>6</a:t>
            </a:fld>
            <a:endParaRPr lang="en-US" dirty="0" smtClean="0">
              <a:latin typeface="Calibri" pitchFamily="34" charset="0"/>
            </a:endParaRPr>
          </a:p>
        </p:txBody>
      </p:sp>
      <p:sp>
        <p:nvSpPr>
          <p:cNvPr id="6" name="TextBox 1"/>
          <p:cNvSpPr txBox="1">
            <a:spLocks noChangeArrowheads="1"/>
          </p:cNvSpPr>
          <p:nvPr/>
        </p:nvSpPr>
        <p:spPr bwMode="auto">
          <a:xfrm>
            <a:off x="2500469" y="100016"/>
            <a:ext cx="3845347" cy="954107"/>
          </a:xfrm>
          <a:prstGeom prst="rect">
            <a:avLst/>
          </a:prstGeom>
          <a:noFill/>
          <a:ln w="9525">
            <a:noFill/>
            <a:miter lim="800000"/>
            <a:headEnd/>
            <a:tailEnd/>
          </a:ln>
        </p:spPr>
        <p:txBody>
          <a:bodyPr wrap="none">
            <a:spAutoFit/>
          </a:bodyPr>
          <a:lstStyle/>
          <a:p>
            <a:pPr algn="ctr"/>
            <a:r>
              <a:rPr lang="en-US" sz="2800" b="1" dirty="0">
                <a:solidFill>
                  <a:srgbClr val="550B42"/>
                </a:solidFill>
              </a:rPr>
              <a:t>Diversity, Who Needs It</a:t>
            </a:r>
            <a:r>
              <a:rPr lang="en-US" sz="2800" b="1" dirty="0" smtClean="0">
                <a:solidFill>
                  <a:srgbClr val="550B42"/>
                </a:solidFill>
              </a:rPr>
              <a:t>?</a:t>
            </a:r>
          </a:p>
          <a:p>
            <a:pPr algn="ctr"/>
            <a:r>
              <a:rPr lang="en-US" sz="2800" b="1" dirty="0" smtClean="0">
                <a:solidFill>
                  <a:srgbClr val="550B42"/>
                </a:solidFill>
              </a:rPr>
              <a:t>WE DO!</a:t>
            </a:r>
            <a:endParaRPr lang="en-US" sz="2800" b="1" dirty="0">
              <a:solidFill>
                <a:srgbClr val="550B42"/>
              </a:solidFill>
            </a:endParaRPr>
          </a:p>
        </p:txBody>
      </p:sp>
      <p:sp>
        <p:nvSpPr>
          <p:cNvPr id="9" name="Rectangle 3"/>
          <p:cNvSpPr txBox="1">
            <a:spLocks noChangeArrowheads="1"/>
          </p:cNvSpPr>
          <p:nvPr/>
        </p:nvSpPr>
        <p:spPr bwMode="auto">
          <a:xfrm>
            <a:off x="228600" y="1143000"/>
            <a:ext cx="8610600" cy="4495800"/>
          </a:xfrm>
          <a:prstGeom prst="rect">
            <a:avLst/>
          </a:prstGeom>
          <a:noFill/>
          <a:ln w="9525">
            <a:noFill/>
            <a:miter lim="800000"/>
            <a:headEnd/>
            <a:tailEnd/>
          </a:ln>
        </p:spPr>
        <p:txBody>
          <a:bodyPr/>
          <a:lstStyle/>
          <a:p>
            <a:pPr marL="283464" indent="-283464">
              <a:spcBef>
                <a:spcPct val="20000"/>
              </a:spcBef>
              <a:buFont typeface="Arial"/>
              <a:buChar char="•"/>
              <a:defRPr/>
            </a:pPr>
            <a:r>
              <a:rPr lang="en-US" sz="2800" dirty="0" smtClean="0">
                <a:latin typeface="Calibri" pitchFamily="-107" charset="0"/>
                <a:ea typeface="ＭＳ Ｐゴシック" pitchFamily="-107" charset="-128"/>
              </a:rPr>
              <a:t>“To </a:t>
            </a:r>
            <a:r>
              <a:rPr lang="en-US" sz="2800" dirty="0">
                <a:latin typeface="Calibri" pitchFamily="-107" charset="0"/>
                <a:ea typeface="ＭＳ Ｐゴシック" pitchFamily="-107" charset="-128"/>
              </a:rPr>
              <a:t>fuel discovery, science needs a diversity of minds, perspectives, and voices. Research has shown that diverse teams make for better science and lead to better results</a:t>
            </a:r>
            <a:r>
              <a:rPr lang="en-US" sz="2800" dirty="0" smtClean="0"/>
              <a:t>.”—</a:t>
            </a:r>
            <a:r>
              <a:rPr lang="en-US" sz="2800" dirty="0"/>
              <a:t>SfN Website </a:t>
            </a:r>
            <a:endParaRPr lang="en-US" sz="2800" dirty="0">
              <a:latin typeface="Calibri" pitchFamily="-107" charset="0"/>
            </a:endParaRPr>
          </a:p>
          <a:p>
            <a:pPr marL="283464" indent="-283464">
              <a:spcBef>
                <a:spcPct val="20000"/>
              </a:spcBef>
              <a:buFont typeface="Arial"/>
              <a:buChar char="•"/>
              <a:defRPr/>
            </a:pPr>
            <a:r>
              <a:rPr lang="en-US" sz="2800" dirty="0" smtClean="0">
                <a:latin typeface="Calibri" pitchFamily="-107" charset="0"/>
                <a:ea typeface="ＭＳ Ｐゴシック" pitchFamily="-107" charset="-128"/>
              </a:rPr>
              <a:t>More </a:t>
            </a:r>
            <a:r>
              <a:rPr lang="en-US" sz="2800" dirty="0">
                <a:latin typeface="Calibri" pitchFamily="-107" charset="0"/>
                <a:ea typeface="ＭＳ Ｐゴシック" pitchFamily="-107" charset="-128"/>
              </a:rPr>
              <a:t>perspectives are taken into account and fewer things taken for granted </a:t>
            </a:r>
          </a:p>
          <a:p>
            <a:pPr marL="742950" lvl="1" indent="-285750">
              <a:spcBef>
                <a:spcPct val="20000"/>
              </a:spcBef>
              <a:buFontTx/>
              <a:buChar char="–"/>
              <a:defRPr/>
            </a:pPr>
            <a:r>
              <a:rPr lang="en-US" sz="2400" dirty="0" smtClean="0">
                <a:latin typeface="Calibri" pitchFamily="-107" charset="0"/>
              </a:rPr>
              <a:t>Improved understanding of the marketplace or for universities –understanding of the goals requested….</a:t>
            </a:r>
          </a:p>
          <a:p>
            <a:pPr marL="742950" lvl="1" indent="-285750">
              <a:spcBef>
                <a:spcPct val="20000"/>
              </a:spcBef>
              <a:buFontTx/>
              <a:buChar char="–"/>
              <a:defRPr/>
            </a:pPr>
            <a:r>
              <a:rPr lang="en-US" sz="2400" dirty="0" smtClean="0">
                <a:latin typeface="Calibri" pitchFamily="-107" charset="0"/>
              </a:rPr>
              <a:t>Enhanced creativity and problem-solving abilities in teams</a:t>
            </a:r>
          </a:p>
          <a:p>
            <a:pPr marL="742950" lvl="1" indent="-285750">
              <a:spcBef>
                <a:spcPct val="20000"/>
              </a:spcBef>
              <a:buFontTx/>
              <a:buChar char="–"/>
              <a:defRPr/>
            </a:pPr>
            <a:r>
              <a:rPr lang="en-US" sz="2400" dirty="0" smtClean="0">
                <a:latin typeface="Calibri" pitchFamily="-107" charset="0"/>
              </a:rPr>
              <a:t>Better use of talent </a:t>
            </a:r>
          </a:p>
          <a:p>
            <a:pPr marL="742950" lvl="1" indent="-285750">
              <a:spcBef>
                <a:spcPct val="20000"/>
              </a:spcBef>
              <a:buFontTx/>
              <a:buChar char="–"/>
              <a:defRPr/>
            </a:pPr>
            <a:r>
              <a:rPr lang="en-US" sz="2400" dirty="0" smtClean="0">
                <a:latin typeface="Calibri" pitchFamily="-107" charset="0"/>
              </a:rPr>
              <a:t>Diversity </a:t>
            </a:r>
            <a:r>
              <a:rPr lang="en-US" sz="2400" dirty="0">
                <a:latin typeface="Calibri" pitchFamily="-107" charset="0"/>
              </a:rPr>
              <a:t>of </a:t>
            </a:r>
            <a:r>
              <a:rPr lang="en-US" sz="2400" dirty="0" smtClean="0">
                <a:latin typeface="Calibri" pitchFamily="-107" charset="0"/>
              </a:rPr>
              <a:t>Teams = </a:t>
            </a:r>
            <a:r>
              <a:rPr lang="en-US" sz="2400" dirty="0">
                <a:latin typeface="Calibri" pitchFamily="-107" charset="0"/>
              </a:rPr>
              <a:t>Better and more successful </a:t>
            </a:r>
            <a:r>
              <a:rPr lang="en-US" sz="2400" dirty="0" smtClean="0">
                <a:latin typeface="Calibri" pitchFamily="-107" charset="0"/>
              </a:rPr>
              <a:t>outcomes</a:t>
            </a:r>
          </a:p>
          <a:p>
            <a:pPr marL="342900" indent="-342900">
              <a:spcBef>
                <a:spcPct val="20000"/>
              </a:spcBef>
              <a:defRPr/>
            </a:pPr>
            <a:r>
              <a:rPr lang="en-US" sz="1100" i="1" dirty="0">
                <a:effectLst>
                  <a:outerShdw blurRad="38100" dist="38100" dir="2700000" algn="tl">
                    <a:srgbClr val="C0C0C0"/>
                  </a:outerShdw>
                </a:effectLst>
                <a:ea typeface="ＭＳ Ｐゴシック" pitchFamily="-107" charset="-128"/>
              </a:rPr>
              <a:t>	</a:t>
            </a:r>
          </a:p>
          <a:p>
            <a:pPr marL="342900" indent="-342900" algn="ctr">
              <a:spcBef>
                <a:spcPts val="300"/>
              </a:spcBef>
              <a:defRPr/>
            </a:pPr>
            <a:r>
              <a:rPr lang="en-US" sz="2400" i="1" dirty="0">
                <a:effectLst>
                  <a:outerShdw blurRad="38100" dist="38100" dir="2700000" algn="tl">
                    <a:srgbClr val="C0C0C0"/>
                  </a:outerShdw>
                </a:effectLst>
                <a:ea typeface="ＭＳ Ｐゴシック" pitchFamily="-107" charset="-128"/>
              </a:rPr>
              <a:t>	</a:t>
            </a:r>
            <a:endParaRPr lang="en-US" sz="2800" dirty="0">
              <a:solidFill>
                <a:srgbClr val="660066"/>
              </a:solidFill>
              <a:latin typeface="Calibri" pitchFamily="-107" charset="0"/>
              <a:ea typeface="ＭＳ Ｐゴシック" pitchFamily="-107" charset="-128"/>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070203" y="482600"/>
            <a:ext cx="2496909" cy="5781675"/>
          </a:xfrm>
        </p:spPr>
        <p:txBody>
          <a:bodyPr/>
          <a:lstStyle/>
          <a:p>
            <a:pPr eaLnBrk="1" hangingPunct="1"/>
            <a:r>
              <a:rPr lang="en-US" altLang="en-US" sz="3200" dirty="0" smtClean="0">
                <a:latin typeface="Tempus Sans ITC" pitchFamily="82" charset="0"/>
              </a:rPr>
              <a:t/>
            </a:r>
            <a:br>
              <a:rPr lang="en-US" altLang="en-US" sz="3200" dirty="0" smtClean="0">
                <a:latin typeface="Tempus Sans ITC" pitchFamily="82" charset="0"/>
              </a:rPr>
            </a:br>
            <a:r>
              <a:rPr lang="en-US" altLang="en-US" sz="3200" dirty="0" smtClean="0">
                <a:latin typeface="Tempus Sans ITC" pitchFamily="82" charset="0"/>
              </a:rPr>
              <a:t>Are there any Questions?</a:t>
            </a:r>
            <a:br>
              <a:rPr lang="en-US" altLang="en-US" sz="3200" dirty="0" smtClean="0">
                <a:latin typeface="Tempus Sans ITC" pitchFamily="82" charset="0"/>
              </a:rPr>
            </a:br>
            <a:endParaRPr lang="en-US" altLang="en-US" sz="3200" dirty="0" smtClean="0">
              <a:latin typeface="Tempus Sans ITC" pitchFamily="82" charset="0"/>
            </a:endParaRPr>
          </a:p>
        </p:txBody>
      </p:sp>
      <p:pic>
        <p:nvPicPr>
          <p:cNvPr id="72707" name="Picture 3" descr="hs-2009-18-a-large_web"/>
          <p:cNvPicPr>
            <a:picLocks noChangeAspect="1" noChangeArrowheads="1"/>
          </p:cNvPicPr>
          <p:nvPr/>
        </p:nvPicPr>
        <p:blipFill>
          <a:blip r:embed="rId3" cstate="print"/>
          <a:srcRect/>
          <a:stretch>
            <a:fillRect/>
          </a:stretch>
        </p:blipFill>
        <p:spPr bwMode="auto">
          <a:xfrm>
            <a:off x="3424238" y="0"/>
            <a:ext cx="5719762" cy="6872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320675" y="392112"/>
            <a:ext cx="8404225" cy="733425"/>
          </a:xfrm>
          <a:solidFill>
            <a:srgbClr val="FFFFFF">
              <a:alpha val="79000"/>
            </a:srgbClr>
          </a:solidFill>
        </p:spPr>
        <p:txBody>
          <a:bodyPr vert="horz" wrap="square" lIns="91440" tIns="45720" rIns="91440" bIns="45720" numCol="1" anchor="t" anchorCtr="0" compatLnSpc="1">
            <a:prstTxWarp prst="textNoShape">
              <a:avLst/>
            </a:prstTxWarp>
          </a:bodyPr>
          <a:lstStyle/>
          <a:p>
            <a:pPr eaLnBrk="1" hangingPunct="1"/>
            <a:r>
              <a:rPr lang="en-US" sz="4000" dirty="0">
                <a:latin typeface="Calibri" charset="0"/>
                <a:ea typeface="MS PGothic" charset="0"/>
              </a:rPr>
              <a:t>Why Support University Research?</a:t>
            </a:r>
          </a:p>
        </p:txBody>
      </p:sp>
      <p:sp>
        <p:nvSpPr>
          <p:cNvPr id="39939" name="Rectangle 3"/>
          <p:cNvSpPr>
            <a:spLocks noGrp="1" noChangeArrowheads="1"/>
          </p:cNvSpPr>
          <p:nvPr>
            <p:ph type="body" idx="1"/>
          </p:nvPr>
        </p:nvSpPr>
        <p:spPr bwMode="auto">
          <a:xfrm>
            <a:off x="228600" y="1798814"/>
            <a:ext cx="8763000" cy="4570413"/>
          </a:xfrm>
          <a:solidFill>
            <a:srgbClr val="FFFFFF">
              <a:alpha val="79000"/>
            </a:srgbClr>
          </a:solidFill>
        </p:spPr>
        <p:txBody>
          <a:bodyPr vert="horz" wrap="square" lIns="91440" tIns="45720" rIns="91440" bIns="45720" numCol="1" anchor="t" anchorCtr="0" compatLnSpc="1">
            <a:prstTxWarp prst="textNoShape">
              <a:avLst/>
            </a:prstTxWarp>
            <a:normAutofit fontScale="85000" lnSpcReduction="20000"/>
          </a:bodyPr>
          <a:lstStyle/>
          <a:p>
            <a:pPr eaLnBrk="1" hangingPunct="1"/>
            <a:r>
              <a:rPr lang="en-US" dirty="0">
                <a:latin typeface="Calibri" charset="0"/>
                <a:ea typeface="MS PGothic" charset="0"/>
              </a:rPr>
              <a:t>Primarily Basic/Fundamental Research</a:t>
            </a:r>
          </a:p>
          <a:p>
            <a:pPr eaLnBrk="1" hangingPunct="1"/>
            <a:r>
              <a:rPr lang="en-US" dirty="0">
                <a:latin typeface="Calibri" charset="0"/>
                <a:ea typeface="MS PGothic" charset="0"/>
              </a:rPr>
              <a:t>Integrates research with education </a:t>
            </a:r>
          </a:p>
          <a:p>
            <a:pPr eaLnBrk="1" hangingPunct="1"/>
            <a:r>
              <a:rPr lang="en-US" dirty="0">
                <a:latin typeface="Calibri" charset="0"/>
                <a:ea typeface="MS PGothic" charset="0"/>
              </a:rPr>
              <a:t>Researchers have flexibility </a:t>
            </a:r>
          </a:p>
          <a:p>
            <a:pPr lvl="1" eaLnBrk="1" hangingPunct="1"/>
            <a:r>
              <a:rPr lang="en-US" dirty="0">
                <a:latin typeface="Calibri" charset="0"/>
                <a:ea typeface="MS PGothic" charset="0"/>
              </a:rPr>
              <a:t>Mobility among universities, types of institutions</a:t>
            </a:r>
          </a:p>
          <a:p>
            <a:pPr lvl="1" eaLnBrk="1" hangingPunct="1"/>
            <a:r>
              <a:rPr lang="en-US" dirty="0">
                <a:latin typeface="Calibri" charset="0"/>
                <a:ea typeface="MS PGothic" charset="0"/>
              </a:rPr>
              <a:t>Capitalize on breakthroughs and emerging areas</a:t>
            </a:r>
          </a:p>
          <a:p>
            <a:pPr lvl="1" eaLnBrk="1" hangingPunct="1"/>
            <a:r>
              <a:rPr lang="en-US" dirty="0">
                <a:latin typeface="Calibri" charset="0"/>
                <a:ea typeface="MS PGothic" charset="0"/>
              </a:rPr>
              <a:t>Collaborate across disciplines, institutions &amp; countries</a:t>
            </a:r>
          </a:p>
          <a:p>
            <a:pPr lvl="1" eaLnBrk="1" hangingPunct="1"/>
            <a:r>
              <a:rPr lang="en-US" dirty="0">
                <a:latin typeface="Calibri" charset="0"/>
                <a:ea typeface="MS PGothic" charset="0"/>
              </a:rPr>
              <a:t>Collaborate with industry </a:t>
            </a:r>
          </a:p>
          <a:p>
            <a:pPr lvl="2" eaLnBrk="1" hangingPunct="1"/>
            <a:endParaRPr lang="en-US" dirty="0">
              <a:latin typeface="Calibri" charset="0"/>
              <a:ea typeface="MS PGothic" charset="0"/>
            </a:endParaRPr>
          </a:p>
          <a:p>
            <a:pPr eaLnBrk="1" hangingPunct="1"/>
            <a:r>
              <a:rPr lang="en-US" dirty="0">
                <a:latin typeface="Calibri" charset="0"/>
                <a:ea typeface="MS PGothic" charset="0"/>
              </a:rPr>
              <a:t>Cultivate interdisciplinary expertise in research and education to develop Centers of Excellence</a:t>
            </a:r>
          </a:p>
          <a:p>
            <a:pPr eaLnBrk="1" hangingPunct="1"/>
            <a:r>
              <a:rPr lang="en-US" dirty="0">
                <a:latin typeface="Calibri" charset="0"/>
                <a:ea typeface="MS PGothic" charset="0"/>
              </a:rPr>
              <a:t>Public service and education of community</a:t>
            </a:r>
          </a:p>
        </p:txBody>
      </p:sp>
    </p:spTree>
    <p:extLst>
      <p:ext uri="{BB962C8B-B14F-4D97-AF65-F5344CB8AC3E}">
        <p14:creationId xmlns:p14="http://schemas.microsoft.com/office/powerpoint/2010/main" val="33861546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wipe(left)">
                                      <p:cBhvr>
                                        <p:cTn id="7" dur="500"/>
                                        <p:tgtEl>
                                          <p:spTgt spid="39938"/>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9939"/>
                                        </p:tgtEl>
                                        <p:attrNameLst>
                                          <p:attrName>style.visibility</p:attrName>
                                        </p:attrNameLst>
                                      </p:cBhvr>
                                      <p:to>
                                        <p:strVal val="visible"/>
                                      </p:to>
                                    </p:set>
                                    <p:animEffect transition="in" filter="wipe(right)">
                                      <p:cBhvr>
                                        <p:cTn id="11" dur="5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autoUpdateAnimBg="0"/>
      <p:bldP spid="39939" grpId="0" bldLvl="2"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bg1">
              <a:lumMod val="95000"/>
            </a:schemeClr>
          </a:solidFill>
        </p:spPr>
        <p:txBody>
          <a:bodyPr rtlCol="0">
            <a:normAutofit fontScale="90000"/>
          </a:bodyPr>
          <a:lstStyle/>
          <a:p>
            <a:pPr eaLnBrk="1" fontAlgn="auto" hangingPunct="1">
              <a:spcAft>
                <a:spcPts val="0"/>
              </a:spcAft>
              <a:defRPr/>
            </a:pPr>
            <a:r>
              <a:rPr lang="en-US" dirty="0" smtClean="0">
                <a:cs typeface="ＭＳ Ｐゴシック" charset="0"/>
              </a:rPr>
              <a:t>Gender Distribution Between STEM and All Employment, 2009</a:t>
            </a:r>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18" y="1419756"/>
            <a:ext cx="6915391" cy="544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a:xfrm>
            <a:off x="6248400" y="1251701"/>
            <a:ext cx="2895600" cy="762000"/>
          </a:xfrm>
          <a:solidFill>
            <a:schemeClr val="bg1">
              <a:lumMod val="95000"/>
            </a:schemeClr>
          </a:solidFill>
        </p:spPr>
        <p:txBody>
          <a:bodyPr/>
          <a:lstStyle/>
          <a:p>
            <a:pPr>
              <a:defRPr/>
            </a:pPr>
            <a:r>
              <a:rPr lang="en-US" sz="1400" dirty="0">
                <a:solidFill>
                  <a:prstClr val="black">
                    <a:tint val="75000"/>
                  </a:prstClr>
                </a:solidFill>
              </a:rPr>
              <a:t>The Competitiveness and Innovative Capacity of the United States.  U.S. Dept. of Commerce.  2012.  pg. 4-13.</a:t>
            </a:r>
          </a:p>
        </p:txBody>
      </p:sp>
    </p:spTree>
    <p:extLst>
      <p:ext uri="{BB962C8B-B14F-4D97-AF65-F5344CB8AC3E}">
        <p14:creationId xmlns:p14="http://schemas.microsoft.com/office/powerpoint/2010/main" val="5911058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NIH Study: Data 2000-2006</a:t>
            </a:r>
            <a:endParaRPr lang="en-US" dirty="0"/>
          </a:p>
        </p:txBody>
      </p:sp>
      <p:sp>
        <p:nvSpPr>
          <p:cNvPr id="3" name="Content Placeholder 2"/>
          <p:cNvSpPr>
            <a:spLocks noGrp="1"/>
          </p:cNvSpPr>
          <p:nvPr>
            <p:ph idx="1"/>
          </p:nvPr>
        </p:nvSpPr>
        <p:spPr/>
        <p:txBody>
          <a:bodyPr>
            <a:normAutofit fontScale="92500" lnSpcReduction="20000"/>
          </a:bodyPr>
          <a:lstStyle/>
          <a:p>
            <a:r>
              <a:rPr lang="en-US" dirty="0"/>
              <a:t>Black applicants from 2000-2006 were 10 percentage points less likely than white applicants to be awarded research project grants from the </a:t>
            </a:r>
            <a:r>
              <a:rPr lang="en-US" dirty="0" smtClean="0"/>
              <a:t>NIH after </a:t>
            </a:r>
            <a:r>
              <a:rPr lang="en-US" dirty="0"/>
              <a:t>controlling for factors that influence the likelihood of a grant </a:t>
            </a:r>
            <a:r>
              <a:rPr lang="en-US" dirty="0" smtClean="0"/>
              <a:t>award. </a:t>
            </a:r>
          </a:p>
          <a:p>
            <a:r>
              <a:rPr lang="en-US" dirty="0" smtClean="0"/>
              <a:t>Low </a:t>
            </a:r>
            <a:r>
              <a:rPr lang="en-US" dirty="0"/>
              <a:t>number of applications for NIH R01 </a:t>
            </a:r>
            <a:r>
              <a:rPr lang="en-US" dirty="0" smtClean="0"/>
              <a:t>grants. 	40,069 </a:t>
            </a:r>
            <a:r>
              <a:rPr lang="en-US" dirty="0"/>
              <a:t>individual </a:t>
            </a:r>
            <a:r>
              <a:rPr lang="en-US" dirty="0" smtClean="0"/>
              <a:t>applicants </a:t>
            </a:r>
          </a:p>
          <a:p>
            <a:pPr lvl="1"/>
            <a:r>
              <a:rPr lang="en-US" dirty="0" smtClean="0"/>
              <a:t>1.5 </a:t>
            </a:r>
            <a:r>
              <a:rPr lang="en-US" dirty="0"/>
              <a:t>percent self-identified as black or African-American (598), </a:t>
            </a:r>
            <a:endParaRPr lang="en-US" dirty="0" smtClean="0"/>
          </a:p>
          <a:p>
            <a:pPr lvl="1"/>
            <a:r>
              <a:rPr lang="en-US" dirty="0" smtClean="0"/>
              <a:t>3.3 </a:t>
            </a:r>
            <a:r>
              <a:rPr lang="en-US" dirty="0"/>
              <a:t>percent as Hispanic (1,319</a:t>
            </a:r>
            <a:r>
              <a:rPr lang="en-US" dirty="0" smtClean="0"/>
              <a:t>),</a:t>
            </a:r>
          </a:p>
          <a:p>
            <a:pPr lvl="1"/>
            <a:r>
              <a:rPr lang="en-US" dirty="0" smtClean="0"/>
              <a:t> </a:t>
            </a:r>
            <a:r>
              <a:rPr lang="en-US" dirty="0"/>
              <a:t>13.5 percent as Asian (5,402), </a:t>
            </a:r>
            <a:endParaRPr lang="en-US" dirty="0" smtClean="0"/>
          </a:p>
          <a:p>
            <a:pPr lvl="1"/>
            <a:r>
              <a:rPr lang="en-US" dirty="0" smtClean="0"/>
              <a:t>71 </a:t>
            </a:r>
            <a:r>
              <a:rPr lang="en-US" dirty="0"/>
              <a:t>percent as white (28,456), and </a:t>
            </a:r>
            <a:endParaRPr lang="en-US" dirty="0" smtClean="0"/>
          </a:p>
          <a:p>
            <a:pPr lvl="1"/>
            <a:r>
              <a:rPr lang="en-US" dirty="0" smtClean="0"/>
              <a:t>11 </a:t>
            </a:r>
            <a:r>
              <a:rPr lang="en-US" dirty="0"/>
              <a:t>percent as other/unknown. </a:t>
            </a:r>
          </a:p>
          <a:p>
            <a:endParaRPr lang="en-US" dirty="0"/>
          </a:p>
        </p:txBody>
      </p:sp>
    </p:spTree>
    <p:extLst>
      <p:ext uri="{BB962C8B-B14F-4D97-AF65-F5344CB8AC3E}">
        <p14:creationId xmlns:p14="http://schemas.microsoft.com/office/powerpoint/2010/main" val="32873279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209" y="0"/>
            <a:ext cx="7633447" cy="599421"/>
          </a:xfrm>
        </p:spPr>
        <p:txBody>
          <a:bodyPr>
            <a:noAutofit/>
          </a:bodyPr>
          <a:lstStyle/>
          <a:p>
            <a:r>
              <a:rPr lang="en-US" sz="2400" dirty="0" smtClean="0"/>
              <a:t>Presidential Awards for Beginning Scientist and Engineers:</a:t>
            </a:r>
            <a:br>
              <a:rPr lang="en-US" sz="2400" dirty="0" smtClean="0"/>
            </a:br>
            <a:r>
              <a:rPr lang="en-US" sz="2400" dirty="0" smtClean="0"/>
              <a:t>from PYI to PECASE </a:t>
            </a:r>
            <a:endParaRPr lang="en-US" sz="2400" dirty="0"/>
          </a:p>
        </p:txBody>
      </p:sp>
      <p:sp>
        <p:nvSpPr>
          <p:cNvPr id="3" name="Content Placeholder 2"/>
          <p:cNvSpPr>
            <a:spLocks noGrp="1"/>
          </p:cNvSpPr>
          <p:nvPr>
            <p:ph idx="1"/>
          </p:nvPr>
        </p:nvSpPr>
        <p:spPr>
          <a:xfrm>
            <a:off x="268606" y="799953"/>
            <a:ext cx="8680823" cy="5520765"/>
          </a:xfrm>
        </p:spPr>
        <p:txBody>
          <a:bodyPr>
            <a:noAutofit/>
          </a:bodyPr>
          <a:lstStyle/>
          <a:p>
            <a:pPr>
              <a:spcBef>
                <a:spcPts val="0"/>
              </a:spcBef>
            </a:pPr>
            <a:r>
              <a:rPr lang="en-US" sz="2000" dirty="0" smtClean="0"/>
              <a:t>Reagan:  Started PYI only at NSF</a:t>
            </a:r>
          </a:p>
          <a:p>
            <a:pPr lvl="1">
              <a:spcBef>
                <a:spcPts val="0"/>
              </a:spcBef>
            </a:pPr>
            <a:r>
              <a:rPr lang="en-US" sz="1800" dirty="0" smtClean="0"/>
              <a:t>100 Engineers</a:t>
            </a:r>
          </a:p>
          <a:p>
            <a:pPr lvl="2">
              <a:spcBef>
                <a:spcPts val="0"/>
              </a:spcBef>
            </a:pPr>
            <a:r>
              <a:rPr lang="en-US" sz="1600" dirty="0" smtClean="0"/>
              <a:t>100 other—Eventually SBE and 4-Yr Colleges Eligible</a:t>
            </a:r>
          </a:p>
          <a:p>
            <a:pPr lvl="2">
              <a:spcBef>
                <a:spcPts val="0"/>
              </a:spcBef>
            </a:pPr>
            <a:r>
              <a:rPr lang="en-US" sz="1600" dirty="0" smtClean="0"/>
              <a:t>Nomination </a:t>
            </a:r>
          </a:p>
          <a:p>
            <a:pPr>
              <a:spcBef>
                <a:spcPts val="0"/>
              </a:spcBef>
            </a:pPr>
            <a:r>
              <a:rPr lang="en-US" sz="2000" dirty="0" smtClean="0"/>
              <a:t>Bush</a:t>
            </a:r>
          </a:p>
          <a:p>
            <a:pPr lvl="1">
              <a:spcBef>
                <a:spcPts val="0"/>
              </a:spcBef>
            </a:pPr>
            <a:r>
              <a:rPr lang="en-US" sz="1800" dirty="0" smtClean="0"/>
              <a:t>40 PYIs (20 Engineers and 20 other) </a:t>
            </a:r>
          </a:p>
          <a:p>
            <a:pPr lvl="2">
              <a:spcBef>
                <a:spcPts val="0"/>
              </a:spcBef>
            </a:pPr>
            <a:r>
              <a:rPr lang="en-US" sz="1600" dirty="0" smtClean="0"/>
              <a:t>NSF PYI started to increased number </a:t>
            </a:r>
          </a:p>
          <a:p>
            <a:pPr lvl="1">
              <a:spcBef>
                <a:spcPts val="0"/>
              </a:spcBef>
            </a:pPr>
            <a:r>
              <a:rPr lang="en-US" sz="1800" dirty="0" smtClean="0"/>
              <a:t>Nomination</a:t>
            </a:r>
          </a:p>
          <a:p>
            <a:pPr>
              <a:spcBef>
                <a:spcPts val="0"/>
              </a:spcBef>
            </a:pPr>
            <a:r>
              <a:rPr lang="en-US" sz="2000" dirty="0" smtClean="0"/>
              <a:t>Clinton</a:t>
            </a:r>
          </a:p>
          <a:p>
            <a:pPr lvl="1">
              <a:spcBef>
                <a:spcPts val="0"/>
              </a:spcBef>
            </a:pPr>
            <a:r>
              <a:rPr lang="en-US" sz="1800" dirty="0" smtClean="0"/>
              <a:t>Emphasis:  National Science and Technology Council</a:t>
            </a:r>
          </a:p>
          <a:p>
            <a:pPr lvl="1">
              <a:spcBef>
                <a:spcPts val="0"/>
              </a:spcBef>
            </a:pPr>
            <a:r>
              <a:rPr lang="en-US" sz="1800" dirty="0" smtClean="0"/>
              <a:t>Presidential Early Career Awards for Scientists and Engineers (PECASE)</a:t>
            </a:r>
          </a:p>
          <a:p>
            <a:pPr lvl="2">
              <a:spcBef>
                <a:spcPts val="0"/>
              </a:spcBef>
            </a:pPr>
            <a:r>
              <a:rPr lang="en-US" sz="1600" dirty="0" smtClean="0"/>
              <a:t>NSF linked the award to CAREER Applications--</a:t>
            </a:r>
          </a:p>
          <a:p>
            <a:pPr lvl="2">
              <a:spcBef>
                <a:spcPts val="0"/>
              </a:spcBef>
            </a:pPr>
            <a:r>
              <a:rPr lang="en-US" sz="1600" dirty="0" smtClean="0"/>
              <a:t>NIH, VA, DOD, DOE, AG, NASA were also included</a:t>
            </a:r>
          </a:p>
          <a:p>
            <a:pPr lvl="2">
              <a:spcBef>
                <a:spcPts val="0"/>
              </a:spcBef>
            </a:pPr>
            <a:r>
              <a:rPr lang="en-US" sz="1600" dirty="0" smtClean="0"/>
              <a:t>Total of 50 to ensure prestige</a:t>
            </a:r>
          </a:p>
          <a:p>
            <a:pPr>
              <a:spcBef>
                <a:spcPts val="0"/>
              </a:spcBef>
            </a:pPr>
            <a:r>
              <a:rPr lang="en-US" sz="2000" dirty="0" smtClean="0"/>
              <a:t>Bush</a:t>
            </a:r>
          </a:p>
          <a:p>
            <a:pPr lvl="1">
              <a:spcBef>
                <a:spcPts val="0"/>
              </a:spcBef>
            </a:pPr>
            <a:r>
              <a:rPr lang="en-US" sz="1800" dirty="0" smtClean="0"/>
              <a:t>New selection component:  Both outstanding science and service</a:t>
            </a:r>
          </a:p>
          <a:p>
            <a:pPr lvl="1">
              <a:spcBef>
                <a:spcPts val="0"/>
              </a:spcBef>
            </a:pPr>
            <a:r>
              <a:rPr lang="en-US" sz="1800" dirty="0" smtClean="0"/>
              <a:t>Added Education and increased numbers for agencies </a:t>
            </a:r>
          </a:p>
          <a:p>
            <a:pPr>
              <a:spcBef>
                <a:spcPts val="0"/>
              </a:spcBef>
            </a:pPr>
            <a:r>
              <a:rPr lang="en-US" sz="2000" dirty="0" smtClean="0"/>
              <a:t>Obama</a:t>
            </a:r>
          </a:p>
          <a:p>
            <a:pPr lvl="1">
              <a:spcBef>
                <a:spcPts val="0"/>
              </a:spcBef>
            </a:pPr>
            <a:r>
              <a:rPr lang="en-US" sz="1800" dirty="0" smtClean="0"/>
              <a:t>Increased the number to around 100 and added agencies including Interior, EPA, Intelligence Community, and Smithsonian</a:t>
            </a:r>
          </a:p>
          <a:p>
            <a:pPr>
              <a:spcBef>
                <a:spcPts val="0"/>
              </a:spcBef>
            </a:pPr>
            <a:r>
              <a:rPr lang="en-US" sz="2000" dirty="0" smtClean="0"/>
              <a:t>???</a:t>
            </a:r>
            <a:endParaRPr lang="en-US" sz="2000" dirty="0"/>
          </a:p>
        </p:txBody>
      </p:sp>
      <p:sp>
        <p:nvSpPr>
          <p:cNvPr id="4" name="Date Placeholder 3"/>
          <p:cNvSpPr>
            <a:spLocks noGrp="1"/>
          </p:cNvSpPr>
          <p:nvPr>
            <p:ph type="dt" sz="half" idx="10"/>
          </p:nvPr>
        </p:nvSpPr>
        <p:spPr/>
        <p:txBody>
          <a:bodyPr/>
          <a:lstStyle/>
          <a:p>
            <a:fld id="{313C3F72-753C-AC4E-90E6-61CC1B597357}" type="datetime1">
              <a:rPr lang="en-US" smtClean="0"/>
              <a:t>5/1/2015</a:t>
            </a:fld>
            <a:endParaRPr lang="en-US"/>
          </a:p>
        </p:txBody>
      </p:sp>
      <p:sp>
        <p:nvSpPr>
          <p:cNvPr id="5" name="Footer Placeholder 4"/>
          <p:cNvSpPr>
            <a:spLocks noGrp="1"/>
          </p:cNvSpPr>
          <p:nvPr>
            <p:ph type="ftr" sz="quarter" idx="11"/>
          </p:nvPr>
        </p:nvSpPr>
        <p:spPr/>
        <p:txBody>
          <a:bodyPr/>
          <a:lstStyle/>
          <a:p>
            <a:r>
              <a:rPr lang="en-US" smtClean="0"/>
              <a:t>Kathie L. Olsen, ScienceWorks</a:t>
            </a:r>
            <a:endParaRPr lang="en-US"/>
          </a:p>
        </p:txBody>
      </p:sp>
    </p:spTree>
    <p:extLst>
      <p:ext uri="{BB962C8B-B14F-4D97-AF65-F5344CB8AC3E}">
        <p14:creationId xmlns:p14="http://schemas.microsoft.com/office/powerpoint/2010/main" val="33838943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55625" y="0"/>
            <a:ext cx="8167688" cy="1570038"/>
          </a:xfrm>
          <a:solidFill>
            <a:srgbClr val="FFFFFF">
              <a:alpha val="80000"/>
            </a:srgbClr>
          </a:solidFill>
        </p:spPr>
        <p:txBody>
          <a:bodyPr vert="horz" wrap="square" lIns="91440" tIns="45720" rIns="91440" bIns="45720" numCol="1" anchor="t" anchorCtr="0" compatLnSpc="1">
            <a:prstTxWarp prst="textNoShape">
              <a:avLst/>
            </a:prstTxWarp>
          </a:bodyPr>
          <a:lstStyle/>
          <a:p>
            <a:pPr eaLnBrk="1" hangingPunct="1"/>
            <a:r>
              <a:rPr lang="en-US" sz="3600" i="1" dirty="0">
                <a:solidFill>
                  <a:srgbClr val="002060"/>
                </a:solidFill>
                <a:latin typeface="Calibri" charset="0"/>
                <a:ea typeface="MS PGothic" charset="0"/>
              </a:rPr>
              <a:t>The Role of the Federal Government in Science &amp; Technology</a:t>
            </a:r>
          </a:p>
        </p:txBody>
      </p:sp>
      <p:sp>
        <p:nvSpPr>
          <p:cNvPr id="6147" name="Rectangle 3"/>
          <p:cNvSpPr>
            <a:spLocks noGrp="1" noChangeArrowheads="1"/>
          </p:cNvSpPr>
          <p:nvPr>
            <p:ph idx="1"/>
          </p:nvPr>
        </p:nvSpPr>
        <p:spPr bwMode="auto">
          <a:xfrm>
            <a:off x="1143000" y="1447800"/>
            <a:ext cx="7472363" cy="4622800"/>
          </a:xfrm>
          <a:solidFill>
            <a:srgbClr val="FFFFFF">
              <a:alpha val="80000"/>
            </a:srgbClr>
          </a:solidFill>
        </p:spPr>
        <p:txBody>
          <a:bodyPr vert="horz" wrap="square" lIns="91440" tIns="45720" rIns="91440" bIns="45720" numCol="1" anchor="t" anchorCtr="0" compatLnSpc="1">
            <a:prstTxWarp prst="textNoShape">
              <a:avLst/>
            </a:prstTxWarp>
          </a:bodyPr>
          <a:lstStyle/>
          <a:p>
            <a:pPr eaLnBrk="1" hangingPunct="1">
              <a:lnSpc>
                <a:spcPct val="90000"/>
              </a:lnSpc>
              <a:spcBef>
                <a:spcPct val="10000"/>
              </a:spcBef>
            </a:pPr>
            <a:r>
              <a:rPr lang="en-US" sz="2800" dirty="0">
                <a:latin typeface="Calibri" charset="0"/>
                <a:ea typeface="MS PGothic" charset="0"/>
              </a:rPr>
              <a:t>Improve </a:t>
            </a:r>
            <a:r>
              <a:rPr lang="en-US" sz="2800" dirty="0" smtClean="0">
                <a:latin typeface="Calibri" charset="0"/>
                <a:ea typeface="MS PGothic" charset="0"/>
              </a:rPr>
              <a:t>Nation’</a:t>
            </a:r>
            <a:r>
              <a:rPr lang="en-US" altLang="ja-JP" sz="2800" dirty="0" smtClean="0">
                <a:latin typeface="Calibri" charset="0"/>
                <a:ea typeface="MS PGothic" charset="0"/>
              </a:rPr>
              <a:t>s </a:t>
            </a:r>
            <a:r>
              <a:rPr lang="en-US" altLang="ja-JP" sz="2800" dirty="0">
                <a:latin typeface="Calibri" charset="0"/>
                <a:ea typeface="MS PGothic" charset="0"/>
              </a:rPr>
              <a:t>ability to:</a:t>
            </a:r>
          </a:p>
          <a:p>
            <a:pPr lvl="1" eaLnBrk="1" hangingPunct="1">
              <a:lnSpc>
                <a:spcPct val="90000"/>
              </a:lnSpc>
              <a:spcBef>
                <a:spcPct val="10000"/>
              </a:spcBef>
            </a:pPr>
            <a:r>
              <a:rPr lang="en-US" sz="2400" dirty="0">
                <a:latin typeface="Calibri" charset="0"/>
                <a:ea typeface="MS PGothic" charset="0"/>
              </a:rPr>
              <a:t>Innovate</a:t>
            </a:r>
          </a:p>
          <a:p>
            <a:pPr lvl="1" eaLnBrk="1" hangingPunct="1">
              <a:lnSpc>
                <a:spcPct val="90000"/>
              </a:lnSpc>
              <a:spcBef>
                <a:spcPct val="10000"/>
              </a:spcBef>
            </a:pPr>
            <a:r>
              <a:rPr lang="en-US" sz="2400" dirty="0">
                <a:latin typeface="Calibri" charset="0"/>
                <a:ea typeface="MS PGothic" charset="0"/>
              </a:rPr>
              <a:t>Enable Discoveries</a:t>
            </a:r>
          </a:p>
          <a:p>
            <a:pPr lvl="1" eaLnBrk="1" hangingPunct="1">
              <a:lnSpc>
                <a:spcPct val="90000"/>
              </a:lnSpc>
              <a:spcBef>
                <a:spcPct val="10000"/>
              </a:spcBef>
            </a:pPr>
            <a:r>
              <a:rPr lang="en-US" sz="2400" dirty="0">
                <a:latin typeface="Calibri" charset="0"/>
                <a:ea typeface="MS PGothic" charset="0"/>
              </a:rPr>
              <a:t>Sponsor development of critical and enabling technologies</a:t>
            </a:r>
          </a:p>
          <a:p>
            <a:pPr lvl="1" eaLnBrk="1" hangingPunct="1">
              <a:lnSpc>
                <a:spcPct val="90000"/>
              </a:lnSpc>
              <a:spcBef>
                <a:spcPct val="10000"/>
              </a:spcBef>
            </a:pPr>
            <a:r>
              <a:rPr lang="en-US" sz="2400" dirty="0">
                <a:latin typeface="Calibri" charset="0"/>
                <a:ea typeface="MS PGothic" charset="0"/>
              </a:rPr>
              <a:t>Coordinate across Federal agencies and with academia &amp; industry</a:t>
            </a:r>
          </a:p>
          <a:p>
            <a:pPr eaLnBrk="1" hangingPunct="1">
              <a:lnSpc>
                <a:spcPct val="90000"/>
              </a:lnSpc>
              <a:spcBef>
                <a:spcPct val="10000"/>
              </a:spcBef>
            </a:pPr>
            <a:r>
              <a:rPr lang="en-US" sz="2800" dirty="0">
                <a:latin typeface="Calibri" charset="0"/>
                <a:ea typeface="MS PGothic" charset="0"/>
              </a:rPr>
              <a:t>Ensure National Security </a:t>
            </a:r>
          </a:p>
          <a:p>
            <a:pPr eaLnBrk="1" hangingPunct="1">
              <a:lnSpc>
                <a:spcPct val="90000"/>
              </a:lnSpc>
              <a:spcBef>
                <a:spcPct val="10000"/>
              </a:spcBef>
            </a:pPr>
            <a:r>
              <a:rPr lang="en-US" sz="2800" dirty="0">
                <a:latin typeface="Calibri" charset="0"/>
                <a:ea typeface="MS PGothic" charset="0"/>
              </a:rPr>
              <a:t>Strengthen the Economy </a:t>
            </a:r>
          </a:p>
          <a:p>
            <a:pPr eaLnBrk="1" hangingPunct="1">
              <a:lnSpc>
                <a:spcPct val="90000"/>
              </a:lnSpc>
              <a:spcBef>
                <a:spcPct val="10000"/>
              </a:spcBef>
            </a:pPr>
            <a:r>
              <a:rPr lang="en-US" sz="2800" dirty="0">
                <a:latin typeface="Calibri" charset="0"/>
                <a:ea typeface="MS PGothic" charset="0"/>
              </a:rPr>
              <a:t>Improve Health &amp; Well-being</a:t>
            </a:r>
          </a:p>
          <a:p>
            <a:pPr eaLnBrk="1" hangingPunct="1">
              <a:lnSpc>
                <a:spcPct val="90000"/>
              </a:lnSpc>
              <a:spcBef>
                <a:spcPct val="10000"/>
              </a:spcBef>
            </a:pPr>
            <a:r>
              <a:rPr lang="en-US" sz="2800" dirty="0">
                <a:latin typeface="Calibri" charset="0"/>
                <a:ea typeface="MS PGothic" charset="0"/>
              </a:rPr>
              <a:t>Foster an Educated Society</a:t>
            </a:r>
          </a:p>
        </p:txBody>
      </p:sp>
      <p:sp>
        <p:nvSpPr>
          <p:cNvPr id="6148" name="WordArt 4" descr="Paper bag"/>
          <p:cNvSpPr>
            <a:spLocks noChangeArrowheads="1" noChangeShapeType="1" noTextEdit="1"/>
          </p:cNvSpPr>
          <p:nvPr/>
        </p:nvSpPr>
        <p:spPr bwMode="auto">
          <a:xfrm>
            <a:off x="1143000" y="2590800"/>
            <a:ext cx="7239000" cy="2349500"/>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sp3d>
          </a:bodyPr>
          <a:lstStyle/>
          <a:p>
            <a:pPr algn="ctr"/>
            <a:r>
              <a:rPr lang="en-US" sz="3600" kern="10">
                <a:ln w="9525">
                  <a:round/>
                  <a:headEnd/>
                  <a:tailEnd/>
                </a:ln>
                <a:solidFill>
                  <a:srgbClr val="FF0000"/>
                </a:solidFill>
                <a:latin typeface="Arial Black"/>
                <a:ea typeface="Arial Black"/>
                <a:cs typeface="Arial Black"/>
              </a:rPr>
              <a:t>Strengthen the Economy</a:t>
            </a:r>
          </a:p>
        </p:txBody>
      </p:sp>
      <p:sp>
        <p:nvSpPr>
          <p:cNvPr id="6" name="Rectangle 5"/>
          <p:cNvSpPr/>
          <p:nvPr/>
        </p:nvSpPr>
        <p:spPr>
          <a:xfrm>
            <a:off x="420741" y="2967335"/>
            <a:ext cx="8302529" cy="923330"/>
          </a:xfrm>
          <a:prstGeom prst="rect">
            <a:avLst/>
          </a:prstGeom>
          <a:noFill/>
        </p:spPr>
        <p:txBody>
          <a:bodyPr wrap="none">
            <a:spAutoFit/>
          </a:bodyPr>
          <a:lstStyle/>
          <a:p>
            <a:pPr algn="ctr" eaLnBrk="1" hangingPunct="1">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panose="020B0604020202020204" pitchFamily="34" charset="0"/>
                <a:ea typeface="ＭＳ Ｐゴシック" pitchFamily="34" charset="-128"/>
                <a:cs typeface="+mn-cs"/>
              </a:rPr>
              <a:t>NIH: Translational Focus</a:t>
            </a:r>
          </a:p>
        </p:txBody>
      </p:sp>
    </p:spTree>
    <p:extLst>
      <p:ext uri="{BB962C8B-B14F-4D97-AF65-F5344CB8AC3E}">
        <p14:creationId xmlns:p14="http://schemas.microsoft.com/office/powerpoint/2010/main" val="33942015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500"/>
                                        <p:tgtEl>
                                          <p:spTgt spid="61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6148"/>
                                        </p:tgtEl>
                                        <p:attrNameLst>
                                          <p:attrName>style.visibility</p:attrName>
                                        </p:attrNameLst>
                                      </p:cBhvr>
                                      <p:to>
                                        <p:strVal val="visible"/>
                                      </p:to>
                                    </p:set>
                                    <p:anim calcmode="lin" valueType="num">
                                      <p:cBhvr>
                                        <p:cTn id="17" dur="1000" fill="hold"/>
                                        <p:tgtEl>
                                          <p:spTgt spid="6148"/>
                                        </p:tgtEl>
                                        <p:attrNameLst>
                                          <p:attrName>ppt_w</p:attrName>
                                        </p:attrNameLst>
                                      </p:cBhvr>
                                      <p:tavLst>
                                        <p:tav tm="0">
                                          <p:val>
                                            <p:strVal val="#ppt_w*0.70"/>
                                          </p:val>
                                        </p:tav>
                                        <p:tav tm="100000">
                                          <p:val>
                                            <p:strVal val="#ppt_w"/>
                                          </p:val>
                                        </p:tav>
                                      </p:tavLst>
                                    </p:anim>
                                    <p:anim calcmode="lin" valueType="num">
                                      <p:cBhvr>
                                        <p:cTn id="18" dur="1000" fill="hold"/>
                                        <p:tgtEl>
                                          <p:spTgt spid="6148"/>
                                        </p:tgtEl>
                                        <p:attrNameLst>
                                          <p:attrName>ppt_h</p:attrName>
                                        </p:attrNameLst>
                                      </p:cBhvr>
                                      <p:tavLst>
                                        <p:tav tm="0">
                                          <p:val>
                                            <p:strVal val="#ppt_h"/>
                                          </p:val>
                                        </p:tav>
                                        <p:tav tm="100000">
                                          <p:val>
                                            <p:strVal val="#ppt_h"/>
                                          </p:val>
                                        </p:tav>
                                      </p:tavLst>
                                    </p:anim>
                                    <p:animEffect transition="in" filter="fade">
                                      <p:cBhvr>
                                        <p:cTn id="19" dur="1000"/>
                                        <p:tgtEl>
                                          <p:spTgt spid="614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0" fill="hold"/>
                                        <p:tgtEl>
                                          <p:spTgt spid="6"/>
                                        </p:tgtEl>
                                        <p:attrNameLst>
                                          <p:attrName>ppt_x</p:attrName>
                                        </p:attrNameLst>
                                      </p:cBhvr>
                                      <p:tavLst>
                                        <p:tav tm="0">
                                          <p:val>
                                            <p:strVal val="#ppt_x"/>
                                          </p:val>
                                        </p:tav>
                                        <p:tav tm="100000">
                                          <p:val>
                                            <p:strVal val="#ppt_x"/>
                                          </p:val>
                                        </p:tav>
                                      </p:tavLst>
                                    </p:anim>
                                    <p:anim calcmode="lin" valueType="num">
                                      <p:cBhvr additive="base">
                                        <p:cTn id="25"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autoUpdateAnimBg="0"/>
      <p:bldP spid="614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301625"/>
            <a:ext cx="8229600" cy="1143000"/>
          </a:xfrm>
          <a:solidFill>
            <a:srgbClr val="FFFFFF">
              <a:alpha val="80000"/>
            </a:srgbClr>
          </a:solidFill>
        </p:spPr>
        <p:txBody>
          <a:bodyPr>
            <a:normAutofit/>
          </a:bodyPr>
          <a:lstStyle/>
          <a:p>
            <a:pPr eaLnBrk="1" fontAlgn="auto" hangingPunct="1">
              <a:spcAft>
                <a:spcPts val="0"/>
              </a:spcAft>
              <a:defRPr/>
            </a:pPr>
            <a:r>
              <a:rPr lang="en-US" sz="3200" dirty="0" smtClean="0">
                <a:ea typeface="ＭＳ Ｐゴシック" pitchFamily="34" charset="-128"/>
                <a:cs typeface="ＭＳ Ｐゴシック" charset="0"/>
              </a:rPr>
              <a:t>Why Does the Federal Government Support Research?</a:t>
            </a:r>
          </a:p>
        </p:txBody>
      </p:sp>
      <p:sp>
        <p:nvSpPr>
          <p:cNvPr id="41987" name="Rectangle 3"/>
          <p:cNvSpPr>
            <a:spLocks noGrp="1" noChangeArrowheads="1"/>
          </p:cNvSpPr>
          <p:nvPr>
            <p:ph idx="1"/>
          </p:nvPr>
        </p:nvSpPr>
        <p:spPr bwMode="auto">
          <a:xfrm>
            <a:off x="431799" y="1726542"/>
            <a:ext cx="3613571" cy="2219395"/>
          </a:xfrm>
          <a:solidFill>
            <a:srgbClr val="FFFFFF">
              <a:alpha val="80000"/>
            </a:srgbClr>
          </a:solidFill>
        </p:spPr>
        <p:txBody>
          <a:bodyPr vert="horz" wrap="square" lIns="91440" tIns="45720" rIns="91440" bIns="45720" numCol="1" anchor="t" anchorCtr="0" compatLnSpc="1">
            <a:prstTxWarp prst="textNoShape">
              <a:avLst/>
            </a:prstTxWarp>
            <a:noAutofit/>
          </a:bodyPr>
          <a:lstStyle/>
          <a:p>
            <a:pPr marL="0" indent="0" algn="ctr" eaLnBrk="1" hangingPunct="1">
              <a:buFontTx/>
              <a:buNone/>
            </a:pPr>
            <a:r>
              <a:rPr lang="ja-JP" altLang="en-US" sz="1800" dirty="0">
                <a:latin typeface="Calibri" charset="0"/>
                <a:ea typeface="MS PGothic" charset="0"/>
              </a:rPr>
              <a:t>“</a:t>
            </a:r>
            <a:r>
              <a:rPr lang="en-US" altLang="ja-JP" sz="2400" i="1" dirty="0">
                <a:latin typeface="Calibri" charset="0"/>
                <a:ea typeface="MS PGothic" charset="0"/>
              </a:rPr>
              <a:t>Federal investments in basic research have a rate of return to the U.S. economy of between 25% and 4000% -- we know it is a good investment</a:t>
            </a:r>
            <a:r>
              <a:rPr lang="ja-JP" altLang="en-US" sz="2400" i="1" dirty="0">
                <a:latin typeface="Calibri" charset="0"/>
                <a:ea typeface="MS PGothic" charset="0"/>
              </a:rPr>
              <a:t>”</a:t>
            </a:r>
            <a:r>
              <a:rPr lang="en-US" altLang="ja-JP" sz="2400" i="1" dirty="0" smtClean="0">
                <a:latin typeface="Calibri" charset="0"/>
                <a:ea typeface="MS PGothic" charset="0"/>
              </a:rPr>
              <a:t>.</a:t>
            </a:r>
            <a:endParaRPr lang="en-US" sz="1100" dirty="0">
              <a:latin typeface="Calibri" charset="0"/>
              <a:ea typeface="MS PGothic" charset="0"/>
            </a:endParaRPr>
          </a:p>
        </p:txBody>
      </p:sp>
      <p:sp>
        <p:nvSpPr>
          <p:cNvPr id="41988" name="Rectangle 3"/>
          <p:cNvSpPr>
            <a:spLocks noChangeArrowheads="1"/>
          </p:cNvSpPr>
          <p:nvPr/>
        </p:nvSpPr>
        <p:spPr bwMode="auto">
          <a:xfrm>
            <a:off x="4534370" y="2848876"/>
            <a:ext cx="4609630" cy="1015663"/>
          </a:xfrm>
          <a:prstGeom prst="rect">
            <a:avLst/>
          </a:prstGeom>
          <a:solidFill>
            <a:srgbClr val="FFFFFF">
              <a:alpha val="79000"/>
            </a:srgbClr>
          </a:solidFill>
          <a:ln>
            <a:noFill/>
          </a:ln>
        </p:spPr>
        <p:txBody>
          <a:bodyPr wrap="square">
            <a:spAutoFit/>
          </a:bodyPr>
          <a:lstStyle/>
          <a:p>
            <a:pPr marL="0" lvl="4" eaLnBrk="1" hangingPunct="1"/>
            <a:r>
              <a:rPr lang="en-US" sz="2000" i="1" dirty="0">
                <a:solidFill>
                  <a:srgbClr val="C00000"/>
                </a:solidFill>
                <a:latin typeface="Calibri" charset="0"/>
              </a:rPr>
              <a:t>Former Congressman Vernon J. Ehlers</a:t>
            </a:r>
            <a:br>
              <a:rPr lang="en-US" sz="2000" i="1" dirty="0">
                <a:solidFill>
                  <a:srgbClr val="C00000"/>
                </a:solidFill>
                <a:latin typeface="Calibri" charset="0"/>
              </a:rPr>
            </a:br>
            <a:r>
              <a:rPr lang="en-US" sz="2000" i="1" dirty="0">
                <a:solidFill>
                  <a:srgbClr val="C00000"/>
                </a:solidFill>
                <a:latin typeface="Calibri" charset="0"/>
              </a:rPr>
              <a:t>House Science Committee, 2-16-2005</a:t>
            </a:r>
            <a:br>
              <a:rPr lang="en-US" sz="2000" i="1" dirty="0">
                <a:solidFill>
                  <a:srgbClr val="C00000"/>
                </a:solidFill>
                <a:latin typeface="Calibri" charset="0"/>
              </a:rPr>
            </a:br>
            <a:r>
              <a:rPr lang="en-US" sz="2000" dirty="0">
                <a:solidFill>
                  <a:srgbClr val="C00000"/>
                </a:solidFill>
                <a:latin typeface="Calibri" charset="0"/>
              </a:rPr>
              <a:t>		</a:t>
            </a:r>
          </a:p>
        </p:txBody>
      </p:sp>
      <p:sp>
        <p:nvSpPr>
          <p:cNvPr id="41989" name="TextBox 5"/>
          <p:cNvSpPr txBox="1">
            <a:spLocks noChangeArrowheads="1"/>
          </p:cNvSpPr>
          <p:nvPr/>
        </p:nvSpPr>
        <p:spPr bwMode="auto">
          <a:xfrm>
            <a:off x="152400" y="4022608"/>
            <a:ext cx="8991600" cy="2776145"/>
          </a:xfrm>
          <a:prstGeom prst="rect">
            <a:avLst/>
          </a:prstGeom>
          <a:solidFill>
            <a:srgbClr val="FFFFFF">
              <a:alpha val="80000"/>
            </a:srgbClr>
          </a:solidFill>
          <a:ln>
            <a:noFill/>
          </a:ln>
        </p:spPr>
        <p:txBody>
          <a:bodyPr wrap="square">
            <a:spAutoFit/>
          </a:bodyPr>
          <a:lstStyle>
            <a:lvl1pPr marL="342900" indent="-342900">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spcBef>
                <a:spcPct val="20000"/>
              </a:spcBef>
            </a:pPr>
            <a:r>
              <a:rPr lang="ja-JP" altLang="en-US" sz="2400" dirty="0">
                <a:solidFill>
                  <a:srgbClr val="000000"/>
                </a:solidFill>
              </a:rPr>
              <a:t>“</a:t>
            </a:r>
            <a:r>
              <a:rPr lang="en-US" altLang="ja-JP" sz="2400" i="1" dirty="0">
                <a:solidFill>
                  <a:srgbClr val="000000"/>
                </a:solidFill>
                <a:latin typeface="Calibri" charset="0"/>
              </a:rPr>
              <a:t>Support of basic research offers a double-whammy of a solid payback</a:t>
            </a:r>
          </a:p>
          <a:p>
            <a:pPr eaLnBrk="1" hangingPunct="1">
              <a:spcBef>
                <a:spcPct val="20000"/>
              </a:spcBef>
            </a:pPr>
            <a:r>
              <a:rPr lang="en-US" sz="2400" i="1" dirty="0">
                <a:solidFill>
                  <a:srgbClr val="000000"/>
                </a:solidFill>
                <a:latin typeface="Calibri" charset="0"/>
              </a:rPr>
              <a:t> to the Treasury of between </a:t>
            </a:r>
            <a:r>
              <a:rPr lang="en-US" sz="2400" b="1" i="1" u="sng" dirty="0">
                <a:solidFill>
                  <a:srgbClr val="000000"/>
                </a:solidFill>
                <a:latin typeface="Calibri" charset="0"/>
              </a:rPr>
              <a:t>30% and 60% </a:t>
            </a:r>
            <a:r>
              <a:rPr lang="en-US" sz="2400" i="1" dirty="0">
                <a:solidFill>
                  <a:srgbClr val="000000"/>
                </a:solidFill>
                <a:latin typeface="Calibri" charset="0"/>
              </a:rPr>
              <a:t>per year (after a waiting</a:t>
            </a:r>
          </a:p>
          <a:p>
            <a:pPr eaLnBrk="1" hangingPunct="1">
              <a:spcBef>
                <a:spcPct val="20000"/>
              </a:spcBef>
            </a:pPr>
            <a:r>
              <a:rPr lang="en-US" sz="2400" i="1" dirty="0">
                <a:solidFill>
                  <a:srgbClr val="000000"/>
                </a:solidFill>
                <a:latin typeface="Calibri" charset="0"/>
              </a:rPr>
              <a:t> period of 5 and 10 years),  as well as an array of new knowledge </a:t>
            </a:r>
          </a:p>
          <a:p>
            <a:pPr eaLnBrk="1" hangingPunct="1">
              <a:spcBef>
                <a:spcPct val="20000"/>
              </a:spcBef>
            </a:pPr>
            <a:r>
              <a:rPr lang="en-US" sz="2400" i="1" dirty="0">
                <a:solidFill>
                  <a:srgbClr val="000000"/>
                </a:solidFill>
                <a:latin typeface="Calibri" charset="0"/>
              </a:rPr>
              <a:t>and technologies  that create wealth, add to human health &amp; longevity,</a:t>
            </a:r>
          </a:p>
          <a:p>
            <a:pPr eaLnBrk="1" hangingPunct="1"/>
            <a:r>
              <a:rPr lang="en-US" sz="2400" i="1" dirty="0">
                <a:solidFill>
                  <a:srgbClr val="000000"/>
                </a:solidFill>
                <a:latin typeface="Calibri" charset="0"/>
              </a:rPr>
              <a:t>and help fulfill human potential</a:t>
            </a:r>
            <a:r>
              <a:rPr lang="ja-JP" altLang="en-US" sz="2000" dirty="0">
                <a:solidFill>
                  <a:srgbClr val="000000"/>
                </a:solidFill>
                <a:latin typeface="Calibri" charset="0"/>
              </a:rPr>
              <a:t>”</a:t>
            </a:r>
            <a:r>
              <a:rPr lang="en-US" altLang="ja-JP" sz="2000" dirty="0">
                <a:solidFill>
                  <a:srgbClr val="000000"/>
                </a:solidFill>
                <a:latin typeface="Calibri" charset="0"/>
              </a:rPr>
              <a:t> </a:t>
            </a:r>
            <a:r>
              <a:rPr lang="en-US" altLang="ja-JP" sz="2000" dirty="0">
                <a:solidFill>
                  <a:srgbClr val="C00000"/>
                </a:solidFill>
                <a:latin typeface="Calibri" charset="0"/>
              </a:rPr>
              <a:t>    </a:t>
            </a:r>
            <a:r>
              <a:rPr lang="en-US" altLang="ja-JP" sz="2000" i="1" dirty="0">
                <a:solidFill>
                  <a:srgbClr val="C00000"/>
                </a:solidFill>
                <a:latin typeface="Calibri" charset="0"/>
              </a:rPr>
              <a:t>Dr. Leon M. Lederman</a:t>
            </a:r>
          </a:p>
          <a:p>
            <a:pPr eaLnBrk="1" hangingPunct="1"/>
            <a:r>
              <a:rPr lang="en-US" sz="2000" i="1" dirty="0">
                <a:solidFill>
                  <a:srgbClr val="C00000"/>
                </a:solidFill>
                <a:latin typeface="Calibri" charset="0"/>
              </a:rPr>
              <a:t>				                                                    Director Emeritus of </a:t>
            </a:r>
            <a:r>
              <a:rPr lang="en-US" sz="2000" i="1" dirty="0" err="1">
                <a:solidFill>
                  <a:srgbClr val="C00000"/>
                </a:solidFill>
                <a:latin typeface="Calibri" charset="0"/>
              </a:rPr>
              <a:t>Fermilab</a:t>
            </a:r>
            <a:r>
              <a:rPr lang="en-US" sz="2000" i="1" dirty="0">
                <a:solidFill>
                  <a:srgbClr val="C00000"/>
                </a:solidFill>
                <a:latin typeface="Calibri" charset="0"/>
              </a:rPr>
              <a:t> </a:t>
            </a:r>
          </a:p>
          <a:p>
            <a:pPr eaLnBrk="1" hangingPunct="1"/>
            <a:r>
              <a:rPr lang="en-US" sz="2000" i="1" dirty="0">
                <a:solidFill>
                  <a:srgbClr val="C00000"/>
                </a:solidFill>
                <a:latin typeface="Calibri" charset="0"/>
              </a:rPr>
              <a:t>                                                                           1998 Nobel Laureate in Physics </a:t>
            </a:r>
          </a:p>
        </p:txBody>
      </p:sp>
    </p:spTree>
    <p:extLst>
      <p:ext uri="{BB962C8B-B14F-4D97-AF65-F5344CB8AC3E}">
        <p14:creationId xmlns:p14="http://schemas.microsoft.com/office/powerpoint/2010/main" val="113020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320675" y="392112"/>
            <a:ext cx="8404225" cy="733425"/>
          </a:xfrm>
          <a:solidFill>
            <a:srgbClr val="FFFFFF">
              <a:alpha val="79000"/>
            </a:srgbClr>
          </a:solidFill>
        </p:spPr>
        <p:txBody>
          <a:bodyPr vert="horz" wrap="square" lIns="91440" tIns="45720" rIns="91440" bIns="45720" numCol="1" anchor="t" anchorCtr="0" compatLnSpc="1">
            <a:prstTxWarp prst="textNoShape">
              <a:avLst/>
            </a:prstTxWarp>
          </a:bodyPr>
          <a:lstStyle/>
          <a:p>
            <a:pPr eaLnBrk="1" hangingPunct="1"/>
            <a:r>
              <a:rPr lang="en-US" sz="4000" dirty="0">
                <a:latin typeface="Calibri" charset="0"/>
                <a:ea typeface="MS PGothic" charset="0"/>
              </a:rPr>
              <a:t>Why Support University Research?</a:t>
            </a:r>
          </a:p>
        </p:txBody>
      </p:sp>
      <p:sp>
        <p:nvSpPr>
          <p:cNvPr id="39939" name="Rectangle 3"/>
          <p:cNvSpPr>
            <a:spLocks noGrp="1" noChangeArrowheads="1"/>
          </p:cNvSpPr>
          <p:nvPr>
            <p:ph type="body" idx="1"/>
          </p:nvPr>
        </p:nvSpPr>
        <p:spPr bwMode="auto">
          <a:xfrm>
            <a:off x="228600" y="1798814"/>
            <a:ext cx="8763000" cy="4570413"/>
          </a:xfrm>
          <a:solidFill>
            <a:srgbClr val="FFFFFF">
              <a:alpha val="79000"/>
            </a:srgbClr>
          </a:solidFill>
        </p:spPr>
        <p:txBody>
          <a:bodyPr vert="horz" wrap="square" lIns="91440" tIns="45720" rIns="91440" bIns="45720" numCol="1" anchor="t" anchorCtr="0" compatLnSpc="1">
            <a:prstTxWarp prst="textNoShape">
              <a:avLst/>
            </a:prstTxWarp>
            <a:normAutofit fontScale="85000" lnSpcReduction="20000"/>
          </a:bodyPr>
          <a:lstStyle/>
          <a:p>
            <a:pPr eaLnBrk="1" hangingPunct="1"/>
            <a:r>
              <a:rPr lang="en-US" dirty="0">
                <a:latin typeface="Calibri" charset="0"/>
                <a:ea typeface="MS PGothic" charset="0"/>
              </a:rPr>
              <a:t>Primarily Basic/Fundamental Research</a:t>
            </a:r>
          </a:p>
          <a:p>
            <a:pPr eaLnBrk="1" hangingPunct="1"/>
            <a:r>
              <a:rPr lang="en-US" dirty="0">
                <a:latin typeface="Calibri" charset="0"/>
                <a:ea typeface="MS PGothic" charset="0"/>
              </a:rPr>
              <a:t>Integrates research with education </a:t>
            </a:r>
          </a:p>
          <a:p>
            <a:pPr eaLnBrk="1" hangingPunct="1"/>
            <a:r>
              <a:rPr lang="en-US" dirty="0">
                <a:latin typeface="Calibri" charset="0"/>
                <a:ea typeface="MS PGothic" charset="0"/>
              </a:rPr>
              <a:t>Researchers have flexibility </a:t>
            </a:r>
          </a:p>
          <a:p>
            <a:pPr lvl="1" eaLnBrk="1" hangingPunct="1"/>
            <a:r>
              <a:rPr lang="en-US" dirty="0">
                <a:latin typeface="Calibri" charset="0"/>
                <a:ea typeface="MS PGothic" charset="0"/>
              </a:rPr>
              <a:t>Mobility among universities, types of institutions</a:t>
            </a:r>
          </a:p>
          <a:p>
            <a:pPr lvl="1" eaLnBrk="1" hangingPunct="1"/>
            <a:r>
              <a:rPr lang="en-US" dirty="0">
                <a:latin typeface="Calibri" charset="0"/>
                <a:ea typeface="MS PGothic" charset="0"/>
              </a:rPr>
              <a:t>Capitalize on breakthroughs and emerging areas</a:t>
            </a:r>
          </a:p>
          <a:p>
            <a:pPr lvl="1" eaLnBrk="1" hangingPunct="1"/>
            <a:r>
              <a:rPr lang="en-US" dirty="0">
                <a:latin typeface="Calibri" charset="0"/>
                <a:ea typeface="MS PGothic" charset="0"/>
              </a:rPr>
              <a:t>Collaborate across disciplines, institutions &amp; countries</a:t>
            </a:r>
          </a:p>
          <a:p>
            <a:pPr lvl="1" eaLnBrk="1" hangingPunct="1"/>
            <a:r>
              <a:rPr lang="en-US" dirty="0">
                <a:latin typeface="Calibri" charset="0"/>
                <a:ea typeface="MS PGothic" charset="0"/>
              </a:rPr>
              <a:t>Collaborate with industry </a:t>
            </a:r>
          </a:p>
          <a:p>
            <a:pPr lvl="2" eaLnBrk="1" hangingPunct="1"/>
            <a:endParaRPr lang="en-US" dirty="0">
              <a:latin typeface="Calibri" charset="0"/>
              <a:ea typeface="MS PGothic" charset="0"/>
            </a:endParaRPr>
          </a:p>
          <a:p>
            <a:pPr eaLnBrk="1" hangingPunct="1"/>
            <a:r>
              <a:rPr lang="en-US" dirty="0">
                <a:latin typeface="Calibri" charset="0"/>
                <a:ea typeface="MS PGothic" charset="0"/>
              </a:rPr>
              <a:t>Cultivate interdisciplinary expertise in research and education to develop Centers of Excellence</a:t>
            </a:r>
          </a:p>
          <a:p>
            <a:pPr eaLnBrk="1" hangingPunct="1"/>
            <a:r>
              <a:rPr lang="en-US" dirty="0">
                <a:latin typeface="Calibri" charset="0"/>
                <a:ea typeface="MS PGothic" charset="0"/>
              </a:rPr>
              <a:t>Public service and education of community</a:t>
            </a:r>
          </a:p>
        </p:txBody>
      </p:sp>
    </p:spTree>
    <p:extLst>
      <p:ext uri="{BB962C8B-B14F-4D97-AF65-F5344CB8AC3E}">
        <p14:creationId xmlns:p14="http://schemas.microsoft.com/office/powerpoint/2010/main" val="33861546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wipe(left)">
                                      <p:cBhvr>
                                        <p:cTn id="7" dur="500"/>
                                        <p:tgtEl>
                                          <p:spTgt spid="39938"/>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9939"/>
                                        </p:tgtEl>
                                        <p:attrNameLst>
                                          <p:attrName>style.visibility</p:attrName>
                                        </p:attrNameLst>
                                      </p:cBhvr>
                                      <p:to>
                                        <p:strVal val="visible"/>
                                      </p:to>
                                    </p:set>
                                    <p:animEffect transition="in" filter="wipe(right)">
                                      <p:cBhvr>
                                        <p:cTn id="11" dur="5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autoUpdateAnimBg="0"/>
      <p:bldP spid="39939" grpId="0" bldLvl="2"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71469" y="228600"/>
            <a:ext cx="8199438" cy="1481138"/>
          </a:xfrm>
        </p:spPr>
        <p:txBody>
          <a:bodyPr>
            <a:normAutofit/>
          </a:bodyPr>
          <a:lstStyle/>
          <a:p>
            <a:pPr algn="ctr" eaLnBrk="1" hangingPunct="1"/>
            <a:r>
              <a:rPr lang="en-US" sz="3200" dirty="0" smtClean="0">
                <a:ea typeface="ＭＳ Ｐゴシック" pitchFamily="34" charset="-128"/>
              </a:rPr>
              <a:t/>
            </a:r>
            <a:br>
              <a:rPr lang="en-US" sz="3200" dirty="0" smtClean="0">
                <a:ea typeface="ＭＳ Ｐゴシック" pitchFamily="34" charset="-128"/>
              </a:rPr>
            </a:br>
            <a:endParaRPr lang="en-US" sz="3200" dirty="0" smtClean="0">
              <a:ea typeface="ＭＳ Ｐゴシック" pitchFamily="34" charset="-128"/>
            </a:endParaRPr>
          </a:p>
        </p:txBody>
      </p:sp>
      <p:sp>
        <p:nvSpPr>
          <p:cNvPr id="13316" name="Slide Number Placeholder 5"/>
          <p:cNvSpPr>
            <a:spLocks noGrp="1"/>
          </p:cNvSpPr>
          <p:nvPr>
            <p:ph type="sldNum" sz="quarter" idx="12"/>
          </p:nvPr>
        </p:nvSpPr>
        <p:spPr bwMode="auto">
          <a:noFill/>
          <a:ln>
            <a:miter lim="800000"/>
            <a:headEnd/>
            <a:tailEnd/>
          </a:ln>
        </p:spPr>
        <p:txBody>
          <a:bodyPr/>
          <a:lstStyle/>
          <a:p>
            <a:fld id="{7D6CF5C6-3F95-4708-AA3E-71E2448C9200}" type="slidenum">
              <a:rPr lang="en-US" smtClean="0">
                <a:latin typeface="Calibri" pitchFamily="34" charset="0"/>
              </a:rPr>
              <a:pPr/>
              <a:t>7</a:t>
            </a:fld>
            <a:endParaRPr lang="en-US" dirty="0" smtClean="0">
              <a:latin typeface="Calibri" pitchFamily="34" charset="0"/>
            </a:endParaRPr>
          </a:p>
        </p:txBody>
      </p:sp>
      <p:sp>
        <p:nvSpPr>
          <p:cNvPr id="6" name="TextBox 1"/>
          <p:cNvSpPr txBox="1">
            <a:spLocks noChangeArrowheads="1"/>
          </p:cNvSpPr>
          <p:nvPr/>
        </p:nvSpPr>
        <p:spPr bwMode="auto">
          <a:xfrm>
            <a:off x="2224163" y="23816"/>
            <a:ext cx="4397959" cy="1077218"/>
          </a:xfrm>
          <a:prstGeom prst="rect">
            <a:avLst/>
          </a:prstGeom>
          <a:noFill/>
          <a:ln w="9525">
            <a:noFill/>
            <a:miter lim="800000"/>
            <a:headEnd/>
            <a:tailEnd/>
          </a:ln>
        </p:spPr>
        <p:txBody>
          <a:bodyPr wrap="none">
            <a:spAutoFit/>
          </a:bodyPr>
          <a:lstStyle/>
          <a:p>
            <a:pPr algn="ctr"/>
            <a:r>
              <a:rPr lang="en-US" sz="3200" b="1" dirty="0">
                <a:solidFill>
                  <a:srgbClr val="95434F"/>
                </a:solidFill>
              </a:rPr>
              <a:t>Diversity, Who Needs It</a:t>
            </a:r>
            <a:r>
              <a:rPr lang="en-US" sz="3200" b="1" dirty="0" smtClean="0">
                <a:solidFill>
                  <a:srgbClr val="95434F"/>
                </a:solidFill>
              </a:rPr>
              <a:t>?</a:t>
            </a:r>
          </a:p>
          <a:p>
            <a:pPr algn="ctr"/>
            <a:r>
              <a:rPr lang="en-US" sz="3200" b="1" dirty="0" smtClean="0">
                <a:solidFill>
                  <a:srgbClr val="95434F"/>
                </a:solidFill>
              </a:rPr>
              <a:t>WE DO!</a:t>
            </a:r>
            <a:endParaRPr lang="en-US" sz="3200" b="1" dirty="0">
              <a:solidFill>
                <a:srgbClr val="95434F"/>
              </a:solidFill>
            </a:endParaRPr>
          </a:p>
        </p:txBody>
      </p:sp>
      <p:sp>
        <p:nvSpPr>
          <p:cNvPr id="9" name="Rectangle 3"/>
          <p:cNvSpPr txBox="1">
            <a:spLocks noChangeArrowheads="1"/>
          </p:cNvSpPr>
          <p:nvPr/>
        </p:nvSpPr>
        <p:spPr bwMode="auto">
          <a:xfrm>
            <a:off x="435428" y="1117600"/>
            <a:ext cx="8403771" cy="4277360"/>
          </a:xfrm>
          <a:prstGeom prst="rect">
            <a:avLst/>
          </a:prstGeom>
          <a:noFill/>
          <a:ln w="9525">
            <a:noFill/>
            <a:miter lim="800000"/>
            <a:headEnd/>
            <a:tailEnd/>
          </a:ln>
        </p:spPr>
        <p:txBody>
          <a:bodyPr/>
          <a:lstStyle/>
          <a:p>
            <a:pPr marL="283464" indent="-283464">
              <a:spcBef>
                <a:spcPct val="20000"/>
              </a:spcBef>
              <a:buFont typeface="Arial"/>
              <a:buChar char="•"/>
              <a:defRPr/>
            </a:pPr>
            <a:r>
              <a:rPr lang="en-US" sz="2400" dirty="0" smtClean="0">
                <a:latin typeface="Calibri" pitchFamily="-107" charset="0"/>
                <a:ea typeface="ＭＳ Ｐゴシック" pitchFamily="-107" charset="-128"/>
              </a:rPr>
              <a:t>Diversity is across dimensions:  From an University Perspective </a:t>
            </a:r>
          </a:p>
          <a:p>
            <a:pPr marL="740664" lvl="1" indent="-283464">
              <a:spcBef>
                <a:spcPct val="20000"/>
              </a:spcBef>
              <a:buFont typeface="Arial"/>
              <a:buChar char="•"/>
              <a:defRPr/>
            </a:pPr>
            <a:r>
              <a:rPr lang="en-US" sz="2400" dirty="0" smtClean="0">
                <a:latin typeface="Calibri" pitchFamily="-107" charset="0"/>
                <a:ea typeface="ＭＳ Ｐゴシック" pitchFamily="-107" charset="-128"/>
              </a:rPr>
              <a:t>Research, Teaching and Administrative Expertise  </a:t>
            </a:r>
          </a:p>
          <a:p>
            <a:pPr marL="740664" lvl="1" indent="-283464">
              <a:spcBef>
                <a:spcPct val="20000"/>
              </a:spcBef>
              <a:buFont typeface="Arial"/>
              <a:buChar char="•"/>
              <a:defRPr/>
            </a:pPr>
            <a:r>
              <a:rPr lang="en-US" sz="2400" dirty="0" smtClean="0">
                <a:latin typeface="Calibri" pitchFamily="-107" charset="0"/>
                <a:ea typeface="ＭＳ Ｐゴシック" pitchFamily="-107" charset="-128"/>
              </a:rPr>
              <a:t>Fields of Science and Engineering</a:t>
            </a:r>
          </a:p>
          <a:p>
            <a:pPr marL="740664" lvl="1" indent="-283464">
              <a:spcBef>
                <a:spcPct val="20000"/>
              </a:spcBef>
              <a:buFont typeface="Arial"/>
              <a:buChar char="•"/>
              <a:defRPr/>
            </a:pPr>
            <a:r>
              <a:rPr lang="en-US" sz="2400" dirty="0" smtClean="0">
                <a:latin typeface="Calibri" pitchFamily="-107" charset="0"/>
                <a:ea typeface="ＭＳ Ｐゴシック" pitchFamily="-107" charset="-128"/>
              </a:rPr>
              <a:t>Institutional Positions:  Faculty , Staff, Students </a:t>
            </a:r>
          </a:p>
          <a:p>
            <a:pPr marL="740664" lvl="1" indent="-283464">
              <a:spcBef>
                <a:spcPct val="20000"/>
              </a:spcBef>
              <a:buFont typeface="Arial"/>
              <a:buChar char="•"/>
              <a:defRPr/>
            </a:pPr>
            <a:r>
              <a:rPr lang="en-US" sz="2400" dirty="0" smtClean="0">
                <a:latin typeface="Calibri" pitchFamily="-107" charset="0"/>
                <a:ea typeface="ＭＳ Ｐゴシック" pitchFamily="-107" charset="-128"/>
              </a:rPr>
              <a:t>Personality:  Extrovert to Introvert</a:t>
            </a:r>
          </a:p>
          <a:p>
            <a:pPr marL="283464" indent="-283464">
              <a:spcBef>
                <a:spcPct val="20000"/>
              </a:spcBef>
              <a:buFont typeface="Arial"/>
              <a:buChar char="•"/>
              <a:defRPr/>
            </a:pPr>
            <a:r>
              <a:rPr lang="en-US" sz="2400" dirty="0" smtClean="0">
                <a:latin typeface="Calibri" pitchFamily="-107" charset="0"/>
                <a:ea typeface="ＭＳ Ｐゴシック" pitchFamily="-107" charset="-128"/>
              </a:rPr>
              <a:t>Diversity </a:t>
            </a:r>
            <a:r>
              <a:rPr lang="en-US" sz="2400" dirty="0">
                <a:latin typeface="Calibri" pitchFamily="-107" charset="0"/>
                <a:ea typeface="ＭＳ Ｐゴシック" pitchFamily="-107" charset="-128"/>
              </a:rPr>
              <a:t>is more than male/female/under-represented groups</a:t>
            </a:r>
          </a:p>
          <a:p>
            <a:pPr marL="342900" indent="-342900">
              <a:spcBef>
                <a:spcPct val="20000"/>
              </a:spcBef>
              <a:defRPr/>
            </a:pPr>
            <a:r>
              <a:rPr lang="en-US" sz="1050" i="1" dirty="0">
                <a:effectLst>
                  <a:outerShdw blurRad="38100" dist="38100" dir="2700000" algn="tl">
                    <a:srgbClr val="C0C0C0"/>
                  </a:outerShdw>
                </a:effectLst>
                <a:ea typeface="ＭＳ Ｐゴシック" pitchFamily="-107" charset="-128"/>
              </a:rPr>
              <a:t>	 </a:t>
            </a:r>
            <a:r>
              <a:rPr lang="en-US" sz="2800" b="1" i="1" dirty="0" smtClean="0">
                <a:solidFill>
                  <a:srgbClr val="95434F"/>
                </a:solidFill>
                <a:effectLst>
                  <a:outerShdw blurRad="38100" dist="38100" dir="2700000" algn="tl">
                    <a:srgbClr val="C0C0C0"/>
                  </a:outerShdw>
                </a:effectLst>
                <a:ea typeface="ＭＳ Ｐゴシック" pitchFamily="-107" charset="-128"/>
              </a:rPr>
              <a:t>Research </a:t>
            </a:r>
            <a:r>
              <a:rPr lang="en-US" sz="2800" b="1" i="1" dirty="0">
                <a:solidFill>
                  <a:srgbClr val="95434F"/>
                </a:solidFill>
                <a:effectLst>
                  <a:outerShdw blurRad="38100" dist="38100" dir="2700000" algn="tl">
                    <a:srgbClr val="C0C0C0"/>
                  </a:outerShdw>
                </a:effectLst>
                <a:ea typeface="ＭＳ Ｐゴシック" pitchFamily="-107" charset="-128"/>
              </a:rPr>
              <a:t>also shows that we all – regardless of the </a:t>
            </a:r>
            <a:endParaRPr lang="en-US" sz="2800" b="1" i="1" dirty="0" smtClean="0">
              <a:solidFill>
                <a:srgbClr val="95434F"/>
              </a:solidFill>
              <a:effectLst>
                <a:outerShdw blurRad="38100" dist="38100" dir="2700000" algn="tl">
                  <a:srgbClr val="C0C0C0"/>
                </a:outerShdw>
              </a:effectLst>
              <a:ea typeface="ＭＳ Ｐゴシック" pitchFamily="-107" charset="-128"/>
            </a:endParaRPr>
          </a:p>
          <a:p>
            <a:pPr marL="342900" indent="-342900">
              <a:defRPr/>
            </a:pPr>
            <a:r>
              <a:rPr lang="en-US" sz="2800" b="1" i="1" dirty="0" smtClean="0">
                <a:solidFill>
                  <a:srgbClr val="95434F"/>
                </a:solidFill>
                <a:effectLst>
                  <a:outerShdw blurRad="38100" dist="38100" dir="2700000" algn="tl">
                    <a:srgbClr val="C0C0C0"/>
                  </a:outerShdw>
                </a:effectLst>
                <a:ea typeface="ＭＳ Ｐゴシック" pitchFamily="-107" charset="-128"/>
              </a:rPr>
              <a:t>	social </a:t>
            </a:r>
            <a:r>
              <a:rPr lang="en-US" sz="2800" b="1" i="1" dirty="0">
                <a:solidFill>
                  <a:srgbClr val="95434F"/>
                </a:solidFill>
                <a:effectLst>
                  <a:outerShdw blurRad="38100" dist="38100" dir="2700000" algn="tl">
                    <a:srgbClr val="C0C0C0"/>
                  </a:outerShdw>
                </a:effectLst>
                <a:ea typeface="ＭＳ Ｐゴシック" pitchFamily="-107" charset="-128"/>
              </a:rPr>
              <a:t>groups we belong to – perceive and treat people </a:t>
            </a:r>
            <a:r>
              <a:rPr lang="en-US" sz="2800" b="1" i="1" dirty="0" smtClean="0">
                <a:solidFill>
                  <a:srgbClr val="95434F"/>
                </a:solidFill>
                <a:effectLst>
                  <a:outerShdw blurRad="38100" dist="38100" dir="2700000" algn="tl">
                    <a:srgbClr val="C0C0C0"/>
                  </a:outerShdw>
                </a:effectLst>
                <a:ea typeface="ＭＳ Ｐゴシック" pitchFamily="-107" charset="-128"/>
              </a:rPr>
              <a:t>differently based on their social groups (race</a:t>
            </a:r>
            <a:r>
              <a:rPr lang="en-US" sz="2800" b="1" i="1" dirty="0" smtClean="0">
                <a:solidFill>
                  <a:srgbClr val="95434F"/>
                </a:solidFill>
                <a:ea typeface="ＭＳ Ｐゴシック" pitchFamily="-107" charset="-128"/>
              </a:rPr>
              <a:t>/ethnicity</a:t>
            </a:r>
            <a:r>
              <a:rPr lang="en-US" sz="2800" b="1" i="1" dirty="0" smtClean="0">
                <a:solidFill>
                  <a:srgbClr val="95434F"/>
                </a:solidFill>
                <a:effectLst>
                  <a:outerShdw blurRad="38100" dist="38100" dir="2700000" algn="tl">
                    <a:srgbClr val="C0C0C0"/>
                  </a:outerShdw>
                </a:effectLst>
                <a:ea typeface="ＭＳ Ｐゴシック" pitchFamily="-107" charset="-128"/>
              </a:rPr>
              <a:t>, 	gender</a:t>
            </a:r>
            <a:r>
              <a:rPr lang="en-US" sz="2800" b="1" i="1" dirty="0">
                <a:solidFill>
                  <a:srgbClr val="95434F"/>
                </a:solidFill>
                <a:effectLst>
                  <a:outerShdw blurRad="38100" dist="38100" dir="2700000" algn="tl">
                    <a:srgbClr val="C0C0C0"/>
                  </a:outerShdw>
                </a:effectLst>
                <a:ea typeface="ＭＳ Ｐゴシック" pitchFamily="-107" charset="-128"/>
              </a:rPr>
              <a:t>, sexual orientation, disability, etc.</a:t>
            </a:r>
            <a:r>
              <a:rPr lang="en-US" sz="2800" b="1" i="1" dirty="0" smtClean="0">
                <a:solidFill>
                  <a:srgbClr val="95434F"/>
                </a:solidFill>
                <a:effectLst>
                  <a:outerShdw blurRad="38100" dist="38100" dir="2700000" algn="tl">
                    <a:srgbClr val="C0C0C0"/>
                  </a:outerShdw>
                </a:effectLst>
                <a:ea typeface="ＭＳ Ｐゴシック" pitchFamily="-107" charset="-128"/>
              </a:rPr>
              <a:t>)</a:t>
            </a:r>
            <a:endParaRPr lang="en-US" sz="2400" b="1" i="1" dirty="0">
              <a:solidFill>
                <a:srgbClr val="95434F"/>
              </a:solidFill>
              <a:effectLst>
                <a:outerShdw blurRad="38100" dist="38100" dir="2700000" algn="tl">
                  <a:srgbClr val="C0C0C0"/>
                </a:outerShdw>
              </a:effectLst>
              <a:ea typeface="ＭＳ Ｐゴシック" pitchFamily="-107" charset="-128"/>
            </a:endParaRPr>
          </a:p>
          <a:p>
            <a:pPr marL="342900" indent="-342900">
              <a:lnSpc>
                <a:spcPct val="90000"/>
              </a:lnSpc>
              <a:defRPr/>
            </a:pPr>
            <a:endParaRPr lang="en-US" sz="1400" i="1" dirty="0">
              <a:effectLst>
                <a:outerShdw blurRad="38100" dist="38100" dir="2700000" algn="tl">
                  <a:srgbClr val="C0C0C0"/>
                </a:outerShdw>
              </a:effectLst>
              <a:ea typeface="ＭＳ Ｐゴシック" pitchFamily="-107" charset="-128"/>
            </a:endParaRPr>
          </a:p>
          <a:p>
            <a:pPr marL="342900" indent="-342900">
              <a:lnSpc>
                <a:spcPct val="90000"/>
              </a:lnSpc>
              <a:defRPr/>
            </a:pPr>
            <a:r>
              <a:rPr lang="en-US" sz="2800" b="1" i="1" dirty="0">
                <a:effectLst>
                  <a:outerShdw blurRad="38100" dist="38100" dir="2700000" algn="tl">
                    <a:srgbClr val="C0C0C0"/>
                  </a:outerShdw>
                </a:effectLst>
                <a:ea typeface="ＭＳ Ｐゴシック" pitchFamily="-107" charset="-128"/>
              </a:rPr>
              <a:t>	</a:t>
            </a:r>
            <a:endParaRPr lang="en-US" sz="2400" dirty="0">
              <a:solidFill>
                <a:srgbClr val="660066"/>
              </a:solidFill>
              <a:latin typeface="Calibri" pitchFamily="-107" charset="0"/>
            </a:endParaRPr>
          </a:p>
          <a:p>
            <a:pPr marL="342900" indent="-342900">
              <a:spcBef>
                <a:spcPct val="20000"/>
              </a:spcBef>
              <a:defRPr/>
            </a:pPr>
            <a:endParaRPr lang="en-US" sz="3200" dirty="0">
              <a:solidFill>
                <a:srgbClr val="660066"/>
              </a:solidFill>
              <a:latin typeface="Calibri" pitchFamily="-107" charset="0"/>
              <a:ea typeface="ＭＳ Ｐゴシック" pitchFamily="-107" charset="-128"/>
            </a:endParaRPr>
          </a:p>
        </p:txBody>
      </p:sp>
      <p:sp>
        <p:nvSpPr>
          <p:cNvPr id="10" name="TextBox 4"/>
          <p:cNvSpPr txBox="1">
            <a:spLocks noChangeArrowheads="1"/>
          </p:cNvSpPr>
          <p:nvPr/>
        </p:nvSpPr>
        <p:spPr bwMode="auto">
          <a:xfrm>
            <a:off x="0" y="5675083"/>
            <a:ext cx="8769380" cy="1200329"/>
          </a:xfrm>
          <a:prstGeom prst="rect">
            <a:avLst/>
          </a:prstGeom>
          <a:noFill/>
          <a:ln w="9525">
            <a:noFill/>
            <a:miter lim="800000"/>
            <a:headEnd/>
            <a:tailEnd/>
          </a:ln>
        </p:spPr>
        <p:txBody>
          <a:bodyPr wrap="square">
            <a:spAutoFit/>
          </a:bodyPr>
          <a:lstStyle/>
          <a:p>
            <a:r>
              <a:rPr lang="en-US" sz="1200" dirty="0">
                <a:solidFill>
                  <a:srgbClr val="000080"/>
                </a:solidFill>
              </a:rPr>
              <a:t>Ely &amp; Thomas (2001). </a:t>
            </a:r>
            <a:r>
              <a:rPr lang="en-US" sz="1200" i="1" dirty="0">
                <a:solidFill>
                  <a:srgbClr val="000080"/>
                </a:solidFill>
              </a:rPr>
              <a:t>Administrative Science Quarterly, 46(2), 229-273. </a:t>
            </a:r>
          </a:p>
          <a:p>
            <a:r>
              <a:rPr lang="en-US" sz="1200" dirty="0" smtClean="0">
                <a:solidFill>
                  <a:srgbClr val="000080"/>
                </a:solidFill>
              </a:rPr>
              <a:t>Page (2007</a:t>
            </a:r>
            <a:r>
              <a:rPr lang="en-US" sz="1200" dirty="0">
                <a:solidFill>
                  <a:srgbClr val="000080"/>
                </a:solidFill>
              </a:rPr>
              <a:t>). Princeton University Press, 6-20.</a:t>
            </a:r>
          </a:p>
          <a:p>
            <a:pPr marL="0" lvl="1"/>
            <a:r>
              <a:rPr lang="en-US" sz="1200" dirty="0" err="1">
                <a:solidFill>
                  <a:srgbClr val="000080"/>
                </a:solidFill>
              </a:rPr>
              <a:t>Sommers</a:t>
            </a:r>
            <a:r>
              <a:rPr lang="en-US" sz="1200" dirty="0">
                <a:solidFill>
                  <a:srgbClr val="000080"/>
                </a:solidFill>
              </a:rPr>
              <a:t> (2006). </a:t>
            </a:r>
            <a:r>
              <a:rPr lang="en-US" sz="1200" i="1" dirty="0">
                <a:solidFill>
                  <a:srgbClr val="000080"/>
                </a:solidFill>
              </a:rPr>
              <a:t>J Personality and Social Psychology, 90</a:t>
            </a:r>
            <a:r>
              <a:rPr lang="en-US" sz="1200" dirty="0">
                <a:solidFill>
                  <a:srgbClr val="000080"/>
                </a:solidFill>
              </a:rPr>
              <a:t>(4), 597-612. </a:t>
            </a:r>
          </a:p>
          <a:p>
            <a:pPr marL="0" lvl="1"/>
            <a:r>
              <a:rPr lang="en-US" sz="1200" dirty="0" err="1">
                <a:solidFill>
                  <a:srgbClr val="000080"/>
                </a:solidFill>
              </a:rPr>
              <a:t>Temm</a:t>
            </a:r>
            <a:r>
              <a:rPr lang="en-US" sz="1200" dirty="0">
                <a:solidFill>
                  <a:srgbClr val="000080"/>
                </a:solidFill>
              </a:rPr>
              <a:t> (2008). In </a:t>
            </a:r>
            <a:r>
              <a:rPr lang="en-US" sz="1200" dirty="0" err="1">
                <a:solidFill>
                  <a:srgbClr val="000080"/>
                </a:solidFill>
              </a:rPr>
              <a:t>Schiebinger</a:t>
            </a:r>
            <a:r>
              <a:rPr lang="en-US" sz="1200" dirty="0">
                <a:solidFill>
                  <a:srgbClr val="000080"/>
                </a:solidFill>
              </a:rPr>
              <a:t> (Ed.), </a:t>
            </a:r>
            <a:r>
              <a:rPr lang="en-US" sz="1200" i="1" dirty="0">
                <a:solidFill>
                  <a:srgbClr val="000080"/>
                </a:solidFill>
              </a:rPr>
              <a:t>Gendered Innovation in Science and Engineering (pp. 131-149). Stanford, CA: Stanford University Press.</a:t>
            </a:r>
            <a:r>
              <a:rPr lang="en-US" sz="1200" dirty="0">
                <a:solidFill>
                  <a:srgbClr val="000080"/>
                </a:solidFill>
              </a:rPr>
              <a:t> </a:t>
            </a:r>
            <a:endParaRPr lang="en-US" sz="1200" dirty="0" smtClean="0">
              <a:solidFill>
                <a:srgbClr val="000080"/>
              </a:solidFill>
            </a:endParaRPr>
          </a:p>
          <a:p>
            <a:r>
              <a:rPr lang="en-US" sz="1200" dirty="0" err="1">
                <a:solidFill>
                  <a:srgbClr val="000080"/>
                </a:solidFill>
              </a:rPr>
              <a:t>Valian</a:t>
            </a:r>
            <a:r>
              <a:rPr lang="en-US" sz="1200" dirty="0">
                <a:solidFill>
                  <a:srgbClr val="000080"/>
                </a:solidFill>
              </a:rPr>
              <a:t> (1998) </a:t>
            </a:r>
            <a:r>
              <a:rPr lang="en-US" sz="1200" i="1" dirty="0">
                <a:solidFill>
                  <a:srgbClr val="000080"/>
                </a:solidFill>
              </a:rPr>
              <a:t>Why So Slow? The Advancement of Women</a:t>
            </a:r>
            <a:r>
              <a:rPr lang="en-US" sz="1200" dirty="0">
                <a:solidFill>
                  <a:srgbClr val="000080"/>
                </a:solidFill>
              </a:rPr>
              <a:t>. Cambridge: MIT Press, p. 280.</a:t>
            </a:r>
          </a:p>
          <a:p>
            <a:r>
              <a:rPr lang="en-US" sz="1200" dirty="0" err="1">
                <a:solidFill>
                  <a:srgbClr val="000080"/>
                </a:solidFill>
              </a:rPr>
              <a:t>Rigoglioso</a:t>
            </a:r>
            <a:r>
              <a:rPr lang="en-US" sz="1200" dirty="0">
                <a:solidFill>
                  <a:srgbClr val="000080"/>
                </a:solidFill>
              </a:rPr>
              <a:t> </a:t>
            </a:r>
            <a:r>
              <a:rPr lang="en-US" sz="1200" dirty="0">
                <a:solidFill>
                  <a:srgbClr val="000080"/>
                </a:solidFill>
                <a:hlinkClick r:id="rId3"/>
              </a:rPr>
              <a:t>www.gsb.Stanford.edu</a:t>
            </a:r>
            <a:r>
              <a:rPr lang="en-US" sz="1200" dirty="0">
                <a:solidFill>
                  <a:srgbClr val="000080"/>
                </a:solidFill>
              </a:rPr>
              <a:t> Aug. 1, </a:t>
            </a:r>
            <a:r>
              <a:rPr lang="en-US" sz="1200" dirty="0" smtClean="0">
                <a:solidFill>
                  <a:srgbClr val="000080"/>
                </a:solidFill>
              </a:rPr>
              <a:t>2006</a:t>
            </a:r>
            <a:endParaRPr lang="en-US" sz="1200" dirty="0">
              <a:solidFill>
                <a:srgbClr val="000080"/>
              </a:solidFill>
            </a:endParaRPr>
          </a:p>
        </p:txBody>
      </p:sp>
    </p:spTree>
    <p:extLst>
      <p:ext uri="{BB962C8B-B14F-4D97-AF65-F5344CB8AC3E}">
        <p14:creationId xmlns:p14="http://schemas.microsoft.com/office/powerpoint/2010/main" val="2983345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NIH 2004 Pioneer Award Recipients </a:t>
            </a:r>
            <a:endParaRPr lang="en-US" dirty="0"/>
          </a:p>
        </p:txBody>
      </p:sp>
      <p:sp>
        <p:nvSpPr>
          <p:cNvPr id="3" name="Content Placeholder 2"/>
          <p:cNvSpPr>
            <a:spLocks noGrp="1"/>
          </p:cNvSpPr>
          <p:nvPr>
            <p:ph idx="1"/>
          </p:nvPr>
        </p:nvSpPr>
        <p:spPr>
          <a:xfrm>
            <a:off x="247999" y="5494958"/>
            <a:ext cx="4621111" cy="847354"/>
          </a:xfrm>
        </p:spPr>
        <p:txBody>
          <a:bodyPr>
            <a:normAutofit fontScale="85000" lnSpcReduction="20000"/>
          </a:bodyPr>
          <a:lstStyle/>
          <a:p>
            <a:pPr marL="0" indent="0">
              <a:buNone/>
            </a:pPr>
            <a:r>
              <a:rPr lang="en-US" dirty="0" smtClean="0">
                <a:solidFill>
                  <a:srgbClr val="95434F"/>
                </a:solidFill>
              </a:rPr>
              <a:t>Review panel: </a:t>
            </a:r>
            <a:r>
              <a:rPr lang="en-US" dirty="0" smtClean="0">
                <a:solidFill>
                  <a:srgbClr val="FF0000"/>
                </a:solidFill>
              </a:rPr>
              <a:t>	</a:t>
            </a:r>
            <a:r>
              <a:rPr lang="en-US" dirty="0" smtClean="0">
                <a:solidFill>
                  <a:srgbClr val="0000FF"/>
                </a:solidFill>
              </a:rPr>
              <a:t>61 men </a:t>
            </a:r>
          </a:p>
          <a:p>
            <a:pPr marL="0" indent="0">
              <a:buNone/>
            </a:pPr>
            <a:r>
              <a:rPr lang="en-US" dirty="0">
                <a:solidFill>
                  <a:srgbClr val="FF0000"/>
                </a:solidFill>
              </a:rPr>
              <a:t>	</a:t>
            </a:r>
            <a:r>
              <a:rPr lang="en-US" dirty="0" smtClean="0">
                <a:solidFill>
                  <a:srgbClr val="FF0000"/>
                </a:solidFill>
              </a:rPr>
              <a:t>				</a:t>
            </a:r>
            <a:r>
              <a:rPr lang="en-US" dirty="0" smtClean="0">
                <a:solidFill>
                  <a:srgbClr val="FF00FF"/>
                </a:solidFill>
              </a:rPr>
              <a:t>4 women</a:t>
            </a:r>
            <a:endParaRPr lang="en-US" dirty="0">
              <a:solidFill>
                <a:srgbClr val="FF00FF"/>
              </a:solidFill>
            </a:endParaRPr>
          </a:p>
        </p:txBody>
      </p:sp>
      <p:sp>
        <p:nvSpPr>
          <p:cNvPr id="4" name="Date Placeholder 3"/>
          <p:cNvSpPr>
            <a:spLocks noGrp="1"/>
          </p:cNvSpPr>
          <p:nvPr>
            <p:ph type="dt" sz="half" idx="10"/>
          </p:nvPr>
        </p:nvSpPr>
        <p:spPr/>
        <p:txBody>
          <a:bodyPr/>
          <a:lstStyle/>
          <a:p>
            <a:fld id="{313C3F72-753C-AC4E-90E6-61CC1B597357}" type="datetime1">
              <a:rPr lang="en-US" smtClean="0"/>
              <a:t>5/1/2015</a:t>
            </a:fld>
            <a:endParaRPr lang="en-US"/>
          </a:p>
        </p:txBody>
      </p:sp>
      <p:sp>
        <p:nvSpPr>
          <p:cNvPr id="5" name="Footer Placeholder 4"/>
          <p:cNvSpPr>
            <a:spLocks noGrp="1"/>
          </p:cNvSpPr>
          <p:nvPr>
            <p:ph type="ftr" sz="quarter" idx="11"/>
          </p:nvPr>
        </p:nvSpPr>
        <p:spPr/>
        <p:txBody>
          <a:bodyPr/>
          <a:lstStyle/>
          <a:p>
            <a:r>
              <a:rPr lang="en-US" smtClean="0"/>
              <a:t>Kathie L. Olsen, ScienceWorks</a:t>
            </a:r>
            <a:endParaRPr lang="en-US"/>
          </a:p>
        </p:txBody>
      </p:sp>
      <p:pic>
        <p:nvPicPr>
          <p:cNvPr id="9" name="Picture 8"/>
          <p:cNvPicPr>
            <a:picLocks noChangeAspect="1"/>
          </p:cNvPicPr>
          <p:nvPr/>
        </p:nvPicPr>
        <p:blipFill>
          <a:blip r:embed="rId3"/>
          <a:stretch>
            <a:fillRect/>
          </a:stretch>
        </p:blipFill>
        <p:spPr>
          <a:xfrm>
            <a:off x="570234" y="1531770"/>
            <a:ext cx="1270000" cy="1587500"/>
          </a:xfrm>
          <a:prstGeom prst="rect">
            <a:avLst/>
          </a:prstGeom>
        </p:spPr>
      </p:pic>
      <p:pic>
        <p:nvPicPr>
          <p:cNvPr id="10" name="Picture 9"/>
          <p:cNvPicPr>
            <a:picLocks noChangeAspect="1"/>
          </p:cNvPicPr>
          <p:nvPr/>
        </p:nvPicPr>
        <p:blipFill>
          <a:blip r:embed="rId4"/>
          <a:stretch>
            <a:fillRect/>
          </a:stretch>
        </p:blipFill>
        <p:spPr>
          <a:xfrm>
            <a:off x="5635413" y="1419051"/>
            <a:ext cx="1270000" cy="1587500"/>
          </a:xfrm>
          <a:prstGeom prst="rect">
            <a:avLst/>
          </a:prstGeom>
        </p:spPr>
      </p:pic>
      <p:pic>
        <p:nvPicPr>
          <p:cNvPr id="12" name="Picture 11"/>
          <p:cNvPicPr>
            <a:picLocks noChangeAspect="1"/>
          </p:cNvPicPr>
          <p:nvPr/>
        </p:nvPicPr>
        <p:blipFill>
          <a:blip r:embed="rId5"/>
          <a:stretch>
            <a:fillRect/>
          </a:stretch>
        </p:blipFill>
        <p:spPr>
          <a:xfrm>
            <a:off x="2238587" y="1261245"/>
            <a:ext cx="1270000" cy="1587500"/>
          </a:xfrm>
          <a:prstGeom prst="rect">
            <a:avLst/>
          </a:prstGeom>
        </p:spPr>
      </p:pic>
      <p:pic>
        <p:nvPicPr>
          <p:cNvPr id="13" name="Picture 12"/>
          <p:cNvPicPr>
            <a:picLocks noChangeAspect="1"/>
          </p:cNvPicPr>
          <p:nvPr/>
        </p:nvPicPr>
        <p:blipFill>
          <a:blip r:embed="rId6"/>
          <a:stretch>
            <a:fillRect/>
          </a:stretch>
        </p:blipFill>
        <p:spPr>
          <a:xfrm>
            <a:off x="7506674" y="1899986"/>
            <a:ext cx="1270000" cy="1587500"/>
          </a:xfrm>
          <a:prstGeom prst="rect">
            <a:avLst/>
          </a:prstGeom>
        </p:spPr>
      </p:pic>
      <p:pic>
        <p:nvPicPr>
          <p:cNvPr id="14" name="Picture 13"/>
          <p:cNvPicPr>
            <a:picLocks noChangeAspect="1"/>
          </p:cNvPicPr>
          <p:nvPr/>
        </p:nvPicPr>
        <p:blipFill>
          <a:blip r:embed="rId7"/>
          <a:stretch>
            <a:fillRect/>
          </a:stretch>
        </p:blipFill>
        <p:spPr>
          <a:xfrm>
            <a:off x="825748" y="3703487"/>
            <a:ext cx="1270000" cy="1587500"/>
          </a:xfrm>
          <a:prstGeom prst="rect">
            <a:avLst/>
          </a:prstGeom>
        </p:spPr>
      </p:pic>
      <p:pic>
        <p:nvPicPr>
          <p:cNvPr id="15" name="Picture 14"/>
          <p:cNvPicPr>
            <a:picLocks noChangeAspect="1"/>
          </p:cNvPicPr>
          <p:nvPr/>
        </p:nvPicPr>
        <p:blipFill>
          <a:blip r:embed="rId8"/>
          <a:stretch>
            <a:fillRect/>
          </a:stretch>
        </p:blipFill>
        <p:spPr>
          <a:xfrm>
            <a:off x="4793723" y="4161876"/>
            <a:ext cx="1270000" cy="1587500"/>
          </a:xfrm>
          <a:prstGeom prst="rect">
            <a:avLst/>
          </a:prstGeom>
        </p:spPr>
      </p:pic>
      <p:pic>
        <p:nvPicPr>
          <p:cNvPr id="16" name="Picture 15"/>
          <p:cNvPicPr>
            <a:picLocks noChangeAspect="1"/>
          </p:cNvPicPr>
          <p:nvPr/>
        </p:nvPicPr>
        <p:blipFill>
          <a:blip r:embed="rId9"/>
          <a:stretch>
            <a:fillRect/>
          </a:stretch>
        </p:blipFill>
        <p:spPr>
          <a:xfrm>
            <a:off x="4042211" y="2080335"/>
            <a:ext cx="1270000" cy="1587500"/>
          </a:xfrm>
          <a:prstGeom prst="rect">
            <a:avLst/>
          </a:prstGeom>
        </p:spPr>
      </p:pic>
      <p:pic>
        <p:nvPicPr>
          <p:cNvPr id="17" name="Picture 16"/>
          <p:cNvPicPr>
            <a:picLocks noChangeAspect="1"/>
          </p:cNvPicPr>
          <p:nvPr/>
        </p:nvPicPr>
        <p:blipFill>
          <a:blip r:embed="rId10"/>
          <a:stretch>
            <a:fillRect/>
          </a:stretch>
        </p:blipFill>
        <p:spPr>
          <a:xfrm>
            <a:off x="2531675" y="3493078"/>
            <a:ext cx="1270000" cy="1587500"/>
          </a:xfrm>
          <a:prstGeom prst="rect">
            <a:avLst/>
          </a:prstGeom>
        </p:spPr>
      </p:pic>
      <p:pic>
        <p:nvPicPr>
          <p:cNvPr id="18" name="Picture 17"/>
          <p:cNvPicPr>
            <a:picLocks noChangeAspect="1"/>
          </p:cNvPicPr>
          <p:nvPr/>
        </p:nvPicPr>
        <p:blipFill>
          <a:blip r:embed="rId11"/>
          <a:stretch>
            <a:fillRect/>
          </a:stretch>
        </p:blipFill>
        <p:spPr>
          <a:xfrm>
            <a:off x="6912980" y="3996555"/>
            <a:ext cx="1270000" cy="1587500"/>
          </a:xfrm>
          <a:prstGeom prst="rect">
            <a:avLst/>
          </a:prstGeom>
        </p:spPr>
      </p:pic>
    </p:spTree>
    <p:extLst>
      <p:ext uri="{BB962C8B-B14F-4D97-AF65-F5344CB8AC3E}">
        <p14:creationId xmlns:p14="http://schemas.microsoft.com/office/powerpoint/2010/main" val="426435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1000"/>
                                        <p:tgtEl>
                                          <p:spTgt spid="15"/>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1000"/>
                                        <p:tgtEl>
                                          <p:spTgt spid="12"/>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1000"/>
                                        <p:tgtEl>
                                          <p:spTgt spid="10"/>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1000"/>
                                        <p:tgtEl>
                                          <p:spTgt spid="13"/>
                                        </p:tgtEl>
                                      </p:cBhvr>
                                    </p:animEffect>
                                  </p:childTnLst>
                                </p:cTn>
                              </p:par>
                            </p:childTnLst>
                          </p:cTn>
                        </p:par>
                        <p:par>
                          <p:cTn id="24" fill="hold">
                            <p:stCondLst>
                              <p:cond delay="5000"/>
                            </p:stCondLst>
                            <p:childTnLst>
                              <p:par>
                                <p:cTn id="25" presetID="9"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1000"/>
                                        <p:tgtEl>
                                          <p:spTgt spid="14"/>
                                        </p:tgtEl>
                                      </p:cBhvr>
                                    </p:animEffect>
                                  </p:childTnLst>
                                </p:cTn>
                              </p:par>
                            </p:childTnLst>
                          </p:cTn>
                        </p:par>
                        <p:par>
                          <p:cTn id="28" fill="hold">
                            <p:stCondLst>
                              <p:cond delay="6000"/>
                            </p:stCondLst>
                            <p:childTnLst>
                              <p:par>
                                <p:cTn id="29" presetID="9"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1000"/>
                                        <p:tgtEl>
                                          <p:spTgt spid="16"/>
                                        </p:tgtEl>
                                      </p:cBhvr>
                                    </p:animEffect>
                                  </p:childTnLst>
                                </p:cTn>
                              </p:par>
                            </p:childTnLst>
                          </p:cTn>
                        </p:par>
                        <p:par>
                          <p:cTn id="32" fill="hold">
                            <p:stCondLst>
                              <p:cond delay="7000"/>
                            </p:stCondLst>
                            <p:childTnLst>
                              <p:par>
                                <p:cTn id="33" presetID="9"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1000"/>
                                        <p:tgtEl>
                                          <p:spTgt spid="18"/>
                                        </p:tgtEl>
                                      </p:cBhvr>
                                    </p:animEffect>
                                  </p:childTnLst>
                                </p:cTn>
                              </p:par>
                            </p:childTnLst>
                          </p:cTn>
                        </p:par>
                        <p:par>
                          <p:cTn id="36" fill="hold">
                            <p:stCondLst>
                              <p:cond delay="8000"/>
                            </p:stCondLst>
                            <p:childTnLst>
                              <p:par>
                                <p:cTn id="37" presetID="9"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1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NIH 2005 Pioneer Award Recipients</a:t>
            </a:r>
            <a:endParaRPr lang="en-US" dirty="0"/>
          </a:p>
        </p:txBody>
      </p:sp>
      <p:sp>
        <p:nvSpPr>
          <p:cNvPr id="3" name="Content Placeholder 2"/>
          <p:cNvSpPr>
            <a:spLocks noGrp="1"/>
          </p:cNvSpPr>
          <p:nvPr>
            <p:ph idx="1"/>
          </p:nvPr>
        </p:nvSpPr>
        <p:spPr>
          <a:xfrm>
            <a:off x="425570" y="821352"/>
            <a:ext cx="4390347" cy="1621357"/>
          </a:xfrm>
        </p:spPr>
        <p:txBody>
          <a:bodyPr>
            <a:noAutofit/>
          </a:bodyPr>
          <a:lstStyle/>
          <a:p>
            <a:pPr marL="0" indent="0">
              <a:buNone/>
            </a:pPr>
            <a:r>
              <a:rPr lang="en-US" sz="2400" dirty="0" smtClean="0">
                <a:solidFill>
                  <a:srgbClr val="95434F"/>
                </a:solidFill>
              </a:rPr>
              <a:t>Three </a:t>
            </a:r>
            <a:r>
              <a:rPr lang="en-US" sz="2400" dirty="0">
                <a:solidFill>
                  <a:srgbClr val="95434F"/>
                </a:solidFill>
              </a:rPr>
              <a:t>phases of review:</a:t>
            </a:r>
          </a:p>
          <a:p>
            <a:r>
              <a:rPr lang="en-US" sz="2400" dirty="0">
                <a:solidFill>
                  <a:srgbClr val="95434F"/>
                </a:solidFill>
              </a:rPr>
              <a:t>Phase one= </a:t>
            </a:r>
            <a:r>
              <a:rPr lang="en-US" sz="2400" dirty="0" smtClean="0">
                <a:solidFill>
                  <a:srgbClr val="0070C0"/>
                </a:solidFill>
              </a:rPr>
              <a:t>47 men</a:t>
            </a:r>
            <a:r>
              <a:rPr lang="en-US" sz="2400" dirty="0" smtClean="0">
                <a:solidFill>
                  <a:srgbClr val="95434F"/>
                </a:solidFill>
              </a:rPr>
              <a:t>/</a:t>
            </a:r>
            <a:r>
              <a:rPr lang="en-US" sz="2400" dirty="0">
                <a:solidFill>
                  <a:srgbClr val="FF00FF"/>
                </a:solidFill>
              </a:rPr>
              <a:t>17 </a:t>
            </a:r>
            <a:r>
              <a:rPr lang="en-US" sz="2400" dirty="0" smtClean="0">
                <a:solidFill>
                  <a:srgbClr val="FF00FF"/>
                </a:solidFill>
              </a:rPr>
              <a:t>women</a:t>
            </a:r>
            <a:endParaRPr lang="en-US" sz="2400" dirty="0">
              <a:solidFill>
                <a:srgbClr val="0070C0"/>
              </a:solidFill>
            </a:endParaRPr>
          </a:p>
          <a:p>
            <a:r>
              <a:rPr lang="en-US" sz="2400" dirty="0">
                <a:solidFill>
                  <a:srgbClr val="95434F"/>
                </a:solidFill>
              </a:rPr>
              <a:t>Phase 2= </a:t>
            </a:r>
            <a:r>
              <a:rPr lang="en-US" sz="2400" dirty="0" smtClean="0">
                <a:solidFill>
                  <a:srgbClr val="0070C0"/>
                </a:solidFill>
              </a:rPr>
              <a:t>37</a:t>
            </a:r>
            <a:r>
              <a:rPr lang="en-US" sz="2400" dirty="0" smtClean="0">
                <a:solidFill>
                  <a:srgbClr val="95434F"/>
                </a:solidFill>
              </a:rPr>
              <a:t>/</a:t>
            </a:r>
            <a:r>
              <a:rPr lang="en-US" sz="2400" dirty="0">
                <a:solidFill>
                  <a:srgbClr val="FF00FF"/>
                </a:solidFill>
              </a:rPr>
              <a:t>16</a:t>
            </a:r>
            <a:endParaRPr lang="en-US" sz="2400" dirty="0">
              <a:solidFill>
                <a:srgbClr val="0070C0"/>
              </a:solidFill>
            </a:endParaRPr>
          </a:p>
          <a:p>
            <a:r>
              <a:rPr lang="en-US" sz="2400" dirty="0">
                <a:solidFill>
                  <a:srgbClr val="95434F"/>
                </a:solidFill>
              </a:rPr>
              <a:t>Phase 3</a:t>
            </a:r>
            <a:r>
              <a:rPr lang="en-US" sz="2400" dirty="0" smtClean="0">
                <a:solidFill>
                  <a:srgbClr val="95434F"/>
                </a:solidFill>
              </a:rPr>
              <a:t>=</a:t>
            </a:r>
            <a:r>
              <a:rPr lang="en-US" sz="2400" dirty="0" smtClean="0">
                <a:solidFill>
                  <a:srgbClr val="0070C0"/>
                </a:solidFill>
              </a:rPr>
              <a:t>13</a:t>
            </a:r>
            <a:r>
              <a:rPr lang="en-US" sz="2400" dirty="0">
                <a:solidFill>
                  <a:srgbClr val="95434F"/>
                </a:solidFill>
              </a:rPr>
              <a:t>/</a:t>
            </a:r>
            <a:r>
              <a:rPr lang="en-US" sz="2400" dirty="0" smtClean="0">
                <a:solidFill>
                  <a:srgbClr val="0070C0"/>
                </a:solidFill>
              </a:rPr>
              <a:t> </a:t>
            </a:r>
            <a:r>
              <a:rPr lang="en-US" sz="2400" dirty="0">
                <a:solidFill>
                  <a:srgbClr val="FF00FF"/>
                </a:solidFill>
              </a:rPr>
              <a:t>5</a:t>
            </a:r>
            <a:endParaRPr lang="en-US" sz="2400" dirty="0">
              <a:solidFill>
                <a:srgbClr val="0070C0"/>
              </a:solidFill>
            </a:endParaRPr>
          </a:p>
          <a:p>
            <a:endParaRPr lang="en-US" sz="2400" dirty="0"/>
          </a:p>
        </p:txBody>
      </p:sp>
      <p:sp>
        <p:nvSpPr>
          <p:cNvPr id="4" name="Date Placeholder 3"/>
          <p:cNvSpPr>
            <a:spLocks noGrp="1"/>
          </p:cNvSpPr>
          <p:nvPr>
            <p:ph type="dt" sz="half" idx="10"/>
          </p:nvPr>
        </p:nvSpPr>
        <p:spPr/>
        <p:txBody>
          <a:bodyPr/>
          <a:lstStyle/>
          <a:p>
            <a:fld id="{313C3F72-753C-AC4E-90E6-61CC1B597357}" type="datetime1">
              <a:rPr lang="en-US" smtClean="0"/>
              <a:t>5/1/2015</a:t>
            </a:fld>
            <a:endParaRPr lang="en-US"/>
          </a:p>
        </p:txBody>
      </p:sp>
      <p:sp>
        <p:nvSpPr>
          <p:cNvPr id="5" name="Footer Placeholder 4"/>
          <p:cNvSpPr>
            <a:spLocks noGrp="1"/>
          </p:cNvSpPr>
          <p:nvPr>
            <p:ph type="ftr" sz="quarter" idx="11"/>
          </p:nvPr>
        </p:nvSpPr>
        <p:spPr/>
        <p:txBody>
          <a:bodyPr/>
          <a:lstStyle/>
          <a:p>
            <a:r>
              <a:rPr lang="en-US" smtClean="0"/>
              <a:t>Kathie L. Olsen, ScienceWorks</a:t>
            </a:r>
            <a:endParaRPr lang="en-US"/>
          </a:p>
        </p:txBody>
      </p:sp>
      <p:pic>
        <p:nvPicPr>
          <p:cNvPr id="6" name="Picture 5"/>
          <p:cNvPicPr>
            <a:picLocks noChangeAspect="1"/>
          </p:cNvPicPr>
          <p:nvPr/>
        </p:nvPicPr>
        <p:blipFill>
          <a:blip r:embed="rId3"/>
          <a:stretch>
            <a:fillRect/>
          </a:stretch>
        </p:blipFill>
        <p:spPr>
          <a:xfrm>
            <a:off x="275049" y="2736296"/>
            <a:ext cx="1270000" cy="1587500"/>
          </a:xfrm>
          <a:prstGeom prst="rect">
            <a:avLst/>
          </a:prstGeom>
        </p:spPr>
      </p:pic>
      <p:pic>
        <p:nvPicPr>
          <p:cNvPr id="7" name="Picture 6"/>
          <p:cNvPicPr>
            <a:picLocks noChangeAspect="1"/>
          </p:cNvPicPr>
          <p:nvPr/>
        </p:nvPicPr>
        <p:blipFill>
          <a:blip r:embed="rId4"/>
          <a:stretch>
            <a:fillRect/>
          </a:stretch>
        </p:blipFill>
        <p:spPr>
          <a:xfrm>
            <a:off x="3463549" y="4214478"/>
            <a:ext cx="1270000" cy="1587500"/>
          </a:xfrm>
          <a:prstGeom prst="rect">
            <a:avLst/>
          </a:prstGeom>
        </p:spPr>
      </p:pic>
      <p:pic>
        <p:nvPicPr>
          <p:cNvPr id="8" name="Picture 7"/>
          <p:cNvPicPr>
            <a:picLocks noChangeAspect="1"/>
          </p:cNvPicPr>
          <p:nvPr/>
        </p:nvPicPr>
        <p:blipFill>
          <a:blip r:embed="rId5"/>
          <a:stretch>
            <a:fillRect/>
          </a:stretch>
        </p:blipFill>
        <p:spPr>
          <a:xfrm>
            <a:off x="7874000" y="3643367"/>
            <a:ext cx="1270000" cy="1587500"/>
          </a:xfrm>
          <a:prstGeom prst="rect">
            <a:avLst/>
          </a:prstGeom>
        </p:spPr>
      </p:pic>
      <p:pic>
        <p:nvPicPr>
          <p:cNvPr id="9" name="Picture 8"/>
          <p:cNvPicPr>
            <a:picLocks noChangeAspect="1"/>
          </p:cNvPicPr>
          <p:nvPr/>
        </p:nvPicPr>
        <p:blipFill>
          <a:blip r:embed="rId6"/>
          <a:stretch>
            <a:fillRect/>
          </a:stretch>
        </p:blipFill>
        <p:spPr>
          <a:xfrm>
            <a:off x="6303345" y="2831794"/>
            <a:ext cx="1270000" cy="1587500"/>
          </a:xfrm>
          <a:prstGeom prst="rect">
            <a:avLst/>
          </a:prstGeom>
        </p:spPr>
      </p:pic>
      <p:pic>
        <p:nvPicPr>
          <p:cNvPr id="10" name="Picture 9"/>
          <p:cNvPicPr>
            <a:picLocks noChangeAspect="1"/>
          </p:cNvPicPr>
          <p:nvPr/>
        </p:nvPicPr>
        <p:blipFill>
          <a:blip r:embed="rId7"/>
          <a:stretch>
            <a:fillRect/>
          </a:stretch>
        </p:blipFill>
        <p:spPr>
          <a:xfrm>
            <a:off x="5447536" y="1141012"/>
            <a:ext cx="1270000" cy="1587500"/>
          </a:xfrm>
          <a:prstGeom prst="rect">
            <a:avLst/>
          </a:prstGeom>
        </p:spPr>
      </p:pic>
      <p:pic>
        <p:nvPicPr>
          <p:cNvPr id="11" name="Picture 10"/>
          <p:cNvPicPr>
            <a:picLocks noChangeAspect="1"/>
          </p:cNvPicPr>
          <p:nvPr/>
        </p:nvPicPr>
        <p:blipFill>
          <a:blip r:embed="rId8"/>
          <a:stretch>
            <a:fillRect/>
          </a:stretch>
        </p:blipFill>
        <p:spPr>
          <a:xfrm>
            <a:off x="4913962" y="3079774"/>
            <a:ext cx="1270000" cy="1587500"/>
          </a:xfrm>
          <a:prstGeom prst="rect">
            <a:avLst/>
          </a:prstGeom>
        </p:spPr>
      </p:pic>
      <p:pic>
        <p:nvPicPr>
          <p:cNvPr id="12" name="Picture 11"/>
          <p:cNvPicPr>
            <a:picLocks noChangeAspect="1"/>
          </p:cNvPicPr>
          <p:nvPr/>
        </p:nvPicPr>
        <p:blipFill>
          <a:blip r:embed="rId9"/>
          <a:stretch>
            <a:fillRect/>
          </a:stretch>
        </p:blipFill>
        <p:spPr>
          <a:xfrm>
            <a:off x="4801236" y="4823160"/>
            <a:ext cx="1270000" cy="1587500"/>
          </a:xfrm>
          <a:prstGeom prst="rect">
            <a:avLst/>
          </a:prstGeom>
        </p:spPr>
      </p:pic>
      <p:pic>
        <p:nvPicPr>
          <p:cNvPr id="13" name="Picture 12"/>
          <p:cNvPicPr>
            <a:picLocks noChangeAspect="1"/>
          </p:cNvPicPr>
          <p:nvPr/>
        </p:nvPicPr>
        <p:blipFill>
          <a:blip r:embed="rId10"/>
          <a:stretch>
            <a:fillRect/>
          </a:stretch>
        </p:blipFill>
        <p:spPr>
          <a:xfrm>
            <a:off x="3486094" y="2050276"/>
            <a:ext cx="1270000" cy="1587500"/>
          </a:xfrm>
          <a:prstGeom prst="rect">
            <a:avLst/>
          </a:prstGeom>
        </p:spPr>
      </p:pic>
      <p:pic>
        <p:nvPicPr>
          <p:cNvPr id="14" name="Picture 13"/>
          <p:cNvPicPr>
            <a:picLocks noChangeAspect="1"/>
          </p:cNvPicPr>
          <p:nvPr/>
        </p:nvPicPr>
        <p:blipFill>
          <a:blip r:embed="rId11"/>
          <a:stretch>
            <a:fillRect/>
          </a:stretch>
        </p:blipFill>
        <p:spPr>
          <a:xfrm>
            <a:off x="1951585" y="2850624"/>
            <a:ext cx="1270000" cy="1587500"/>
          </a:xfrm>
          <a:prstGeom prst="rect">
            <a:avLst/>
          </a:prstGeom>
        </p:spPr>
      </p:pic>
      <p:pic>
        <p:nvPicPr>
          <p:cNvPr id="15" name="Picture 14"/>
          <p:cNvPicPr>
            <a:picLocks noChangeAspect="1"/>
          </p:cNvPicPr>
          <p:nvPr/>
        </p:nvPicPr>
        <p:blipFill>
          <a:blip r:embed="rId12"/>
          <a:stretch>
            <a:fillRect/>
          </a:stretch>
        </p:blipFill>
        <p:spPr>
          <a:xfrm>
            <a:off x="2030446" y="4610179"/>
            <a:ext cx="1270000" cy="1587500"/>
          </a:xfrm>
          <a:prstGeom prst="rect">
            <a:avLst/>
          </a:prstGeom>
        </p:spPr>
      </p:pic>
      <p:pic>
        <p:nvPicPr>
          <p:cNvPr id="16" name="Picture 15"/>
          <p:cNvPicPr>
            <a:picLocks noChangeAspect="1"/>
          </p:cNvPicPr>
          <p:nvPr/>
        </p:nvPicPr>
        <p:blipFill>
          <a:blip r:embed="rId13"/>
          <a:stretch>
            <a:fillRect/>
          </a:stretch>
        </p:blipFill>
        <p:spPr>
          <a:xfrm>
            <a:off x="6454559" y="4695411"/>
            <a:ext cx="1270000" cy="1587500"/>
          </a:xfrm>
          <a:prstGeom prst="rect">
            <a:avLst/>
          </a:prstGeom>
        </p:spPr>
      </p:pic>
      <p:pic>
        <p:nvPicPr>
          <p:cNvPr id="17" name="Picture 16"/>
          <p:cNvPicPr>
            <a:picLocks noChangeAspect="1"/>
          </p:cNvPicPr>
          <p:nvPr/>
        </p:nvPicPr>
        <p:blipFill>
          <a:blip r:embed="rId14"/>
          <a:stretch>
            <a:fillRect/>
          </a:stretch>
        </p:blipFill>
        <p:spPr>
          <a:xfrm>
            <a:off x="7641944" y="1546800"/>
            <a:ext cx="1270000" cy="1587500"/>
          </a:xfrm>
          <a:prstGeom prst="rect">
            <a:avLst/>
          </a:prstGeom>
        </p:spPr>
      </p:pic>
      <p:pic>
        <p:nvPicPr>
          <p:cNvPr id="18" name="Picture 17"/>
          <p:cNvPicPr>
            <a:picLocks noChangeAspect="1"/>
          </p:cNvPicPr>
          <p:nvPr/>
        </p:nvPicPr>
        <p:blipFill>
          <a:blip r:embed="rId15"/>
          <a:stretch>
            <a:fillRect/>
          </a:stretch>
        </p:blipFill>
        <p:spPr>
          <a:xfrm>
            <a:off x="404903" y="4748014"/>
            <a:ext cx="1270000" cy="1587500"/>
          </a:xfrm>
          <a:prstGeom prst="rect">
            <a:avLst/>
          </a:prstGeom>
        </p:spPr>
      </p:pic>
    </p:spTree>
    <p:extLst>
      <p:ext uri="{BB962C8B-B14F-4D97-AF65-F5344CB8AC3E}">
        <p14:creationId xmlns:p14="http://schemas.microsoft.com/office/powerpoint/2010/main" val="174509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1000"/>
                                        <p:tgtEl>
                                          <p:spTgt spid="12"/>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1000"/>
                                        <p:tgtEl>
                                          <p:spTgt spid="18"/>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1000"/>
                                        <p:tgtEl>
                                          <p:spTgt spid="9"/>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1000"/>
                                        <p:tgtEl>
                                          <p:spTgt spid="10"/>
                                        </p:tgtEl>
                                      </p:cBhvr>
                                    </p:animEffect>
                                  </p:childTnLst>
                                </p:cTn>
                              </p:par>
                            </p:childTnLst>
                          </p:cTn>
                        </p:par>
                        <p:par>
                          <p:cTn id="24" fill="hold">
                            <p:stCondLst>
                              <p:cond delay="5000"/>
                            </p:stCondLst>
                            <p:childTnLst>
                              <p:par>
                                <p:cTn id="25" presetID="9"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1000"/>
                                        <p:tgtEl>
                                          <p:spTgt spid="6"/>
                                        </p:tgtEl>
                                      </p:cBhvr>
                                    </p:animEffect>
                                  </p:childTnLst>
                                </p:cTn>
                              </p:par>
                            </p:childTnLst>
                          </p:cTn>
                        </p:par>
                        <p:par>
                          <p:cTn id="28" fill="hold">
                            <p:stCondLst>
                              <p:cond delay="6000"/>
                            </p:stCondLst>
                            <p:childTnLst>
                              <p:par>
                                <p:cTn id="29" presetID="9"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1000"/>
                                        <p:tgtEl>
                                          <p:spTgt spid="15"/>
                                        </p:tgtEl>
                                      </p:cBhvr>
                                    </p:animEffect>
                                  </p:childTnLst>
                                </p:cTn>
                              </p:par>
                            </p:childTnLst>
                          </p:cTn>
                        </p:par>
                        <p:par>
                          <p:cTn id="32" fill="hold">
                            <p:stCondLst>
                              <p:cond delay="7000"/>
                            </p:stCondLst>
                            <p:childTnLst>
                              <p:par>
                                <p:cTn id="33" presetID="9"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1000"/>
                                        <p:tgtEl>
                                          <p:spTgt spid="7"/>
                                        </p:tgtEl>
                                      </p:cBhvr>
                                    </p:animEffect>
                                  </p:childTnLst>
                                </p:cTn>
                              </p:par>
                            </p:childTnLst>
                          </p:cTn>
                        </p:par>
                        <p:par>
                          <p:cTn id="36" fill="hold">
                            <p:stCondLst>
                              <p:cond delay="8000"/>
                            </p:stCondLst>
                            <p:childTnLst>
                              <p:par>
                                <p:cTn id="37" presetID="9"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1000"/>
                                        <p:tgtEl>
                                          <p:spTgt spid="16"/>
                                        </p:tgtEl>
                                      </p:cBhvr>
                                    </p:animEffect>
                                  </p:childTnLst>
                                </p:cTn>
                              </p:par>
                            </p:childTnLst>
                          </p:cTn>
                        </p:par>
                        <p:par>
                          <p:cTn id="40" fill="hold">
                            <p:stCondLst>
                              <p:cond delay="9000"/>
                            </p:stCondLst>
                            <p:childTnLst>
                              <p:par>
                                <p:cTn id="41" presetID="9"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dissolve">
                                      <p:cBhvr>
                                        <p:cTn id="43" dur="1000"/>
                                        <p:tgtEl>
                                          <p:spTgt spid="14"/>
                                        </p:tgtEl>
                                      </p:cBhvr>
                                    </p:animEffect>
                                  </p:childTnLst>
                                </p:cTn>
                              </p:par>
                            </p:childTnLst>
                          </p:cTn>
                        </p:par>
                        <p:par>
                          <p:cTn id="44" fill="hold">
                            <p:stCondLst>
                              <p:cond delay="10000"/>
                            </p:stCondLst>
                            <p:childTnLst>
                              <p:par>
                                <p:cTn id="45" presetID="9"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1000"/>
                                        <p:tgtEl>
                                          <p:spTgt spid="17"/>
                                        </p:tgtEl>
                                      </p:cBhvr>
                                    </p:animEffect>
                                  </p:childTnLst>
                                </p:cTn>
                              </p:par>
                            </p:childTnLst>
                          </p:cTn>
                        </p:par>
                        <p:par>
                          <p:cTn id="48" fill="hold">
                            <p:stCondLst>
                              <p:cond delay="11000"/>
                            </p:stCondLst>
                            <p:childTnLst>
                              <p:par>
                                <p:cTn id="49" presetID="9" presetClass="entr" presetSubtype="0"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dissolve">
                                      <p:cBhvr>
                                        <p:cTn id="51" dur="1000"/>
                                        <p:tgtEl>
                                          <p:spTgt spid="8"/>
                                        </p:tgtEl>
                                      </p:cBhvr>
                                    </p:animEffect>
                                  </p:childTnLst>
                                </p:cTn>
                              </p:par>
                            </p:childTnLst>
                          </p:cTn>
                        </p:par>
                        <p:par>
                          <p:cTn id="52" fill="hold">
                            <p:stCondLst>
                              <p:cond delay="12000"/>
                            </p:stCondLst>
                            <p:childTnLst>
                              <p:par>
                                <p:cTn id="53" presetID="9"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1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
                                            <p:txEl>
                                              <p:pRg st="0" end="0"/>
                                            </p:txEl>
                                          </p:spTgt>
                                        </p:tgtEl>
                                        <p:attrNameLst>
                                          <p:attrName>style.visibility</p:attrName>
                                        </p:attrNameLst>
                                      </p:cBhvr>
                                      <p:to>
                                        <p:strVal val="visible"/>
                                      </p:to>
                                    </p:set>
                                    <p:animEffect transition="in" filter="wipe(left)">
                                      <p:cBhvr>
                                        <p:cTn id="60" dur="1000"/>
                                        <p:tgtEl>
                                          <p:spTgt spid="3">
                                            <p:txEl>
                                              <p:pRg st="0" end="0"/>
                                            </p:tx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
                                            <p:txEl>
                                              <p:pRg st="1" end="1"/>
                                            </p:txEl>
                                          </p:spTgt>
                                        </p:tgtEl>
                                        <p:attrNameLst>
                                          <p:attrName>style.visibility</p:attrName>
                                        </p:attrNameLst>
                                      </p:cBhvr>
                                      <p:to>
                                        <p:strVal val="visible"/>
                                      </p:to>
                                    </p:set>
                                    <p:animEffect transition="in" filter="wipe(left)">
                                      <p:cBhvr>
                                        <p:cTn id="63" dur="1000"/>
                                        <p:tgtEl>
                                          <p:spTgt spid="3">
                                            <p:txEl>
                                              <p:pRg st="1" end="1"/>
                                            </p:tx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
                                            <p:txEl>
                                              <p:pRg st="2" end="2"/>
                                            </p:txEl>
                                          </p:spTgt>
                                        </p:tgtEl>
                                        <p:attrNameLst>
                                          <p:attrName>style.visibility</p:attrName>
                                        </p:attrNameLst>
                                      </p:cBhvr>
                                      <p:to>
                                        <p:strVal val="visible"/>
                                      </p:to>
                                    </p:set>
                                    <p:animEffect transition="in" filter="wipe(left)">
                                      <p:cBhvr>
                                        <p:cTn id="66" dur="1000"/>
                                        <p:tgtEl>
                                          <p:spTgt spid="3">
                                            <p:txEl>
                                              <p:pRg st="2" end="2"/>
                                            </p:tx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animEffect transition="in" filter="wipe(left)">
                                      <p:cBhvr>
                                        <p:cTn id="6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3F071E16DF4A4A96C3F51C68148986" ma:contentTypeVersion="0" ma:contentTypeDescription="Create a new document." ma:contentTypeScope="" ma:versionID="183629316dea4b229474eb8d6b2074cd">
  <xsd:schema xmlns:xsd="http://www.w3.org/2001/XMLSchema" xmlns:xs="http://www.w3.org/2001/XMLSchema" xmlns:p="http://schemas.microsoft.com/office/2006/metadata/properties" targetNamespace="http://schemas.microsoft.com/office/2006/metadata/properties" ma:root="true" ma:fieldsID="44cfa8c57e6d25d45635c6d056da892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2A40844-EBCE-476F-82AD-054F6D9B9B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ADE708D-B29A-4CE3-BB06-958FD899467D}">
  <ds:schemaRefs>
    <ds:schemaRef ds:uri="http://schemas.microsoft.com/sharepoint/v3/contenttype/forms"/>
  </ds:schemaRefs>
</ds:datastoreItem>
</file>

<file path=customXml/itemProps3.xml><?xml version="1.0" encoding="utf-8"?>
<ds:datastoreItem xmlns:ds="http://schemas.openxmlformats.org/officeDocument/2006/customXml" ds:itemID="{0E17DE24-2C89-4BF5-902D-75D26C84C462}">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2400</TotalTime>
  <Words>3969</Words>
  <Application>Microsoft Office PowerPoint</Application>
  <PresentationFormat>On-screen Show (4:3)</PresentationFormat>
  <Paragraphs>753</Paragraphs>
  <Slides>67</Slides>
  <Notes>60</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67</vt:i4>
      </vt:variant>
    </vt:vector>
  </HeadingPairs>
  <TitlesOfParts>
    <vt:vector size="89" baseType="lpstr">
      <vt:lpstr>MS PGothic</vt:lpstr>
      <vt:lpstr>MS PGothic</vt:lpstr>
      <vt:lpstr>Apple Chancery</vt:lpstr>
      <vt:lpstr>Arial</vt:lpstr>
      <vt:lpstr>Arial Black</vt:lpstr>
      <vt:lpstr>Arial Narrow</vt:lpstr>
      <vt:lpstr>Arial Rounded MT Bold</vt:lpstr>
      <vt:lpstr>Calibri</vt:lpstr>
      <vt:lpstr>Chalkduster</vt:lpstr>
      <vt:lpstr>Chicago</vt:lpstr>
      <vt:lpstr>Comic Sans MS</vt:lpstr>
      <vt:lpstr>Hobo Std</vt:lpstr>
      <vt:lpstr>Impact</vt:lpstr>
      <vt:lpstr>Tempus Sans ITC</vt:lpstr>
      <vt:lpstr>Times New Roman</vt:lpstr>
      <vt:lpstr>Verdana</vt:lpstr>
      <vt:lpstr>Office Theme</vt:lpstr>
      <vt:lpstr>3_Custom Design</vt:lpstr>
      <vt:lpstr>1_Office Theme</vt:lpstr>
      <vt:lpstr>2_Office Theme</vt:lpstr>
      <vt:lpstr>4_Office Theme</vt:lpstr>
      <vt:lpstr>5_Office Theme</vt:lpstr>
      <vt:lpstr>PowerPoint Presentation</vt:lpstr>
      <vt:lpstr>Thank you</vt:lpstr>
      <vt:lpstr>PowerPoint Presentation</vt:lpstr>
      <vt:lpstr>               2015 Meeting:  Building R&amp;D Partnerships </vt:lpstr>
      <vt:lpstr>PowerPoint Presentation</vt:lpstr>
      <vt:lpstr> </vt:lpstr>
      <vt:lpstr> </vt:lpstr>
      <vt:lpstr>NIH 2004 Pioneer Award Recipients </vt:lpstr>
      <vt:lpstr>NIH 2005 Pioneer Award Recipients</vt:lpstr>
      <vt:lpstr>Stereotypes</vt:lpstr>
      <vt:lpstr>PowerPoint Presentation</vt:lpstr>
      <vt:lpstr>PowerPoint Presentation</vt:lpstr>
      <vt:lpstr>PowerPoint Presentation</vt:lpstr>
      <vt:lpstr>Evaluation of Identical CVs: Gender</vt:lpstr>
      <vt:lpstr>STEM Faculty’s judgments of  lab manager applicant</vt:lpstr>
      <vt:lpstr>STEM Faculty’s judgments of  lab manager applicant</vt:lpstr>
      <vt:lpstr>STEM Faculty’s judgments of  lab manager applicant</vt:lpstr>
      <vt:lpstr>STEM Faculty’s judgments of  lab manager applicant</vt:lpstr>
      <vt:lpstr>STEM Faculty’s judgments of  lab manager applicant</vt:lpstr>
      <vt:lpstr>STEM Faculty’s judgments of  lab manager applicant</vt:lpstr>
      <vt:lpstr>STEM Faculty’s judgments of  lab manager applicant</vt:lpstr>
      <vt:lpstr>STEM Faculty’s judgments of  lab manager applicant</vt:lpstr>
      <vt:lpstr>Salary Offered</vt:lpstr>
      <vt:lpstr>Salary Offered</vt:lpstr>
      <vt:lpstr>National hiring experiments reveal 2:1 faculty  preference for women on STEM tenure track Wendy M. Williams1 and Stephen J. Ceci PNAS April 13, 2015</vt:lpstr>
      <vt:lpstr>PowerPoint Presentation</vt:lpstr>
      <vt:lpstr>National hiring experiments reveal 2:1 faculty preference for women on STEM tenure track Wendy M. Williams1 and  Stephen J. Ceci PNAS April 13, 2015</vt:lpstr>
      <vt:lpstr>Unconscious Bias: Impact of Blind Auditions</vt:lpstr>
      <vt:lpstr>Unconscious Bias: (Its impact on Fostering a Creative, Innovative, Center-Type Team)</vt:lpstr>
      <vt:lpstr>PowerPoint Presentation</vt:lpstr>
      <vt:lpstr>PowerPoint Presentation</vt:lpstr>
      <vt:lpstr>PowerPoint Presentation</vt:lpstr>
      <vt:lpstr>PowerPoint Presentation</vt:lpstr>
      <vt:lpstr>S&amp;T Priorities and Budgets</vt:lpstr>
      <vt:lpstr>How To Read the Tea Leaves?</vt:lpstr>
      <vt:lpstr>National Science and Technology Council (NSTC)</vt:lpstr>
      <vt:lpstr>Current NSTC Structure</vt:lpstr>
      <vt:lpstr>PowerPoint Presentation</vt:lpstr>
      <vt:lpstr>President’s Council of Advisors  on Science &amp; Technology (PCAST)</vt:lpstr>
      <vt:lpstr>Critical to Understand That, in the Federal Government…</vt:lpstr>
      <vt:lpstr>Current Activities  of the  President’s Council of Advisors on  Science &amp; Technology   and the   National Science &amp; Technology Council </vt:lpstr>
      <vt:lpstr>PowerPoint Presentation</vt:lpstr>
      <vt:lpstr>Research Business Models: Workgroups</vt:lpstr>
      <vt:lpstr>Research Business Models Workgroup: Common Practices Among Agencies</vt:lpstr>
      <vt:lpstr>NSTC Subcommittee on Research Business Models</vt:lpstr>
      <vt:lpstr>Other Activities </vt:lpstr>
      <vt:lpstr>Reauthorization of the  America COMPETES Act</vt:lpstr>
      <vt:lpstr>NEW Working Group for  Reviewing Federal Regulations</vt:lpstr>
      <vt:lpstr>Congress                      Disposes</vt:lpstr>
      <vt:lpstr>How To Read the Tea Leaves?</vt:lpstr>
      <vt:lpstr>Critical to Understand That, in the Federal Government…</vt:lpstr>
      <vt:lpstr>PowerPoint Presentation</vt:lpstr>
      <vt:lpstr>REFLECTIONS </vt:lpstr>
      <vt:lpstr>Lessons Learned: U.S. Government</vt:lpstr>
      <vt:lpstr>Another Lesson: We Do Reports—They Listen</vt:lpstr>
      <vt:lpstr>Recent and Projected Growth in STEM and Non-STEM Employment</vt:lpstr>
      <vt:lpstr>Learn from the Lawyers</vt:lpstr>
      <vt:lpstr>PowerPoint Presentation</vt:lpstr>
      <vt:lpstr>PowerPoint Presentation</vt:lpstr>
      <vt:lpstr> Are there any Questions? </vt:lpstr>
      <vt:lpstr>Why Support University Research?</vt:lpstr>
      <vt:lpstr>Gender Distribution Between STEM and All Employment, 2009</vt:lpstr>
      <vt:lpstr>NIH Study: Data 2000-2006</vt:lpstr>
      <vt:lpstr>Presidential Awards for Beginning Scientist and Engineers: from PYI to PECASE </vt:lpstr>
      <vt:lpstr>The Role of the Federal Government in Science &amp; Technology</vt:lpstr>
      <vt:lpstr>Why Does the Federal Government Support Research?</vt:lpstr>
      <vt:lpstr>Why Support University Research?</vt:lpstr>
    </vt:vector>
  </TitlesOfParts>
  <Company>3Oranges.net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Carlson</dc:creator>
  <cp:lastModifiedBy>Michelle Issing</cp:lastModifiedBy>
  <cp:revision>103</cp:revision>
  <cp:lastPrinted>2015-04-30T19:46:57Z</cp:lastPrinted>
  <dcterms:created xsi:type="dcterms:W3CDTF">2015-04-25T16:51:25Z</dcterms:created>
  <dcterms:modified xsi:type="dcterms:W3CDTF">2015-05-01T14:46:59Z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0x010100CF3F071E16DF4A4A96C3F51C68148986</vt:lpwstr>
  </property>
</Properties>
</file>