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0"/>
  </p:notesMasterIdLst>
  <p:sldIdLst>
    <p:sldId id="304" r:id="rId2"/>
    <p:sldId id="305" r:id="rId3"/>
    <p:sldId id="306" r:id="rId4"/>
    <p:sldId id="256" r:id="rId5"/>
    <p:sldId id="307" r:id="rId6"/>
    <p:sldId id="260" r:id="rId7"/>
    <p:sldId id="257" r:id="rId8"/>
    <p:sldId id="30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400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63963" autoAdjust="0"/>
  </p:normalViewPr>
  <p:slideViewPr>
    <p:cSldViewPr snapToGrid="0" snapToObjects="1">
      <p:cViewPr varScale="1">
        <p:scale>
          <a:sx n="43" d="100"/>
          <a:sy n="43" d="100"/>
        </p:scale>
        <p:origin x="15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CC06A-E1F5-43B6-B420-A10A4B119D25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06EAA-AC6C-4C96-B19A-0E5BADBEA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29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06EAA-AC6C-4C96-B19A-0E5BADBEA4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78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06EAA-AC6C-4C96-B19A-0E5BADBEA4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53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06EAA-AC6C-4C96-B19A-0E5BADBEA4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64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06EAA-AC6C-4C96-B19A-0E5BADBEA4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68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06EAA-AC6C-4C96-B19A-0E5BADBEA4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88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06EAA-AC6C-4C96-B19A-0E5BADBEA4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6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06EAA-AC6C-4C96-B19A-0E5BADBEA4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8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89C4A6A-14D8-B340-842B-A14390CDAF8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B92AF5B-DC21-614E-9E57-8072E8FBE59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77125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4A6A-14D8-B340-842B-A14390CDAF8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AF5B-DC21-614E-9E57-8072E8FB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0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4A6A-14D8-B340-842B-A14390CDAF8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AF5B-DC21-614E-9E57-8072E8FB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1099D89-2FDC-CC4C-8B92-939926526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409267"/>
            <a:ext cx="12206817" cy="457200"/>
          </a:xfrm>
          <a:prstGeom prst="rect">
            <a:avLst/>
          </a:prstGeom>
          <a:solidFill>
            <a:srgbClr val="8C1515"/>
          </a:solidFill>
          <a:ln w="9525">
            <a:solidFill>
              <a:srgbClr val="8C1515"/>
            </a:solidFill>
            <a:miter lim="800000"/>
            <a:headEnd/>
            <a:tailEnd/>
          </a:ln>
          <a:effectLst>
            <a:outerShdw blurRad="38100"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lt1"/>
              </a:solidFill>
              <a:latin typeface="Arial"/>
              <a:ea typeface="+mn-ea"/>
            </a:endParaRPr>
          </a:p>
        </p:txBody>
      </p:sp>
      <p:pic>
        <p:nvPicPr>
          <p:cNvPr id="6" name="Picture 14" title="Stanford University">
            <a:extLst>
              <a:ext uri="{FF2B5EF4-FFF2-40B4-BE49-F238E27FC236}">
                <a16:creationId xmlns:a16="http://schemas.microsoft.com/office/drawing/2014/main" id="{B3FF9C7B-B9C9-F144-9921-25D4EC5422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934" y="6510867"/>
            <a:ext cx="2061633" cy="25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90023"/>
            <a:ext cx="10972800" cy="824631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2137834" y="4798696"/>
            <a:ext cx="8079317" cy="274320"/>
          </a:xfrm>
          <a:prstGeom prst="rect">
            <a:avLst/>
          </a:prstGeom>
        </p:spPr>
        <p:txBody>
          <a:bodyPr wrap="none" anchor="ctr" anchorCtr="1">
            <a:noAutofit/>
          </a:bodyPr>
          <a:lstStyle>
            <a:lvl1pPr algn="ctr">
              <a:buNone/>
              <a:defRPr sz="24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609600" y="3214654"/>
            <a:ext cx="10972800" cy="615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cap="small" spc="400">
                <a:solidFill>
                  <a:srgbClr val="A4001D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7878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4A6A-14D8-B340-842B-A14390CDAF8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AF5B-DC21-614E-9E57-8072E8FB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8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9C4A6A-14D8-B340-842B-A14390CDAF8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92AF5B-DC21-614E-9E57-8072E8FBE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27385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4A6A-14D8-B340-842B-A14390CDAF8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AF5B-DC21-614E-9E57-8072E8FB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4A6A-14D8-B340-842B-A14390CDAF8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AF5B-DC21-614E-9E57-8072E8FB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9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4A6A-14D8-B340-842B-A14390CDAF8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AF5B-DC21-614E-9E57-8072E8FB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2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4A6A-14D8-B340-842B-A14390CDAF8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AF5B-DC21-614E-9E57-8072E8FB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2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9C4A6A-14D8-B340-842B-A14390CDAF8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92AF5B-DC21-614E-9E57-8072E8FBE5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387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9C4A6A-14D8-B340-842B-A14390CDAF8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92AF5B-DC21-614E-9E57-8072E8FBE5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184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89C4A6A-14D8-B340-842B-A14390CDAF8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B92AF5B-DC21-614E-9E57-8072E8FBE5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948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C283B1E2-5775-D44F-B0F7-2043E1EDC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615015"/>
            <a:ext cx="10972800" cy="825500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How to use funded proposals to train applicants: A three step approach</a:t>
            </a:r>
          </a:p>
        </p:txBody>
      </p:sp>
      <p:sp>
        <p:nvSpPr>
          <p:cNvPr id="11266" name="Text Placeholder 2">
            <a:extLst>
              <a:ext uri="{FF2B5EF4-FFF2-40B4-BE49-F238E27FC236}">
                <a16:creationId xmlns:a16="http://schemas.microsoft.com/office/drawing/2014/main" id="{566D8F4E-04DB-EE4B-AC2E-DD001AC4526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2056341" y="5033438"/>
            <a:ext cx="8079317" cy="783167"/>
          </a:xfrm>
        </p:spPr>
        <p:txBody>
          <a:bodyPr numCol="1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en-US" dirty="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NORDP Pacific Regional Conference</a:t>
            </a:r>
          </a:p>
          <a:p>
            <a:pPr marL="0" indent="0"/>
            <a:r>
              <a:rPr lang="en-US" altLang="en-US" dirty="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November 17</a:t>
            </a:r>
            <a:r>
              <a:rPr lang="en-US" altLang="en-US" baseline="30000" dirty="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</a:t>
            </a:r>
            <a:r>
              <a:rPr lang="en-US" altLang="en-US" dirty="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, 2020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347B8E9-8199-3148-A9DC-8FBD981A1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29001"/>
            <a:ext cx="10972800" cy="615951"/>
          </a:xfrm>
        </p:spPr>
        <p:txBody>
          <a:bodyPr/>
          <a:lstStyle/>
          <a:p>
            <a:pPr>
              <a:defRPr/>
            </a:pPr>
            <a:r>
              <a:rPr lang="en-US" dirty="0"/>
              <a:t>Orit Rapaport, PhD &amp; Justin Crest, PhD</a:t>
            </a:r>
          </a:p>
          <a:p>
            <a:pPr>
              <a:defRPr/>
            </a:pPr>
            <a:r>
              <a:rPr lang="en-US" dirty="0">
                <a:solidFill>
                  <a:srgbClr val="A4001C"/>
                </a:solidFill>
                <a:ea typeface="+mn-ea"/>
                <a:cs typeface="+mn-cs"/>
              </a:rPr>
              <a:t>Stanford University, Department of Pediatrics</a:t>
            </a:r>
          </a:p>
        </p:txBody>
      </p:sp>
    </p:spTree>
    <p:extLst>
      <p:ext uri="{BB962C8B-B14F-4D97-AF65-F5344CB8AC3E}">
        <p14:creationId xmlns:p14="http://schemas.microsoft.com/office/powerpoint/2010/main" val="9446309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D4F0A-42FE-D243-B414-A7E50021A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612572" cy="53022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Funded Proposals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1C550-CB3D-1A43-BD56-DC3B503D0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43586" y="1107122"/>
            <a:ext cx="5494973" cy="3811588"/>
          </a:xfrm>
        </p:spPr>
        <p:txBody>
          <a:bodyPr>
            <a:no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Convenient and readily available resource (especially during a pandemic)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were successfully funded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Serve as inspiration</a:t>
            </a:r>
          </a:p>
          <a:p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May be used inappropriately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May suppress creativity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May perpetuate mistakes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May lead to bad habits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F29DD92-1FE8-744C-973B-A0ECB4F163D2}"/>
              </a:ext>
            </a:extLst>
          </p:cNvPr>
          <p:cNvSpPr txBox="1">
            <a:spLocks/>
          </p:cNvSpPr>
          <p:nvPr/>
        </p:nvSpPr>
        <p:spPr>
          <a:xfrm>
            <a:off x="145416" y="1124585"/>
            <a:ext cx="4969510" cy="443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Funded proposals are a valuable tool for RD professionals and applicants. </a:t>
            </a:r>
          </a:p>
        </p:txBody>
      </p:sp>
    </p:spTree>
    <p:extLst>
      <p:ext uri="{BB962C8B-B14F-4D97-AF65-F5344CB8AC3E}">
        <p14:creationId xmlns:p14="http://schemas.microsoft.com/office/powerpoint/2010/main" val="387667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D4F0A-42FE-D243-B414-A7E50021A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734492" cy="1004253"/>
          </a:xfrm>
        </p:spPr>
        <p:txBody>
          <a:bodyPr>
            <a:no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How to use funded proposals effectively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2AC9AB-D66B-AD44-986E-7222EDD96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523206"/>
            <a:ext cx="5646420" cy="381158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Therefore, there is a critical need to find an effective way to use funded proposals, while mitigating the potential problems.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Here we propose a three-step approach to improve training with funded proposals.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16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>
            <a:extLst>
              <a:ext uri="{FF2B5EF4-FFF2-40B4-BE49-F238E27FC236}">
                <a16:creationId xmlns:a16="http://schemas.microsoft.com/office/drawing/2014/main" id="{DD582229-D4D1-8443-B409-30000BDFE3A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6734492" cy="5589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Three-Step Approach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DBF5B8ED-4012-4B44-B0A6-65C2266FBAFF}"/>
              </a:ext>
            </a:extLst>
          </p:cNvPr>
          <p:cNvGrpSpPr/>
          <p:nvPr/>
        </p:nvGrpSpPr>
        <p:grpSpPr>
          <a:xfrm>
            <a:off x="4485958" y="1021556"/>
            <a:ext cx="3657600" cy="4814888"/>
            <a:chOff x="6596697" y="1022360"/>
            <a:chExt cx="3657600" cy="4814888"/>
          </a:xfrm>
        </p:grpSpPr>
        <p:sp>
          <p:nvSpPr>
            <p:cNvPr id="120" name="Triangle 119">
              <a:extLst>
                <a:ext uri="{FF2B5EF4-FFF2-40B4-BE49-F238E27FC236}">
                  <a16:creationId xmlns:a16="http://schemas.microsoft.com/office/drawing/2014/main" id="{DA5404F0-5900-154B-8593-CA5E3BC9B336}"/>
                </a:ext>
              </a:extLst>
            </p:cNvPr>
            <p:cNvSpPr/>
            <p:nvPr/>
          </p:nvSpPr>
          <p:spPr>
            <a:xfrm flipV="1">
              <a:off x="6596697" y="1022360"/>
              <a:ext cx="3657600" cy="481488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BD7EEC6-452E-354A-BBCA-6606987AE8E1}"/>
                </a:ext>
              </a:extLst>
            </p:cNvPr>
            <p:cNvSpPr txBox="1"/>
            <p:nvPr/>
          </p:nvSpPr>
          <p:spPr>
            <a:xfrm>
              <a:off x="6596697" y="1022360"/>
              <a:ext cx="3657600" cy="646331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STRUCTURE</a:t>
              </a:r>
            </a:p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“The Look”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D3E92EF6-0E0B-D64C-9F8E-97D0029C12B5}"/>
                </a:ext>
              </a:extLst>
            </p:cNvPr>
            <p:cNvSpPr txBox="1"/>
            <p:nvPr/>
          </p:nvSpPr>
          <p:spPr>
            <a:xfrm>
              <a:off x="6596697" y="3032559"/>
              <a:ext cx="3657599" cy="646331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CONTENT</a:t>
              </a:r>
            </a:p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“The Elements”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4B960729-EF39-5E4E-8824-DAB423E668AE}"/>
                </a:ext>
              </a:extLst>
            </p:cNvPr>
            <p:cNvSpPr txBox="1"/>
            <p:nvPr/>
          </p:nvSpPr>
          <p:spPr>
            <a:xfrm>
              <a:off x="6596698" y="5010209"/>
              <a:ext cx="3657598" cy="646331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WORD CHOICE</a:t>
              </a:r>
            </a:p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“The Details”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658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DDD76E1-0676-5544-8337-EFC5C45DF6E3}"/>
              </a:ext>
            </a:extLst>
          </p:cNvPr>
          <p:cNvSpPr/>
          <p:nvPr/>
        </p:nvSpPr>
        <p:spPr>
          <a:xfrm>
            <a:off x="1234858" y="1358429"/>
            <a:ext cx="2686050" cy="48148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403906-0041-484B-A20C-D3D72E5F84FE}"/>
              </a:ext>
            </a:extLst>
          </p:cNvPr>
          <p:cNvSpPr txBox="1"/>
          <p:nvPr/>
        </p:nvSpPr>
        <p:spPr>
          <a:xfrm>
            <a:off x="1234858" y="1613386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Specific Aims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DADB61A-43C1-0D4E-AB28-326A33AAF78C}"/>
              </a:ext>
            </a:extLst>
          </p:cNvPr>
          <p:cNvCxnSpPr/>
          <p:nvPr/>
        </p:nvCxnSpPr>
        <p:spPr>
          <a:xfrm>
            <a:off x="1374875" y="206137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02128A-FDE6-FA44-866B-EFEFE5B11E36}"/>
              </a:ext>
            </a:extLst>
          </p:cNvPr>
          <p:cNvCxnSpPr/>
          <p:nvPr/>
        </p:nvCxnSpPr>
        <p:spPr>
          <a:xfrm>
            <a:off x="1374875" y="221377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AEFC49-82E3-5F49-8CCF-B61156E057CD}"/>
              </a:ext>
            </a:extLst>
          </p:cNvPr>
          <p:cNvCxnSpPr/>
          <p:nvPr/>
        </p:nvCxnSpPr>
        <p:spPr>
          <a:xfrm>
            <a:off x="1374875" y="238522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73E9B82-7CD1-A54F-98DA-3DB3B28BD717}"/>
              </a:ext>
            </a:extLst>
          </p:cNvPr>
          <p:cNvCxnSpPr/>
          <p:nvPr/>
        </p:nvCxnSpPr>
        <p:spPr>
          <a:xfrm>
            <a:off x="1374875" y="269383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1749282-A66C-2246-8757-9D0CA1E8B758}"/>
              </a:ext>
            </a:extLst>
          </p:cNvPr>
          <p:cNvCxnSpPr/>
          <p:nvPr/>
        </p:nvCxnSpPr>
        <p:spPr>
          <a:xfrm>
            <a:off x="1374875" y="284623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AC3A8A-BB2E-834A-B0E1-B8B9186BFD06}"/>
              </a:ext>
            </a:extLst>
          </p:cNvPr>
          <p:cNvCxnSpPr/>
          <p:nvPr/>
        </p:nvCxnSpPr>
        <p:spPr>
          <a:xfrm>
            <a:off x="1374875" y="301768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C2CD48-47F9-2C46-93EA-D4D7F4EB2F74}"/>
              </a:ext>
            </a:extLst>
          </p:cNvPr>
          <p:cNvCxnSpPr/>
          <p:nvPr/>
        </p:nvCxnSpPr>
        <p:spPr>
          <a:xfrm>
            <a:off x="1374875" y="3438213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64BA454-A8D7-A04C-86AE-CB0522436AE0}"/>
              </a:ext>
            </a:extLst>
          </p:cNvPr>
          <p:cNvCxnSpPr/>
          <p:nvPr/>
        </p:nvCxnSpPr>
        <p:spPr>
          <a:xfrm>
            <a:off x="1374875" y="3590613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733F721-3B9B-4547-A029-F208D3B6870D}"/>
              </a:ext>
            </a:extLst>
          </p:cNvPr>
          <p:cNvCxnSpPr/>
          <p:nvPr/>
        </p:nvCxnSpPr>
        <p:spPr>
          <a:xfrm>
            <a:off x="1374875" y="3762063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777148-0783-234D-B040-F72E5592B821}"/>
              </a:ext>
            </a:extLst>
          </p:cNvPr>
          <p:cNvCxnSpPr/>
          <p:nvPr/>
        </p:nvCxnSpPr>
        <p:spPr>
          <a:xfrm>
            <a:off x="1374875" y="415687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25B3A21-B1D0-6C41-8FEA-2ADDBBE07D8E}"/>
              </a:ext>
            </a:extLst>
          </p:cNvPr>
          <p:cNvCxnSpPr/>
          <p:nvPr/>
        </p:nvCxnSpPr>
        <p:spPr>
          <a:xfrm>
            <a:off x="1374875" y="430927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CA3E04C-07DB-F94D-87B5-1EDBA3B26762}"/>
              </a:ext>
            </a:extLst>
          </p:cNvPr>
          <p:cNvCxnSpPr/>
          <p:nvPr/>
        </p:nvCxnSpPr>
        <p:spPr>
          <a:xfrm>
            <a:off x="1374875" y="448072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AEE8CF9-43F4-E041-A013-8854CCF9CE1B}"/>
              </a:ext>
            </a:extLst>
          </p:cNvPr>
          <p:cNvCxnSpPr>
            <a:cxnSpLocks/>
          </p:cNvCxnSpPr>
          <p:nvPr/>
        </p:nvCxnSpPr>
        <p:spPr>
          <a:xfrm>
            <a:off x="1374875" y="4831244"/>
            <a:ext cx="17776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EDD283D-D727-D748-9C31-E1FF5594F8C8}"/>
              </a:ext>
            </a:extLst>
          </p:cNvPr>
          <p:cNvCxnSpPr>
            <a:cxnSpLocks/>
          </p:cNvCxnSpPr>
          <p:nvPr/>
        </p:nvCxnSpPr>
        <p:spPr>
          <a:xfrm>
            <a:off x="1374875" y="4983644"/>
            <a:ext cx="17776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DBE3CD0-CB2B-8242-B963-9FB80B8DDFFC}"/>
              </a:ext>
            </a:extLst>
          </p:cNvPr>
          <p:cNvCxnSpPr>
            <a:cxnSpLocks/>
          </p:cNvCxnSpPr>
          <p:nvPr/>
        </p:nvCxnSpPr>
        <p:spPr>
          <a:xfrm>
            <a:off x="1374875" y="5155094"/>
            <a:ext cx="17776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6E5F6F-B2F9-E648-BFF0-91E8BBF5488C}"/>
              </a:ext>
            </a:extLst>
          </p:cNvPr>
          <p:cNvCxnSpPr/>
          <p:nvPr/>
        </p:nvCxnSpPr>
        <p:spPr>
          <a:xfrm>
            <a:off x="1374875" y="551704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62D7608-2832-A140-836C-B64B430876A3}"/>
              </a:ext>
            </a:extLst>
          </p:cNvPr>
          <p:cNvCxnSpPr/>
          <p:nvPr/>
        </p:nvCxnSpPr>
        <p:spPr>
          <a:xfrm>
            <a:off x="1374875" y="566944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37D497-426A-AC47-8343-7F4404858286}"/>
              </a:ext>
            </a:extLst>
          </p:cNvPr>
          <p:cNvCxnSpPr/>
          <p:nvPr/>
        </p:nvCxnSpPr>
        <p:spPr>
          <a:xfrm>
            <a:off x="1374875" y="584089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41CFE87-300B-A549-A74A-86A78C6015AF}"/>
              </a:ext>
            </a:extLst>
          </p:cNvPr>
          <p:cNvSpPr txBox="1"/>
          <p:nvPr/>
        </p:nvSpPr>
        <p:spPr>
          <a:xfrm>
            <a:off x="1223904" y="3235971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Aim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7E621D-BF4C-BB4D-8F69-226123D29CB6}"/>
              </a:ext>
            </a:extLst>
          </p:cNvPr>
          <p:cNvSpPr txBox="1"/>
          <p:nvPr/>
        </p:nvSpPr>
        <p:spPr>
          <a:xfrm>
            <a:off x="1234858" y="3926681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Aim 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F0AC52-C062-AB44-B356-640BE16AE8DB}"/>
              </a:ext>
            </a:extLst>
          </p:cNvPr>
          <p:cNvSpPr txBox="1"/>
          <p:nvPr/>
        </p:nvSpPr>
        <p:spPr>
          <a:xfrm>
            <a:off x="1234858" y="4621695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Aim 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7E59074-37D4-894C-A8D2-34389451A5FC}"/>
              </a:ext>
            </a:extLst>
          </p:cNvPr>
          <p:cNvSpPr/>
          <p:nvPr/>
        </p:nvSpPr>
        <p:spPr>
          <a:xfrm>
            <a:off x="1223904" y="1522587"/>
            <a:ext cx="1065847" cy="4479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59BDEA-F25B-B445-856E-A4E519593F9F}"/>
              </a:ext>
            </a:extLst>
          </p:cNvPr>
          <p:cNvSpPr/>
          <p:nvPr/>
        </p:nvSpPr>
        <p:spPr>
          <a:xfrm>
            <a:off x="1173243" y="3162785"/>
            <a:ext cx="638113" cy="4060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0C4B4C4-3586-974C-9A20-285F68B534F3}"/>
              </a:ext>
            </a:extLst>
          </p:cNvPr>
          <p:cNvSpPr/>
          <p:nvPr/>
        </p:nvSpPr>
        <p:spPr>
          <a:xfrm>
            <a:off x="1173243" y="3842080"/>
            <a:ext cx="638113" cy="4060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55872A5-078C-2B49-B46F-4D600F33D7EE}"/>
              </a:ext>
            </a:extLst>
          </p:cNvPr>
          <p:cNvSpPr/>
          <p:nvPr/>
        </p:nvSpPr>
        <p:spPr>
          <a:xfrm>
            <a:off x="1174908" y="4527397"/>
            <a:ext cx="638113" cy="4060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e 34">
            <a:extLst>
              <a:ext uri="{FF2B5EF4-FFF2-40B4-BE49-F238E27FC236}">
                <a16:creationId xmlns:a16="http://schemas.microsoft.com/office/drawing/2014/main" id="{8C2E6F3C-2727-2D42-89A7-7419215FA177}"/>
              </a:ext>
            </a:extLst>
          </p:cNvPr>
          <p:cNvSpPr/>
          <p:nvPr/>
        </p:nvSpPr>
        <p:spPr>
          <a:xfrm>
            <a:off x="666215" y="1358429"/>
            <a:ext cx="507028" cy="481488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5F02B43-B8F8-9742-9213-82984C42B63D}"/>
              </a:ext>
            </a:extLst>
          </p:cNvPr>
          <p:cNvSpPr txBox="1"/>
          <p:nvPr/>
        </p:nvSpPr>
        <p:spPr>
          <a:xfrm>
            <a:off x="0" y="3472347"/>
            <a:ext cx="936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Page Lengths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DCD43B9-BA42-5E46-9541-877F2C74DBFA}"/>
              </a:ext>
            </a:extLst>
          </p:cNvPr>
          <p:cNvCxnSpPr>
            <a:cxnSpLocks/>
            <a:endCxn id="45" idx="1"/>
          </p:cNvCxnSpPr>
          <p:nvPr/>
        </p:nvCxnSpPr>
        <p:spPr>
          <a:xfrm>
            <a:off x="2289751" y="1744191"/>
            <a:ext cx="1634312" cy="16749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939E61-3829-9148-B483-019C51E13DC8}"/>
              </a:ext>
            </a:extLst>
          </p:cNvPr>
          <p:cNvCxnSpPr>
            <a:cxnSpLocks/>
            <a:stCxn id="31" idx="3"/>
            <a:endCxn id="45" idx="1"/>
          </p:cNvCxnSpPr>
          <p:nvPr/>
        </p:nvCxnSpPr>
        <p:spPr>
          <a:xfrm>
            <a:off x="1811356" y="3365824"/>
            <a:ext cx="2112707" cy="533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CCCD702-4609-C743-AE05-BEF049C69314}"/>
              </a:ext>
            </a:extLst>
          </p:cNvPr>
          <p:cNvCxnSpPr>
            <a:cxnSpLocks/>
            <a:stCxn id="33" idx="3"/>
            <a:endCxn id="45" idx="1"/>
          </p:cNvCxnSpPr>
          <p:nvPr/>
        </p:nvCxnSpPr>
        <p:spPr>
          <a:xfrm flipV="1">
            <a:off x="1811356" y="3419164"/>
            <a:ext cx="2112707" cy="6259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7A03B75-BB9A-9B4D-B0F2-1AFA24930ED8}"/>
              </a:ext>
            </a:extLst>
          </p:cNvPr>
          <p:cNvCxnSpPr>
            <a:cxnSpLocks/>
            <a:endCxn id="45" idx="1"/>
          </p:cNvCxnSpPr>
          <p:nvPr/>
        </p:nvCxnSpPr>
        <p:spPr>
          <a:xfrm flipV="1">
            <a:off x="1811356" y="3419164"/>
            <a:ext cx="2112707" cy="13112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33614D5-6E78-B547-A9DA-5578EB8BA805}"/>
              </a:ext>
            </a:extLst>
          </p:cNvPr>
          <p:cNvSpPr txBox="1"/>
          <p:nvPr/>
        </p:nvSpPr>
        <p:spPr>
          <a:xfrm>
            <a:off x="3924063" y="3288359"/>
            <a:ext cx="1018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Titles/Sections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C535D3F-F943-024A-8BB2-A802BD0D2133}"/>
              </a:ext>
            </a:extLst>
          </p:cNvPr>
          <p:cNvSpPr/>
          <p:nvPr/>
        </p:nvSpPr>
        <p:spPr>
          <a:xfrm>
            <a:off x="3187158" y="4660339"/>
            <a:ext cx="556828" cy="6119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E62EA51-43F6-B649-8D40-936357239480}"/>
              </a:ext>
            </a:extLst>
          </p:cNvPr>
          <p:cNvCxnSpPr/>
          <p:nvPr/>
        </p:nvCxnSpPr>
        <p:spPr>
          <a:xfrm flipH="1" flipV="1">
            <a:off x="3352265" y="5296064"/>
            <a:ext cx="568643" cy="13487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12AC45B6-7074-4A47-AB5A-0996D2B5CFE1}"/>
              </a:ext>
            </a:extLst>
          </p:cNvPr>
          <p:cNvSpPr txBox="1"/>
          <p:nvPr/>
        </p:nvSpPr>
        <p:spPr>
          <a:xfrm>
            <a:off x="3743986" y="6596390"/>
            <a:ext cx="792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No Figures</a:t>
            </a:r>
          </a:p>
        </p:txBody>
      </p:sp>
      <p:sp>
        <p:nvSpPr>
          <p:cNvPr id="51" name="Left Brace 50">
            <a:extLst>
              <a:ext uri="{FF2B5EF4-FFF2-40B4-BE49-F238E27FC236}">
                <a16:creationId xmlns:a16="http://schemas.microsoft.com/office/drawing/2014/main" id="{A14AEFD8-D15D-7542-95CD-E70E18C36DED}"/>
              </a:ext>
            </a:extLst>
          </p:cNvPr>
          <p:cNvSpPr/>
          <p:nvPr/>
        </p:nvSpPr>
        <p:spPr>
          <a:xfrm rot="10800000">
            <a:off x="3771390" y="4019232"/>
            <a:ext cx="349274" cy="56721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DD78899-EC28-B94C-A973-F5D53FD77C93}"/>
              </a:ext>
            </a:extLst>
          </p:cNvPr>
          <p:cNvSpPr txBox="1"/>
          <p:nvPr/>
        </p:nvSpPr>
        <p:spPr>
          <a:xfrm>
            <a:off x="4087772" y="4188291"/>
            <a:ext cx="1253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Rough Proportions</a:t>
            </a:r>
          </a:p>
        </p:txBody>
      </p:sp>
      <p:sp>
        <p:nvSpPr>
          <p:cNvPr id="53" name="Left Brace 52">
            <a:extLst>
              <a:ext uri="{FF2B5EF4-FFF2-40B4-BE49-F238E27FC236}">
                <a16:creationId xmlns:a16="http://schemas.microsoft.com/office/drawing/2014/main" id="{B63DACDC-A9A0-BA42-874C-31C37560240B}"/>
              </a:ext>
            </a:extLst>
          </p:cNvPr>
          <p:cNvSpPr/>
          <p:nvPr/>
        </p:nvSpPr>
        <p:spPr>
          <a:xfrm rot="5400000">
            <a:off x="3729503" y="1167024"/>
            <a:ext cx="105952" cy="27685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96C834B-5F9B-C64A-90E5-BFC11440F34E}"/>
              </a:ext>
            </a:extLst>
          </p:cNvPr>
          <p:cNvSpPr txBox="1"/>
          <p:nvPr/>
        </p:nvSpPr>
        <p:spPr>
          <a:xfrm>
            <a:off x="3492154" y="1045211"/>
            <a:ext cx="647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Margins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CEA2285-373C-0145-8550-690C6E1B3C04}"/>
              </a:ext>
            </a:extLst>
          </p:cNvPr>
          <p:cNvSpPr/>
          <p:nvPr/>
        </p:nvSpPr>
        <p:spPr>
          <a:xfrm>
            <a:off x="1754206" y="1613386"/>
            <a:ext cx="355167" cy="261610"/>
          </a:xfrm>
          <a:prstGeom prst="rect">
            <a:avLst/>
          </a:prstGeom>
          <a:solidFill>
            <a:srgbClr val="FF0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002AF2D-3277-6347-A8BD-E169D021CD48}"/>
              </a:ext>
            </a:extLst>
          </p:cNvPr>
          <p:cNvCxnSpPr>
            <a:stCxn id="55" idx="0"/>
          </p:cNvCxnSpPr>
          <p:nvPr/>
        </p:nvCxnSpPr>
        <p:spPr>
          <a:xfrm flipV="1">
            <a:off x="1931790" y="1176016"/>
            <a:ext cx="177583" cy="4373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48BBCA2-A462-A24E-9ED9-233E906B7E36}"/>
              </a:ext>
            </a:extLst>
          </p:cNvPr>
          <p:cNvSpPr txBox="1"/>
          <p:nvPr/>
        </p:nvSpPr>
        <p:spPr>
          <a:xfrm>
            <a:off x="1842556" y="944032"/>
            <a:ext cx="4427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Font</a:t>
            </a:r>
          </a:p>
        </p:txBody>
      </p:sp>
      <p:sp>
        <p:nvSpPr>
          <p:cNvPr id="60" name="Left Brace 59">
            <a:extLst>
              <a:ext uri="{FF2B5EF4-FFF2-40B4-BE49-F238E27FC236}">
                <a16:creationId xmlns:a16="http://schemas.microsoft.com/office/drawing/2014/main" id="{854CF5C2-E32C-5348-88A8-0D7919C5821A}"/>
              </a:ext>
            </a:extLst>
          </p:cNvPr>
          <p:cNvSpPr/>
          <p:nvPr/>
        </p:nvSpPr>
        <p:spPr>
          <a:xfrm rot="10800000">
            <a:off x="3949154" y="5848608"/>
            <a:ext cx="105952" cy="27685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B7EF9D0-CA91-FF4E-85B9-1F3EDA7448ED}"/>
              </a:ext>
            </a:extLst>
          </p:cNvPr>
          <p:cNvSpPr txBox="1"/>
          <p:nvPr/>
        </p:nvSpPr>
        <p:spPr>
          <a:xfrm>
            <a:off x="3982265" y="5769151"/>
            <a:ext cx="7136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Headers/</a:t>
            </a:r>
          </a:p>
          <a:p>
            <a:r>
              <a:rPr lang="en-US" sz="1100" dirty="0">
                <a:solidFill>
                  <a:srgbClr val="FF0000"/>
                </a:solidFill>
              </a:rPr>
              <a:t>footers</a:t>
            </a:r>
          </a:p>
        </p:txBody>
      </p:sp>
      <p:sp>
        <p:nvSpPr>
          <p:cNvPr id="71" name="&quot;No&quot; Symbol 70">
            <a:extLst>
              <a:ext uri="{FF2B5EF4-FFF2-40B4-BE49-F238E27FC236}">
                <a16:creationId xmlns:a16="http://schemas.microsoft.com/office/drawing/2014/main" id="{BCD3AA0D-9F47-124D-B82F-A1817C6874DA}"/>
              </a:ext>
            </a:extLst>
          </p:cNvPr>
          <p:cNvSpPr/>
          <p:nvPr/>
        </p:nvSpPr>
        <p:spPr>
          <a:xfrm>
            <a:off x="3190291" y="4710089"/>
            <a:ext cx="555834" cy="522277"/>
          </a:xfrm>
          <a:prstGeom prst="noSmoking">
            <a:avLst/>
          </a:prstGeom>
          <a:solidFill>
            <a:srgbClr val="FF0000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92E8E53-BEE9-1544-A76F-9F87B3410C40}"/>
              </a:ext>
            </a:extLst>
          </p:cNvPr>
          <p:cNvSpPr txBox="1"/>
          <p:nvPr/>
        </p:nvSpPr>
        <p:spPr>
          <a:xfrm>
            <a:off x="1272425" y="2520495"/>
            <a:ext cx="12282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The overall goal …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ECA8434-2611-8840-8663-EBD37BD7B029}"/>
              </a:ext>
            </a:extLst>
          </p:cNvPr>
          <p:cNvCxnSpPr>
            <a:stCxn id="72" idx="3"/>
          </p:cNvCxnSpPr>
          <p:nvPr/>
        </p:nvCxnSpPr>
        <p:spPr>
          <a:xfrm flipV="1">
            <a:off x="2500646" y="2572152"/>
            <a:ext cx="1514559" cy="791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0F0BC125-DE1D-7340-949B-B41E2D051764}"/>
              </a:ext>
            </a:extLst>
          </p:cNvPr>
          <p:cNvSpPr txBox="1"/>
          <p:nvPr/>
        </p:nvSpPr>
        <p:spPr>
          <a:xfrm>
            <a:off x="3958475" y="2355380"/>
            <a:ext cx="8194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Bold/italic/</a:t>
            </a:r>
          </a:p>
          <a:p>
            <a:r>
              <a:rPr lang="en-US" sz="1100" dirty="0">
                <a:solidFill>
                  <a:srgbClr val="FF0000"/>
                </a:solidFill>
              </a:rPr>
              <a:t>underline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BCE84A7-7256-8247-B844-42D8594FB9D9}"/>
              </a:ext>
            </a:extLst>
          </p:cNvPr>
          <p:cNvSpPr txBox="1"/>
          <p:nvPr/>
        </p:nvSpPr>
        <p:spPr>
          <a:xfrm>
            <a:off x="1712713" y="344825"/>
            <a:ext cx="1295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STRUCTURE</a:t>
            </a:r>
          </a:p>
          <a:p>
            <a:pPr algn="ctr"/>
            <a:r>
              <a:rPr lang="en-US" dirty="0"/>
              <a:t>“The Look”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083CBA5-5B52-2B49-ACC5-B2B21424C873}"/>
              </a:ext>
            </a:extLst>
          </p:cNvPr>
          <p:cNvGrpSpPr/>
          <p:nvPr/>
        </p:nvGrpSpPr>
        <p:grpSpPr>
          <a:xfrm>
            <a:off x="10904437" y="50318"/>
            <a:ext cx="1242695" cy="1824678"/>
            <a:chOff x="6596697" y="1022360"/>
            <a:chExt cx="3657600" cy="4814888"/>
          </a:xfrm>
        </p:grpSpPr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98E3ECF0-6B1B-0B4E-95D6-338005C5BD10}"/>
                </a:ext>
              </a:extLst>
            </p:cNvPr>
            <p:cNvSpPr/>
            <p:nvPr/>
          </p:nvSpPr>
          <p:spPr>
            <a:xfrm flipV="1">
              <a:off x="6596697" y="1022360"/>
              <a:ext cx="3657600" cy="481488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0FE092F-C88F-D241-913F-703163BBB27A}"/>
                </a:ext>
              </a:extLst>
            </p:cNvPr>
            <p:cNvSpPr txBox="1"/>
            <p:nvPr/>
          </p:nvSpPr>
          <p:spPr>
            <a:xfrm>
              <a:off x="6596697" y="1022360"/>
              <a:ext cx="3657600" cy="812150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STRUCTURE</a:t>
              </a:r>
            </a:p>
            <a:p>
              <a:pPr algn="ctr"/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“The Look”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032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DDD76E1-0676-5544-8337-EFC5C45DF6E3}"/>
              </a:ext>
            </a:extLst>
          </p:cNvPr>
          <p:cNvSpPr/>
          <p:nvPr/>
        </p:nvSpPr>
        <p:spPr>
          <a:xfrm>
            <a:off x="1234858" y="1358429"/>
            <a:ext cx="2686050" cy="48148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403906-0041-484B-A20C-D3D72E5F84FE}"/>
              </a:ext>
            </a:extLst>
          </p:cNvPr>
          <p:cNvSpPr txBox="1"/>
          <p:nvPr/>
        </p:nvSpPr>
        <p:spPr>
          <a:xfrm>
            <a:off x="1234858" y="1613386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Specific Aims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DADB61A-43C1-0D4E-AB28-326A33AAF78C}"/>
              </a:ext>
            </a:extLst>
          </p:cNvPr>
          <p:cNvCxnSpPr/>
          <p:nvPr/>
        </p:nvCxnSpPr>
        <p:spPr>
          <a:xfrm>
            <a:off x="1374875" y="206137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02128A-FDE6-FA44-866B-EFEFE5B11E36}"/>
              </a:ext>
            </a:extLst>
          </p:cNvPr>
          <p:cNvCxnSpPr/>
          <p:nvPr/>
        </p:nvCxnSpPr>
        <p:spPr>
          <a:xfrm>
            <a:off x="1374875" y="221377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AEFC49-82E3-5F49-8CCF-B61156E057CD}"/>
              </a:ext>
            </a:extLst>
          </p:cNvPr>
          <p:cNvCxnSpPr/>
          <p:nvPr/>
        </p:nvCxnSpPr>
        <p:spPr>
          <a:xfrm>
            <a:off x="1374875" y="238522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73E9B82-7CD1-A54F-98DA-3DB3B28BD717}"/>
              </a:ext>
            </a:extLst>
          </p:cNvPr>
          <p:cNvCxnSpPr/>
          <p:nvPr/>
        </p:nvCxnSpPr>
        <p:spPr>
          <a:xfrm>
            <a:off x="1374875" y="269383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1749282-A66C-2246-8757-9D0CA1E8B758}"/>
              </a:ext>
            </a:extLst>
          </p:cNvPr>
          <p:cNvCxnSpPr/>
          <p:nvPr/>
        </p:nvCxnSpPr>
        <p:spPr>
          <a:xfrm>
            <a:off x="1374875" y="284623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AC3A8A-BB2E-834A-B0E1-B8B9186BFD06}"/>
              </a:ext>
            </a:extLst>
          </p:cNvPr>
          <p:cNvCxnSpPr/>
          <p:nvPr/>
        </p:nvCxnSpPr>
        <p:spPr>
          <a:xfrm>
            <a:off x="1374875" y="301768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C2CD48-47F9-2C46-93EA-D4D7F4EB2F74}"/>
              </a:ext>
            </a:extLst>
          </p:cNvPr>
          <p:cNvCxnSpPr/>
          <p:nvPr/>
        </p:nvCxnSpPr>
        <p:spPr>
          <a:xfrm>
            <a:off x="1374875" y="3438213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64BA454-A8D7-A04C-86AE-CB0522436AE0}"/>
              </a:ext>
            </a:extLst>
          </p:cNvPr>
          <p:cNvCxnSpPr/>
          <p:nvPr/>
        </p:nvCxnSpPr>
        <p:spPr>
          <a:xfrm>
            <a:off x="1374875" y="3590613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733F721-3B9B-4547-A029-F208D3B6870D}"/>
              </a:ext>
            </a:extLst>
          </p:cNvPr>
          <p:cNvCxnSpPr/>
          <p:nvPr/>
        </p:nvCxnSpPr>
        <p:spPr>
          <a:xfrm>
            <a:off x="1374875" y="3762063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777148-0783-234D-B040-F72E5592B821}"/>
              </a:ext>
            </a:extLst>
          </p:cNvPr>
          <p:cNvCxnSpPr/>
          <p:nvPr/>
        </p:nvCxnSpPr>
        <p:spPr>
          <a:xfrm>
            <a:off x="1374875" y="415687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25B3A21-B1D0-6C41-8FEA-2ADDBBE07D8E}"/>
              </a:ext>
            </a:extLst>
          </p:cNvPr>
          <p:cNvCxnSpPr/>
          <p:nvPr/>
        </p:nvCxnSpPr>
        <p:spPr>
          <a:xfrm>
            <a:off x="1374875" y="430927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CA3E04C-07DB-F94D-87B5-1EDBA3B26762}"/>
              </a:ext>
            </a:extLst>
          </p:cNvPr>
          <p:cNvCxnSpPr/>
          <p:nvPr/>
        </p:nvCxnSpPr>
        <p:spPr>
          <a:xfrm>
            <a:off x="1374875" y="448072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AEE8CF9-43F4-E041-A013-8854CCF9CE1B}"/>
              </a:ext>
            </a:extLst>
          </p:cNvPr>
          <p:cNvCxnSpPr>
            <a:cxnSpLocks/>
          </p:cNvCxnSpPr>
          <p:nvPr/>
        </p:nvCxnSpPr>
        <p:spPr>
          <a:xfrm>
            <a:off x="1374875" y="4831244"/>
            <a:ext cx="17776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EDD283D-D727-D748-9C31-E1FF5594F8C8}"/>
              </a:ext>
            </a:extLst>
          </p:cNvPr>
          <p:cNvCxnSpPr>
            <a:cxnSpLocks/>
          </p:cNvCxnSpPr>
          <p:nvPr/>
        </p:nvCxnSpPr>
        <p:spPr>
          <a:xfrm>
            <a:off x="1374875" y="4983644"/>
            <a:ext cx="17776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DBE3CD0-CB2B-8242-B963-9FB80B8DDFFC}"/>
              </a:ext>
            </a:extLst>
          </p:cNvPr>
          <p:cNvCxnSpPr>
            <a:cxnSpLocks/>
          </p:cNvCxnSpPr>
          <p:nvPr/>
        </p:nvCxnSpPr>
        <p:spPr>
          <a:xfrm>
            <a:off x="1374875" y="5155094"/>
            <a:ext cx="17776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6E5F6F-B2F9-E648-BFF0-91E8BBF5488C}"/>
              </a:ext>
            </a:extLst>
          </p:cNvPr>
          <p:cNvCxnSpPr/>
          <p:nvPr/>
        </p:nvCxnSpPr>
        <p:spPr>
          <a:xfrm>
            <a:off x="1374875" y="551704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62D7608-2832-A140-836C-B64B430876A3}"/>
              </a:ext>
            </a:extLst>
          </p:cNvPr>
          <p:cNvCxnSpPr/>
          <p:nvPr/>
        </p:nvCxnSpPr>
        <p:spPr>
          <a:xfrm>
            <a:off x="1374875" y="566944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37D497-426A-AC47-8343-7F4404858286}"/>
              </a:ext>
            </a:extLst>
          </p:cNvPr>
          <p:cNvCxnSpPr/>
          <p:nvPr/>
        </p:nvCxnSpPr>
        <p:spPr>
          <a:xfrm>
            <a:off x="1374875" y="584089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41CFE87-300B-A549-A74A-86A78C6015AF}"/>
              </a:ext>
            </a:extLst>
          </p:cNvPr>
          <p:cNvSpPr txBox="1"/>
          <p:nvPr/>
        </p:nvSpPr>
        <p:spPr>
          <a:xfrm>
            <a:off x="1223904" y="3235971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Aim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7E621D-BF4C-BB4D-8F69-226123D29CB6}"/>
              </a:ext>
            </a:extLst>
          </p:cNvPr>
          <p:cNvSpPr txBox="1"/>
          <p:nvPr/>
        </p:nvSpPr>
        <p:spPr>
          <a:xfrm>
            <a:off x="1234858" y="3926681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Aim 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F0AC52-C062-AB44-B356-640BE16AE8DB}"/>
              </a:ext>
            </a:extLst>
          </p:cNvPr>
          <p:cNvSpPr txBox="1"/>
          <p:nvPr/>
        </p:nvSpPr>
        <p:spPr>
          <a:xfrm>
            <a:off x="1234858" y="4621695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Aim 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92E8E53-BEE9-1544-A76F-9F87B3410C40}"/>
              </a:ext>
            </a:extLst>
          </p:cNvPr>
          <p:cNvSpPr txBox="1"/>
          <p:nvPr/>
        </p:nvSpPr>
        <p:spPr>
          <a:xfrm>
            <a:off x="1272425" y="2520495"/>
            <a:ext cx="12282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The overall goal …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1BF9FE2-2A55-2E48-BDD7-6AD0B90FF2E8}"/>
              </a:ext>
            </a:extLst>
          </p:cNvPr>
          <p:cNvSpPr txBox="1"/>
          <p:nvPr/>
        </p:nvSpPr>
        <p:spPr>
          <a:xfrm>
            <a:off x="6136212" y="1421025"/>
            <a:ext cx="1653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CONTENT</a:t>
            </a:r>
          </a:p>
          <a:p>
            <a:pPr algn="ctr"/>
            <a:r>
              <a:rPr lang="en-US" dirty="0"/>
              <a:t>“The Elements”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0CB024A-BEBC-D84F-B712-295CA0C461C3}"/>
              </a:ext>
            </a:extLst>
          </p:cNvPr>
          <p:cNvSpPr txBox="1"/>
          <p:nvPr/>
        </p:nvSpPr>
        <p:spPr>
          <a:xfrm>
            <a:off x="5341641" y="2595184"/>
            <a:ext cx="3242289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Aim 1: Research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Hypothesis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Basic 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Proposed experiment or </a:t>
            </a:r>
            <a:r>
              <a:rPr lang="en-US" sz="1400" dirty="0" err="1"/>
              <a:t>subaims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Payoff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6AE3E70-23C7-644F-93A5-D2FDD1D46E1E}"/>
              </a:ext>
            </a:extLst>
          </p:cNvPr>
          <p:cNvCxnSpPr>
            <a:cxnSpLocks/>
          </p:cNvCxnSpPr>
          <p:nvPr/>
        </p:nvCxnSpPr>
        <p:spPr>
          <a:xfrm flipH="1">
            <a:off x="3810891" y="2581677"/>
            <a:ext cx="1530752" cy="6123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913F018-792A-F64E-87D5-F6682AA15921}"/>
              </a:ext>
            </a:extLst>
          </p:cNvPr>
          <p:cNvCxnSpPr>
            <a:cxnSpLocks/>
          </p:cNvCxnSpPr>
          <p:nvPr/>
        </p:nvCxnSpPr>
        <p:spPr>
          <a:xfrm flipH="1">
            <a:off x="3810891" y="3758352"/>
            <a:ext cx="1530752" cy="1546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9BA1616-5E42-164F-8AD3-C470A2945914}"/>
              </a:ext>
            </a:extLst>
          </p:cNvPr>
          <p:cNvSpPr/>
          <p:nvPr/>
        </p:nvSpPr>
        <p:spPr>
          <a:xfrm>
            <a:off x="1272425" y="3179959"/>
            <a:ext cx="2576033" cy="746722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0F5580C-EE29-B845-8215-42B7A3AC07E6}"/>
              </a:ext>
            </a:extLst>
          </p:cNvPr>
          <p:cNvSpPr txBox="1"/>
          <p:nvPr/>
        </p:nvSpPr>
        <p:spPr>
          <a:xfrm>
            <a:off x="463085" y="1251437"/>
            <a:ext cx="92820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STRUCTURE</a:t>
            </a:r>
          </a:p>
          <a:p>
            <a:pPr algn="ctr"/>
            <a:r>
              <a:rPr lang="en-US" sz="1200" dirty="0"/>
              <a:t>“The Look”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5DDD536-4A38-1443-809A-0C3B2349B0A2}"/>
              </a:ext>
            </a:extLst>
          </p:cNvPr>
          <p:cNvGrpSpPr/>
          <p:nvPr/>
        </p:nvGrpSpPr>
        <p:grpSpPr>
          <a:xfrm>
            <a:off x="10904437" y="50318"/>
            <a:ext cx="1242695" cy="1824678"/>
            <a:chOff x="6596697" y="1022360"/>
            <a:chExt cx="3657600" cy="4814888"/>
          </a:xfrm>
        </p:grpSpPr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6B50AD71-3B84-4A49-BF98-B56C18209960}"/>
                </a:ext>
              </a:extLst>
            </p:cNvPr>
            <p:cNvSpPr/>
            <p:nvPr/>
          </p:nvSpPr>
          <p:spPr>
            <a:xfrm flipV="1">
              <a:off x="6596697" y="1022360"/>
              <a:ext cx="3657600" cy="481488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65CF7AC-6B85-904B-8918-BFEFA4FAE3CC}"/>
                </a:ext>
              </a:extLst>
            </p:cNvPr>
            <p:cNvSpPr txBox="1"/>
            <p:nvPr/>
          </p:nvSpPr>
          <p:spPr>
            <a:xfrm>
              <a:off x="6596697" y="1022360"/>
              <a:ext cx="3657600" cy="812150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STRUCTURE</a:t>
              </a:r>
            </a:p>
            <a:p>
              <a:pPr algn="ctr"/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“The Look”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49E3F96-AF76-A348-AC7B-695F327FE4EC}"/>
                </a:ext>
              </a:extLst>
            </p:cNvPr>
            <p:cNvSpPr txBox="1"/>
            <p:nvPr/>
          </p:nvSpPr>
          <p:spPr>
            <a:xfrm>
              <a:off x="6596697" y="3032560"/>
              <a:ext cx="3657600" cy="812150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CONTENT</a:t>
              </a:r>
            </a:p>
            <a:p>
              <a:pPr algn="ctr"/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“The Elements”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473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DDD76E1-0676-5544-8337-EFC5C45DF6E3}"/>
              </a:ext>
            </a:extLst>
          </p:cNvPr>
          <p:cNvSpPr/>
          <p:nvPr/>
        </p:nvSpPr>
        <p:spPr>
          <a:xfrm>
            <a:off x="1234858" y="1358429"/>
            <a:ext cx="2686050" cy="48148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403906-0041-484B-A20C-D3D72E5F84FE}"/>
              </a:ext>
            </a:extLst>
          </p:cNvPr>
          <p:cNvSpPr txBox="1"/>
          <p:nvPr/>
        </p:nvSpPr>
        <p:spPr>
          <a:xfrm>
            <a:off x="1234858" y="1613386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Specific Aims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DADB61A-43C1-0D4E-AB28-326A33AAF78C}"/>
              </a:ext>
            </a:extLst>
          </p:cNvPr>
          <p:cNvCxnSpPr/>
          <p:nvPr/>
        </p:nvCxnSpPr>
        <p:spPr>
          <a:xfrm>
            <a:off x="1374875" y="206137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02128A-FDE6-FA44-866B-EFEFE5B11E36}"/>
              </a:ext>
            </a:extLst>
          </p:cNvPr>
          <p:cNvCxnSpPr/>
          <p:nvPr/>
        </p:nvCxnSpPr>
        <p:spPr>
          <a:xfrm>
            <a:off x="1374875" y="221377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AEFC49-82E3-5F49-8CCF-B61156E057CD}"/>
              </a:ext>
            </a:extLst>
          </p:cNvPr>
          <p:cNvCxnSpPr/>
          <p:nvPr/>
        </p:nvCxnSpPr>
        <p:spPr>
          <a:xfrm>
            <a:off x="1374875" y="238522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73E9B82-7CD1-A54F-98DA-3DB3B28BD717}"/>
              </a:ext>
            </a:extLst>
          </p:cNvPr>
          <p:cNvCxnSpPr/>
          <p:nvPr/>
        </p:nvCxnSpPr>
        <p:spPr>
          <a:xfrm>
            <a:off x="1374875" y="269383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1749282-A66C-2246-8757-9D0CA1E8B758}"/>
              </a:ext>
            </a:extLst>
          </p:cNvPr>
          <p:cNvCxnSpPr/>
          <p:nvPr/>
        </p:nvCxnSpPr>
        <p:spPr>
          <a:xfrm>
            <a:off x="1374875" y="284623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AC3A8A-BB2E-834A-B0E1-B8B9186BFD06}"/>
              </a:ext>
            </a:extLst>
          </p:cNvPr>
          <p:cNvCxnSpPr/>
          <p:nvPr/>
        </p:nvCxnSpPr>
        <p:spPr>
          <a:xfrm>
            <a:off x="1374875" y="301768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777148-0783-234D-B040-F72E5592B821}"/>
              </a:ext>
            </a:extLst>
          </p:cNvPr>
          <p:cNvCxnSpPr/>
          <p:nvPr/>
        </p:nvCxnSpPr>
        <p:spPr>
          <a:xfrm>
            <a:off x="1374875" y="415687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25B3A21-B1D0-6C41-8FEA-2ADDBBE07D8E}"/>
              </a:ext>
            </a:extLst>
          </p:cNvPr>
          <p:cNvCxnSpPr/>
          <p:nvPr/>
        </p:nvCxnSpPr>
        <p:spPr>
          <a:xfrm>
            <a:off x="1374875" y="430927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CA3E04C-07DB-F94D-87B5-1EDBA3B26762}"/>
              </a:ext>
            </a:extLst>
          </p:cNvPr>
          <p:cNvCxnSpPr/>
          <p:nvPr/>
        </p:nvCxnSpPr>
        <p:spPr>
          <a:xfrm>
            <a:off x="1374875" y="448072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AEE8CF9-43F4-E041-A013-8854CCF9CE1B}"/>
              </a:ext>
            </a:extLst>
          </p:cNvPr>
          <p:cNvCxnSpPr>
            <a:cxnSpLocks/>
          </p:cNvCxnSpPr>
          <p:nvPr/>
        </p:nvCxnSpPr>
        <p:spPr>
          <a:xfrm>
            <a:off x="1374875" y="4831244"/>
            <a:ext cx="17776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EDD283D-D727-D748-9C31-E1FF5594F8C8}"/>
              </a:ext>
            </a:extLst>
          </p:cNvPr>
          <p:cNvCxnSpPr>
            <a:cxnSpLocks/>
          </p:cNvCxnSpPr>
          <p:nvPr/>
        </p:nvCxnSpPr>
        <p:spPr>
          <a:xfrm>
            <a:off x="1374875" y="4983644"/>
            <a:ext cx="17776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DBE3CD0-CB2B-8242-B963-9FB80B8DDFFC}"/>
              </a:ext>
            </a:extLst>
          </p:cNvPr>
          <p:cNvCxnSpPr>
            <a:cxnSpLocks/>
          </p:cNvCxnSpPr>
          <p:nvPr/>
        </p:nvCxnSpPr>
        <p:spPr>
          <a:xfrm>
            <a:off x="1374875" y="5155094"/>
            <a:ext cx="17776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6E5F6F-B2F9-E648-BFF0-91E8BBF5488C}"/>
              </a:ext>
            </a:extLst>
          </p:cNvPr>
          <p:cNvCxnSpPr/>
          <p:nvPr/>
        </p:nvCxnSpPr>
        <p:spPr>
          <a:xfrm>
            <a:off x="1374875" y="551704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62D7608-2832-A140-836C-B64B430876A3}"/>
              </a:ext>
            </a:extLst>
          </p:cNvPr>
          <p:cNvCxnSpPr/>
          <p:nvPr/>
        </p:nvCxnSpPr>
        <p:spPr>
          <a:xfrm>
            <a:off x="1374875" y="566944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37D497-426A-AC47-8343-7F4404858286}"/>
              </a:ext>
            </a:extLst>
          </p:cNvPr>
          <p:cNvCxnSpPr/>
          <p:nvPr/>
        </p:nvCxnSpPr>
        <p:spPr>
          <a:xfrm>
            <a:off x="1374875" y="5840894"/>
            <a:ext cx="23335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27E621D-BF4C-BB4D-8F69-226123D29CB6}"/>
              </a:ext>
            </a:extLst>
          </p:cNvPr>
          <p:cNvSpPr txBox="1"/>
          <p:nvPr/>
        </p:nvSpPr>
        <p:spPr>
          <a:xfrm>
            <a:off x="1234858" y="3926681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Aim 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F0AC52-C062-AB44-B356-640BE16AE8DB}"/>
              </a:ext>
            </a:extLst>
          </p:cNvPr>
          <p:cNvSpPr txBox="1"/>
          <p:nvPr/>
        </p:nvSpPr>
        <p:spPr>
          <a:xfrm>
            <a:off x="1234858" y="4621695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Aim 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92E8E53-BEE9-1544-A76F-9F87B3410C40}"/>
              </a:ext>
            </a:extLst>
          </p:cNvPr>
          <p:cNvSpPr txBox="1"/>
          <p:nvPr/>
        </p:nvSpPr>
        <p:spPr>
          <a:xfrm>
            <a:off x="1272425" y="2520495"/>
            <a:ext cx="12282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The overall goal …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0CB024A-BEBC-D84F-B712-295CA0C461C3}"/>
              </a:ext>
            </a:extLst>
          </p:cNvPr>
          <p:cNvSpPr txBox="1"/>
          <p:nvPr/>
        </p:nvSpPr>
        <p:spPr>
          <a:xfrm>
            <a:off x="1345789" y="3157934"/>
            <a:ext cx="2247879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b="1" dirty="0"/>
              <a:t>Aim 1: Research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i="1" dirty="0"/>
              <a:t>Hypothesis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Basic 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Proposed experiment or </a:t>
            </a:r>
            <a:r>
              <a:rPr lang="en-US" sz="900" dirty="0" err="1"/>
              <a:t>subaims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Payoff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6AE3E70-23C7-644F-93A5-D2FDD1D46E1E}"/>
              </a:ext>
            </a:extLst>
          </p:cNvPr>
          <p:cNvCxnSpPr>
            <a:cxnSpLocks/>
          </p:cNvCxnSpPr>
          <p:nvPr/>
        </p:nvCxnSpPr>
        <p:spPr>
          <a:xfrm flipH="1">
            <a:off x="3810891" y="1641435"/>
            <a:ext cx="1877100" cy="15525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913F018-792A-F64E-87D5-F6682AA15921}"/>
              </a:ext>
            </a:extLst>
          </p:cNvPr>
          <p:cNvCxnSpPr>
            <a:cxnSpLocks/>
          </p:cNvCxnSpPr>
          <p:nvPr/>
        </p:nvCxnSpPr>
        <p:spPr>
          <a:xfrm flipH="1" flipV="1">
            <a:off x="3810891" y="3913002"/>
            <a:ext cx="1877100" cy="4852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9BA1616-5E42-164F-8AD3-C470A2945914}"/>
              </a:ext>
            </a:extLst>
          </p:cNvPr>
          <p:cNvSpPr/>
          <p:nvPr/>
        </p:nvSpPr>
        <p:spPr>
          <a:xfrm>
            <a:off x="1272425" y="3179959"/>
            <a:ext cx="2576033" cy="746722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36C7A98-3EDF-084F-B898-E1A5A44CF040}"/>
              </a:ext>
            </a:extLst>
          </p:cNvPr>
          <p:cNvSpPr txBox="1"/>
          <p:nvPr/>
        </p:nvSpPr>
        <p:spPr>
          <a:xfrm>
            <a:off x="6353968" y="722224"/>
            <a:ext cx="157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WORD CHOICE</a:t>
            </a:r>
          </a:p>
          <a:p>
            <a:pPr algn="ctr"/>
            <a:r>
              <a:rPr lang="en-US" dirty="0"/>
              <a:t>“The Details”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C01C9C2-8B3A-3F48-9A83-D676F192A87E}"/>
              </a:ext>
            </a:extLst>
          </p:cNvPr>
          <p:cNvSpPr/>
          <p:nvPr/>
        </p:nvSpPr>
        <p:spPr>
          <a:xfrm>
            <a:off x="5687991" y="1641435"/>
            <a:ext cx="3063939" cy="2756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34FEEC7-631F-1E45-A3A3-0AA4966D9350}"/>
              </a:ext>
            </a:extLst>
          </p:cNvPr>
          <p:cNvSpPr txBox="1"/>
          <p:nvPr/>
        </p:nvSpPr>
        <p:spPr>
          <a:xfrm>
            <a:off x="5703842" y="1754729"/>
            <a:ext cx="30480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Aim 1: Determine …</a:t>
            </a:r>
          </a:p>
          <a:p>
            <a:r>
              <a:rPr lang="en-US" sz="1600" dirty="0"/>
              <a:t> </a:t>
            </a:r>
          </a:p>
          <a:p>
            <a:r>
              <a:rPr lang="en-US" sz="1600" i="1" dirty="0"/>
              <a:t>My hypothesis is</a:t>
            </a:r>
          </a:p>
          <a:p>
            <a:r>
              <a:rPr lang="en-US" sz="1600" dirty="0"/>
              <a:t> </a:t>
            </a:r>
          </a:p>
          <a:p>
            <a:r>
              <a:rPr lang="en-US" sz="1600" dirty="0"/>
              <a:t>I/Our lab/Others have shown …</a:t>
            </a:r>
          </a:p>
          <a:p>
            <a:endParaRPr lang="en-US" sz="1600" dirty="0"/>
          </a:p>
          <a:p>
            <a:r>
              <a:rPr lang="en-US" sz="1600" dirty="0"/>
              <a:t>I propose to use                           to test </a:t>
            </a:r>
          </a:p>
          <a:p>
            <a:endParaRPr lang="en-US" sz="1600" dirty="0"/>
          </a:p>
          <a:p>
            <a:r>
              <a:rPr lang="en-US" sz="1600" dirty="0"/>
              <a:t>New knowledge leading to X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9681B2F-961C-EC4B-A367-0554427E9EB2}"/>
              </a:ext>
            </a:extLst>
          </p:cNvPr>
          <p:cNvSpPr/>
          <p:nvPr/>
        </p:nvSpPr>
        <p:spPr>
          <a:xfrm>
            <a:off x="6342157" y="1778675"/>
            <a:ext cx="946733" cy="314608"/>
          </a:xfrm>
          <a:prstGeom prst="rect">
            <a:avLst/>
          </a:prstGeom>
          <a:solidFill>
            <a:srgbClr val="FF0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2EDF368-9534-DE44-AF4A-722019FFEB09}"/>
              </a:ext>
            </a:extLst>
          </p:cNvPr>
          <p:cNvCxnSpPr>
            <a:cxnSpLocks/>
            <a:stCxn id="86" idx="0"/>
          </p:cNvCxnSpPr>
          <p:nvPr/>
        </p:nvCxnSpPr>
        <p:spPr>
          <a:xfrm flipH="1" flipV="1">
            <a:off x="6235700" y="1460453"/>
            <a:ext cx="992186" cy="2942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4246DD22-06B0-574A-B177-2EC42DAEA4B7}"/>
              </a:ext>
            </a:extLst>
          </p:cNvPr>
          <p:cNvSpPr txBox="1"/>
          <p:nvPr/>
        </p:nvSpPr>
        <p:spPr>
          <a:xfrm>
            <a:off x="5593014" y="1251758"/>
            <a:ext cx="8755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Verb Choice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2A30A829-76C1-8344-9BAD-9AB0A64B4E8F}"/>
              </a:ext>
            </a:extLst>
          </p:cNvPr>
          <p:cNvSpPr/>
          <p:nvPr/>
        </p:nvSpPr>
        <p:spPr>
          <a:xfrm>
            <a:off x="7219960" y="2216750"/>
            <a:ext cx="1440530" cy="314608"/>
          </a:xfrm>
          <a:prstGeom prst="rect">
            <a:avLst/>
          </a:prstGeom>
          <a:solidFill>
            <a:srgbClr val="FF0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1DC5417-66B9-8741-AD24-345150BA8246}"/>
              </a:ext>
            </a:extLst>
          </p:cNvPr>
          <p:cNvSpPr/>
          <p:nvPr/>
        </p:nvSpPr>
        <p:spPr>
          <a:xfrm>
            <a:off x="5762333" y="2254003"/>
            <a:ext cx="337837" cy="314608"/>
          </a:xfrm>
          <a:prstGeom prst="rect">
            <a:avLst/>
          </a:prstGeom>
          <a:solidFill>
            <a:srgbClr val="FF0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F9B0982-12EB-CD40-8A58-E930178F1136}"/>
              </a:ext>
            </a:extLst>
          </p:cNvPr>
          <p:cNvSpPr txBox="1"/>
          <p:nvPr/>
        </p:nvSpPr>
        <p:spPr>
          <a:xfrm>
            <a:off x="4801558" y="2274516"/>
            <a:ext cx="8178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Possessive </a:t>
            </a:r>
          </a:p>
          <a:p>
            <a:r>
              <a:rPr lang="en-US" sz="1100" dirty="0">
                <a:solidFill>
                  <a:srgbClr val="FF0000"/>
                </a:solidFill>
              </a:rPr>
              <a:t>pronouns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9CFD185F-F9E0-FC43-B4E9-674742D9F54A}"/>
              </a:ext>
            </a:extLst>
          </p:cNvPr>
          <p:cNvCxnSpPr>
            <a:cxnSpLocks/>
            <a:endCxn id="103" idx="3"/>
          </p:cNvCxnSpPr>
          <p:nvPr/>
        </p:nvCxnSpPr>
        <p:spPr>
          <a:xfrm flipH="1">
            <a:off x="5619411" y="2411308"/>
            <a:ext cx="142924" cy="786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DFE1DB21-7B4A-084B-A63A-B5595C5BC786}"/>
              </a:ext>
            </a:extLst>
          </p:cNvPr>
          <p:cNvSpPr txBox="1"/>
          <p:nvPr/>
        </p:nvSpPr>
        <p:spPr>
          <a:xfrm>
            <a:off x="7171730" y="2162563"/>
            <a:ext cx="151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C00000"/>
                </a:solidFill>
              </a:rPr>
              <a:t>Rational and Specific Statement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3E929C5-6BBE-0241-A8A6-47F6A6870BDB}"/>
              </a:ext>
            </a:extLst>
          </p:cNvPr>
          <p:cNvSpPr/>
          <p:nvPr/>
        </p:nvSpPr>
        <p:spPr>
          <a:xfrm>
            <a:off x="5755267" y="2734387"/>
            <a:ext cx="2950943" cy="314608"/>
          </a:xfrm>
          <a:prstGeom prst="rect">
            <a:avLst/>
          </a:prstGeom>
          <a:solidFill>
            <a:srgbClr val="FF0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77CB3C7-8322-1B4E-A6CB-8CBC7FD607A0}"/>
              </a:ext>
            </a:extLst>
          </p:cNvPr>
          <p:cNvSpPr txBox="1"/>
          <p:nvPr/>
        </p:nvSpPr>
        <p:spPr>
          <a:xfrm>
            <a:off x="6978115" y="3186911"/>
            <a:ext cx="151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C00000"/>
                </a:solidFill>
              </a:rPr>
              <a:t>Methodology or Innovation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0C41996-1E14-FC4F-9F5D-A328E74A97A7}"/>
              </a:ext>
            </a:extLst>
          </p:cNvPr>
          <p:cNvSpPr/>
          <p:nvPr/>
        </p:nvSpPr>
        <p:spPr>
          <a:xfrm>
            <a:off x="7223963" y="3248583"/>
            <a:ext cx="1006532" cy="314608"/>
          </a:xfrm>
          <a:prstGeom prst="rect">
            <a:avLst/>
          </a:prstGeom>
          <a:solidFill>
            <a:srgbClr val="FF0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D5044361-D6BC-284E-92F0-1D61FF343A65}"/>
              </a:ext>
            </a:extLst>
          </p:cNvPr>
          <p:cNvSpPr/>
          <p:nvPr/>
        </p:nvSpPr>
        <p:spPr>
          <a:xfrm>
            <a:off x="6468575" y="3563191"/>
            <a:ext cx="698846" cy="214002"/>
          </a:xfrm>
          <a:prstGeom prst="rect">
            <a:avLst/>
          </a:prstGeom>
          <a:solidFill>
            <a:srgbClr val="FF0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1577A6A-4381-4F4B-8DD9-0B4610F73775}"/>
              </a:ext>
            </a:extLst>
          </p:cNvPr>
          <p:cNvSpPr txBox="1"/>
          <p:nvPr/>
        </p:nvSpPr>
        <p:spPr>
          <a:xfrm>
            <a:off x="6342157" y="3515583"/>
            <a:ext cx="1030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C00000"/>
                </a:solidFill>
              </a:rPr>
              <a:t>Hypothesis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BFCC6CB4-EB43-054C-B690-BD4B683F0FC2}"/>
              </a:ext>
            </a:extLst>
          </p:cNvPr>
          <p:cNvSpPr/>
          <p:nvPr/>
        </p:nvSpPr>
        <p:spPr>
          <a:xfrm>
            <a:off x="5762333" y="3958175"/>
            <a:ext cx="2468162" cy="314608"/>
          </a:xfrm>
          <a:prstGeom prst="rect">
            <a:avLst/>
          </a:prstGeom>
          <a:solidFill>
            <a:srgbClr val="FF0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D553D170-1007-604D-B83A-901A3B2324BC}"/>
              </a:ext>
            </a:extLst>
          </p:cNvPr>
          <p:cNvSpPr txBox="1"/>
          <p:nvPr/>
        </p:nvSpPr>
        <p:spPr>
          <a:xfrm>
            <a:off x="463085" y="1251437"/>
            <a:ext cx="92820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STRUCTURE</a:t>
            </a:r>
          </a:p>
          <a:p>
            <a:pPr algn="ctr"/>
            <a:r>
              <a:rPr lang="en-US" sz="1200" dirty="0"/>
              <a:t>“The Look”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EB2722D-1B72-3744-B9EA-270C73CEB1F2}"/>
              </a:ext>
            </a:extLst>
          </p:cNvPr>
          <p:cNvSpPr txBox="1"/>
          <p:nvPr/>
        </p:nvSpPr>
        <p:spPr>
          <a:xfrm>
            <a:off x="310203" y="2986743"/>
            <a:ext cx="1077538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CONTENT</a:t>
            </a:r>
          </a:p>
          <a:p>
            <a:pPr algn="ctr"/>
            <a:r>
              <a:rPr lang="en-US" sz="1100" dirty="0"/>
              <a:t>“The Elements”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568D540-D18D-6843-ADAF-56F8BDD154D8}"/>
              </a:ext>
            </a:extLst>
          </p:cNvPr>
          <p:cNvGrpSpPr/>
          <p:nvPr/>
        </p:nvGrpSpPr>
        <p:grpSpPr>
          <a:xfrm>
            <a:off x="10904437" y="50318"/>
            <a:ext cx="1242695" cy="1824678"/>
            <a:chOff x="6596697" y="1022360"/>
            <a:chExt cx="3657600" cy="4814888"/>
          </a:xfrm>
        </p:grpSpPr>
        <p:sp>
          <p:nvSpPr>
            <p:cNvPr id="122" name="Triangle 121">
              <a:extLst>
                <a:ext uri="{FF2B5EF4-FFF2-40B4-BE49-F238E27FC236}">
                  <a16:creationId xmlns:a16="http://schemas.microsoft.com/office/drawing/2014/main" id="{C7693D97-90F1-D14C-A70A-6C99449D455F}"/>
                </a:ext>
              </a:extLst>
            </p:cNvPr>
            <p:cNvSpPr/>
            <p:nvPr/>
          </p:nvSpPr>
          <p:spPr>
            <a:xfrm flipV="1">
              <a:off x="6596697" y="1022360"/>
              <a:ext cx="3657600" cy="481488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A5DB2AF6-71D7-8A4F-AFE7-28CB9055CAD8}"/>
                </a:ext>
              </a:extLst>
            </p:cNvPr>
            <p:cNvSpPr txBox="1"/>
            <p:nvPr/>
          </p:nvSpPr>
          <p:spPr>
            <a:xfrm>
              <a:off x="6596697" y="1022360"/>
              <a:ext cx="3657600" cy="812150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STRUCTURE</a:t>
              </a:r>
            </a:p>
            <a:p>
              <a:pPr algn="ctr"/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“The Look”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381BA5FB-1AFC-3241-AF8E-AD5EE11ECD12}"/>
                </a:ext>
              </a:extLst>
            </p:cNvPr>
            <p:cNvSpPr txBox="1"/>
            <p:nvPr/>
          </p:nvSpPr>
          <p:spPr>
            <a:xfrm>
              <a:off x="6596697" y="3032560"/>
              <a:ext cx="3657600" cy="812150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CONTENT</a:t>
              </a:r>
            </a:p>
            <a:p>
              <a:pPr algn="ctr"/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“The Elements”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C5D0E7CA-5A84-034D-AD75-1E7D2673A8E7}"/>
                </a:ext>
              </a:extLst>
            </p:cNvPr>
            <p:cNvSpPr txBox="1"/>
            <p:nvPr/>
          </p:nvSpPr>
          <p:spPr>
            <a:xfrm>
              <a:off x="6596697" y="5010208"/>
              <a:ext cx="3657597" cy="812150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WORD CHOICE</a:t>
              </a:r>
            </a:p>
            <a:p>
              <a:pPr algn="ctr"/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“The Details”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8456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73A67-461C-2144-A278-B3091761ED29}"/>
              </a:ext>
            </a:extLst>
          </p:cNvPr>
          <p:cNvSpPr txBox="1">
            <a:spLocks/>
          </p:cNvSpPr>
          <p:nvPr/>
        </p:nvSpPr>
        <p:spPr>
          <a:xfrm>
            <a:off x="771525" y="0"/>
            <a:ext cx="6734492" cy="5589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271052-9CD4-364F-AA4E-34FB457C3155}"/>
              </a:ext>
            </a:extLst>
          </p:cNvPr>
          <p:cNvSpPr txBox="1"/>
          <p:nvPr/>
        </p:nvSpPr>
        <p:spPr>
          <a:xfrm>
            <a:off x="5275102" y="2844225"/>
            <a:ext cx="1641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6286501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{FDCD50EA-B450-7E45-8B2C-2C6EB8635134}tf10001072</Template>
  <TotalTime>1142</TotalTime>
  <Words>339</Words>
  <Application>Microsoft Office PowerPoint</Application>
  <PresentationFormat>Widescreen</PresentationFormat>
  <Paragraphs>110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Franklin Gothic Book</vt:lpstr>
      <vt:lpstr>Crop</vt:lpstr>
      <vt:lpstr>How to use funded proposals to train applicants: A three step approach</vt:lpstr>
      <vt:lpstr>Funded Proposals</vt:lpstr>
      <vt:lpstr>How to use funded proposals effectively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Crest</dc:creator>
  <cp:lastModifiedBy>Orit Rapaport</cp:lastModifiedBy>
  <cp:revision>24</cp:revision>
  <dcterms:created xsi:type="dcterms:W3CDTF">2020-11-04T18:19:04Z</dcterms:created>
  <dcterms:modified xsi:type="dcterms:W3CDTF">2020-11-06T20:55:53Z</dcterms:modified>
</cp:coreProperties>
</file>