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529" r:id="rId5"/>
    <p:sldId id="597" r:id="rId6"/>
    <p:sldId id="598" r:id="rId7"/>
    <p:sldId id="599" r:id="rId8"/>
    <p:sldId id="322" r:id="rId9"/>
    <p:sldId id="324" r:id="rId10"/>
    <p:sldId id="325" r:id="rId11"/>
    <p:sldId id="323" r:id="rId12"/>
    <p:sldId id="581" r:id="rId13"/>
    <p:sldId id="582" r:id="rId14"/>
    <p:sldId id="583" r:id="rId15"/>
    <p:sldId id="346" r:id="rId16"/>
    <p:sldId id="587" r:id="rId17"/>
    <p:sldId id="588" r:id="rId18"/>
    <p:sldId id="589" r:id="rId19"/>
    <p:sldId id="590" r:id="rId20"/>
    <p:sldId id="584" r:id="rId21"/>
    <p:sldId id="585" r:id="rId22"/>
    <p:sldId id="596" r:id="rId23"/>
    <p:sldId id="591" r:id="rId24"/>
    <p:sldId id="592" r:id="rId25"/>
    <p:sldId id="593" r:id="rId26"/>
    <p:sldId id="594" r:id="rId27"/>
    <p:sldId id="595" r:id="rId28"/>
    <p:sldId id="586" r:id="rId29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lly Rocke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00"/>
    <a:srgbClr val="FFFF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100E01-27A9-D540-A53B-6CA45D5CFEFB}" v="63" dt="2020-11-08T16:15:12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 autoAdjust="0"/>
    <p:restoredTop sz="94970" autoAdjust="0"/>
  </p:normalViewPr>
  <p:slideViewPr>
    <p:cSldViewPr>
      <p:cViewPr varScale="1">
        <p:scale>
          <a:sx n="105" d="100"/>
          <a:sy n="105" d="100"/>
        </p:scale>
        <p:origin x="200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9" d="100"/>
          <a:sy n="109" d="100"/>
        </p:scale>
        <p:origin x="3624" y="1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er, Michael (NIH/OD) [E]" userId="1d6ca087-4cf3-49a3-8600-a8dbf8c63f70" providerId="ADAL" clId="{92100E01-27A9-D540-A53B-6CA45D5CFEFB}"/>
    <pc:docChg chg="custSel addSld modSld">
      <pc:chgData name="Lauer, Michael (NIH/OD) [E]" userId="1d6ca087-4cf3-49a3-8600-a8dbf8c63f70" providerId="ADAL" clId="{92100E01-27A9-D540-A53B-6CA45D5CFEFB}" dt="2020-11-08T16:16:52.328" v="365" actId="14861"/>
      <pc:docMkLst>
        <pc:docMk/>
      </pc:docMkLst>
      <pc:sldChg chg="modSp mod">
        <pc:chgData name="Lauer, Michael (NIH/OD) [E]" userId="1d6ca087-4cf3-49a3-8600-a8dbf8c63f70" providerId="ADAL" clId="{92100E01-27A9-D540-A53B-6CA45D5CFEFB}" dt="2020-11-08T16:07:53.572" v="98" actId="20577"/>
        <pc:sldMkLst>
          <pc:docMk/>
          <pc:sldMk cId="2126302560" sldId="322"/>
        </pc:sldMkLst>
        <pc:spChg chg="mod">
          <ac:chgData name="Lauer, Michael (NIH/OD) [E]" userId="1d6ca087-4cf3-49a3-8600-a8dbf8c63f70" providerId="ADAL" clId="{92100E01-27A9-D540-A53B-6CA45D5CFEFB}" dt="2020-11-08T16:07:53.572" v="98" actId="20577"/>
          <ac:spMkLst>
            <pc:docMk/>
            <pc:sldMk cId="2126302560" sldId="322"/>
            <ac:spMk id="3" creationId="{20A3F80A-3E1E-614C-B2B4-84122B341C50}"/>
          </ac:spMkLst>
        </pc:spChg>
      </pc:sldChg>
      <pc:sldChg chg="addSp modSp mod">
        <pc:chgData name="Lauer, Michael (NIH/OD) [E]" userId="1d6ca087-4cf3-49a3-8600-a8dbf8c63f70" providerId="ADAL" clId="{92100E01-27A9-D540-A53B-6CA45D5CFEFB}" dt="2020-11-08T16:16:40.088" v="364" actId="14861"/>
        <pc:sldMkLst>
          <pc:docMk/>
          <pc:sldMk cId="2068751738" sldId="597"/>
        </pc:sldMkLst>
        <pc:spChg chg="add mod">
          <ac:chgData name="Lauer, Michael (NIH/OD) [E]" userId="1d6ca087-4cf3-49a3-8600-a8dbf8c63f70" providerId="ADAL" clId="{92100E01-27A9-D540-A53B-6CA45D5CFEFB}" dt="2020-11-08T16:04:55.604" v="19" actId="20577"/>
          <ac:spMkLst>
            <pc:docMk/>
            <pc:sldMk cId="2068751738" sldId="597"/>
            <ac:spMk id="8" creationId="{181E712E-2111-1146-95ED-0F967893687A}"/>
          </ac:spMkLst>
        </pc:spChg>
        <pc:picChg chg="add mod">
          <ac:chgData name="Lauer, Michael (NIH/OD) [E]" userId="1d6ca087-4cf3-49a3-8600-a8dbf8c63f70" providerId="ADAL" clId="{92100E01-27A9-D540-A53B-6CA45D5CFEFB}" dt="2020-11-08T16:16:40.088" v="364" actId="14861"/>
          <ac:picMkLst>
            <pc:docMk/>
            <pc:sldMk cId="2068751738" sldId="597"/>
            <ac:picMk id="4" creationId="{81D332B6-C2EB-5A4C-AEBA-9B164158C8A6}"/>
          </ac:picMkLst>
        </pc:picChg>
        <pc:picChg chg="add mod">
          <ac:chgData name="Lauer, Michael (NIH/OD) [E]" userId="1d6ca087-4cf3-49a3-8600-a8dbf8c63f70" providerId="ADAL" clId="{92100E01-27A9-D540-A53B-6CA45D5CFEFB}" dt="2020-11-08T16:16:40.088" v="364" actId="14861"/>
          <ac:picMkLst>
            <pc:docMk/>
            <pc:sldMk cId="2068751738" sldId="597"/>
            <ac:picMk id="5" creationId="{ED699B9B-230D-4F47-B130-54EB6402DA03}"/>
          </ac:picMkLst>
        </pc:picChg>
        <pc:picChg chg="add mod">
          <ac:chgData name="Lauer, Michael (NIH/OD) [E]" userId="1d6ca087-4cf3-49a3-8600-a8dbf8c63f70" providerId="ADAL" clId="{92100E01-27A9-D540-A53B-6CA45D5CFEFB}" dt="2020-11-08T16:16:40.088" v="364" actId="14861"/>
          <ac:picMkLst>
            <pc:docMk/>
            <pc:sldMk cId="2068751738" sldId="597"/>
            <ac:picMk id="7" creationId="{322EB563-6E28-B644-A4E0-100C8E36C95B}"/>
          </ac:picMkLst>
        </pc:picChg>
      </pc:sldChg>
      <pc:sldChg chg="addSp delSp modSp new mod">
        <pc:chgData name="Lauer, Michael (NIH/OD) [E]" userId="1d6ca087-4cf3-49a3-8600-a8dbf8c63f70" providerId="ADAL" clId="{92100E01-27A9-D540-A53B-6CA45D5CFEFB}" dt="2020-11-08T16:16:14.261" v="359" actId="1076"/>
        <pc:sldMkLst>
          <pc:docMk/>
          <pc:sldMk cId="3261505009" sldId="598"/>
        </pc:sldMkLst>
        <pc:spChg chg="mod">
          <ac:chgData name="Lauer, Michael (NIH/OD) [E]" userId="1d6ca087-4cf3-49a3-8600-a8dbf8c63f70" providerId="ADAL" clId="{92100E01-27A9-D540-A53B-6CA45D5CFEFB}" dt="2020-11-08T16:06:43.828" v="67" actId="20577"/>
          <ac:spMkLst>
            <pc:docMk/>
            <pc:sldMk cId="3261505009" sldId="598"/>
            <ac:spMk id="2" creationId="{9369EF00-8C74-2441-B216-061E0AD81776}"/>
          </ac:spMkLst>
        </pc:spChg>
        <pc:spChg chg="add del mod">
          <ac:chgData name="Lauer, Michael (NIH/OD) [E]" userId="1d6ca087-4cf3-49a3-8600-a8dbf8c63f70" providerId="ADAL" clId="{92100E01-27A9-D540-A53B-6CA45D5CFEFB}" dt="2020-11-08T16:09:49.987" v="138" actId="478"/>
          <ac:spMkLst>
            <pc:docMk/>
            <pc:sldMk cId="3261505009" sldId="598"/>
            <ac:spMk id="6" creationId="{1DBF4E1F-5CF1-4D46-A478-6A227D65D388}"/>
          </ac:spMkLst>
        </pc:spChg>
        <pc:spChg chg="add mod">
          <ac:chgData name="Lauer, Michael (NIH/OD) [E]" userId="1d6ca087-4cf3-49a3-8600-a8dbf8c63f70" providerId="ADAL" clId="{92100E01-27A9-D540-A53B-6CA45D5CFEFB}" dt="2020-11-08T16:14:10.625" v="345" actId="1076"/>
          <ac:spMkLst>
            <pc:docMk/>
            <pc:sldMk cId="3261505009" sldId="598"/>
            <ac:spMk id="11" creationId="{D131A74C-AD86-4F48-9DB0-5B808D6D3E65}"/>
          </ac:spMkLst>
        </pc:spChg>
        <pc:spChg chg="add mod">
          <ac:chgData name="Lauer, Michael (NIH/OD) [E]" userId="1d6ca087-4cf3-49a3-8600-a8dbf8c63f70" providerId="ADAL" clId="{92100E01-27A9-D540-A53B-6CA45D5CFEFB}" dt="2020-11-08T16:15:22.268" v="355" actId="1076"/>
          <ac:spMkLst>
            <pc:docMk/>
            <pc:sldMk cId="3261505009" sldId="598"/>
            <ac:spMk id="14" creationId="{3BC7ED25-14DC-A141-BDD6-6ED3F9E5DCB8}"/>
          </ac:spMkLst>
        </pc:spChg>
        <pc:picChg chg="add del mod">
          <ac:chgData name="Lauer, Michael (NIH/OD) [E]" userId="1d6ca087-4cf3-49a3-8600-a8dbf8c63f70" providerId="ADAL" clId="{92100E01-27A9-D540-A53B-6CA45D5CFEFB}" dt="2020-11-08T16:09:46.372" v="137" actId="478"/>
          <ac:picMkLst>
            <pc:docMk/>
            <pc:sldMk cId="3261505009" sldId="598"/>
            <ac:picMk id="5" creationId="{F03BF794-DF51-9D4A-8D0F-21E6EE31AAB6}"/>
          </ac:picMkLst>
        </pc:picChg>
        <pc:picChg chg="add mod">
          <ac:chgData name="Lauer, Michael (NIH/OD) [E]" userId="1d6ca087-4cf3-49a3-8600-a8dbf8c63f70" providerId="ADAL" clId="{92100E01-27A9-D540-A53B-6CA45D5CFEFB}" dt="2020-11-08T16:15:59.031" v="356" actId="14861"/>
          <ac:picMkLst>
            <pc:docMk/>
            <pc:sldMk cId="3261505009" sldId="598"/>
            <ac:picMk id="8" creationId="{FAE836F2-83DA-E348-BF8E-EDC23974CAA5}"/>
          </ac:picMkLst>
        </pc:picChg>
        <pc:picChg chg="add mod">
          <ac:chgData name="Lauer, Michael (NIH/OD) [E]" userId="1d6ca087-4cf3-49a3-8600-a8dbf8c63f70" providerId="ADAL" clId="{92100E01-27A9-D540-A53B-6CA45D5CFEFB}" dt="2020-11-08T16:16:06.531" v="358" actId="1076"/>
          <ac:picMkLst>
            <pc:docMk/>
            <pc:sldMk cId="3261505009" sldId="598"/>
            <ac:picMk id="10" creationId="{FDC758F0-DCED-9F41-822D-B00916B98460}"/>
          </ac:picMkLst>
        </pc:picChg>
        <pc:picChg chg="add mod">
          <ac:chgData name="Lauer, Michael (NIH/OD) [E]" userId="1d6ca087-4cf3-49a3-8600-a8dbf8c63f70" providerId="ADAL" clId="{92100E01-27A9-D540-A53B-6CA45D5CFEFB}" dt="2020-11-08T16:16:14.261" v="359" actId="1076"/>
          <ac:picMkLst>
            <pc:docMk/>
            <pc:sldMk cId="3261505009" sldId="598"/>
            <ac:picMk id="13" creationId="{9FCD19C9-72A8-3746-A8E6-412B8BAFE1A3}"/>
          </ac:picMkLst>
        </pc:picChg>
      </pc:sldChg>
      <pc:sldChg chg="addSp modSp new mod">
        <pc:chgData name="Lauer, Michael (NIH/OD) [E]" userId="1d6ca087-4cf3-49a3-8600-a8dbf8c63f70" providerId="ADAL" clId="{92100E01-27A9-D540-A53B-6CA45D5CFEFB}" dt="2020-11-08T16:16:52.328" v="365" actId="14861"/>
        <pc:sldMkLst>
          <pc:docMk/>
          <pc:sldMk cId="3209604490" sldId="599"/>
        </pc:sldMkLst>
        <pc:spChg chg="mod">
          <ac:chgData name="Lauer, Michael (NIH/OD) [E]" userId="1d6ca087-4cf3-49a3-8600-a8dbf8c63f70" providerId="ADAL" clId="{92100E01-27A9-D540-A53B-6CA45D5CFEFB}" dt="2020-11-08T16:08:10.221" v="125" actId="5793"/>
          <ac:spMkLst>
            <pc:docMk/>
            <pc:sldMk cId="3209604490" sldId="599"/>
            <ac:spMk id="2" creationId="{DCCF868A-53EA-274C-9F55-1C934D05DB84}"/>
          </ac:spMkLst>
        </pc:spChg>
        <pc:spChg chg="add mod">
          <ac:chgData name="Lauer, Michael (NIH/OD) [E]" userId="1d6ca087-4cf3-49a3-8600-a8dbf8c63f70" providerId="ADAL" clId="{92100E01-27A9-D540-A53B-6CA45D5CFEFB}" dt="2020-11-08T16:09:24.041" v="136" actId="1076"/>
          <ac:spMkLst>
            <pc:docMk/>
            <pc:sldMk cId="3209604490" sldId="599"/>
            <ac:spMk id="6" creationId="{32E6888E-7A42-7244-A6C4-6CB475CCF566}"/>
          </ac:spMkLst>
        </pc:spChg>
        <pc:picChg chg="add mod">
          <ac:chgData name="Lauer, Michael (NIH/OD) [E]" userId="1d6ca087-4cf3-49a3-8600-a8dbf8c63f70" providerId="ADAL" clId="{92100E01-27A9-D540-A53B-6CA45D5CFEFB}" dt="2020-11-08T16:16:52.328" v="365" actId="14861"/>
          <ac:picMkLst>
            <pc:docMk/>
            <pc:sldMk cId="3209604490" sldId="599"/>
            <ac:picMk id="5" creationId="{C2388CF7-A10C-C84A-89DF-ABEA0A404D1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161" cy="46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t" anchorCtr="0" compatLnSpc="1">
            <a:prstTxWarp prst="textNoShape">
              <a:avLst/>
            </a:prstTxWarp>
          </a:bodyPr>
          <a:lstStyle>
            <a:lvl1pPr defTabSz="944077">
              <a:defRPr sz="1200"/>
            </a:lvl1pPr>
          </a:lstStyle>
          <a:p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634" y="1"/>
            <a:ext cx="3038161" cy="46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t" anchorCtr="0" compatLnSpc="1">
            <a:prstTxWarp prst="textNoShape">
              <a:avLst/>
            </a:prstTxWarp>
          </a:bodyPr>
          <a:lstStyle>
            <a:lvl1pPr algn="r" defTabSz="944077">
              <a:defRPr sz="1200"/>
            </a:lvl1pPr>
          </a:lstStyle>
          <a:p>
            <a:endParaRPr lang="en-US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744"/>
            <a:ext cx="3038161" cy="4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b" anchorCtr="0" compatLnSpc="1">
            <a:prstTxWarp prst="textNoShape">
              <a:avLst/>
            </a:prstTxWarp>
          </a:bodyPr>
          <a:lstStyle>
            <a:lvl1pPr defTabSz="944077">
              <a:defRPr sz="1200"/>
            </a:lvl1pPr>
          </a:lstStyle>
          <a:p>
            <a:endParaRPr 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634" y="8829744"/>
            <a:ext cx="3038161" cy="4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b" anchorCtr="0" compatLnSpc="1">
            <a:prstTxWarp prst="textNoShape">
              <a:avLst/>
            </a:prstTxWarp>
          </a:bodyPr>
          <a:lstStyle>
            <a:lvl1pPr algn="r" defTabSz="944077">
              <a:defRPr sz="1200"/>
            </a:lvl1pPr>
          </a:lstStyle>
          <a:p>
            <a:fld id="{AD9DCF04-8AE1-CC49-80A1-1E9496B4418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1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161" cy="46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t" anchorCtr="0" compatLnSpc="1">
            <a:prstTxWarp prst="textNoShape">
              <a:avLst/>
            </a:prstTxWarp>
          </a:bodyPr>
          <a:lstStyle>
            <a:lvl1pPr defTabSz="944077">
              <a:defRPr sz="120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34" y="1"/>
            <a:ext cx="3038161" cy="46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t" anchorCtr="0" compatLnSpc="1">
            <a:prstTxWarp prst="textNoShape">
              <a:avLst/>
            </a:prstTxWarp>
          </a:bodyPr>
          <a:lstStyle>
            <a:lvl1pPr algn="r" defTabSz="944077">
              <a:defRPr sz="120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91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2" y="4415673"/>
            <a:ext cx="5607678" cy="41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744"/>
            <a:ext cx="3038161" cy="4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b" anchorCtr="0" compatLnSpc="1">
            <a:prstTxWarp prst="textNoShape">
              <a:avLst/>
            </a:prstTxWarp>
          </a:bodyPr>
          <a:lstStyle>
            <a:lvl1pPr defTabSz="944077">
              <a:defRPr sz="1200"/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34" y="8829744"/>
            <a:ext cx="3038161" cy="4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b" anchorCtr="0" compatLnSpc="1">
            <a:prstTxWarp prst="textNoShape">
              <a:avLst/>
            </a:prstTxWarp>
          </a:bodyPr>
          <a:lstStyle>
            <a:lvl1pPr algn="r" defTabSz="944077">
              <a:defRPr sz="1200"/>
            </a:lvl1pPr>
          </a:lstStyle>
          <a:p>
            <a:fld id="{EBD98385-F1D5-B84A-ABBF-D8781C4363E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100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AB1BEF-3F68-EE41-85E3-C1813BEF4FB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9188" cy="3487737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8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4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3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5400" y="1219200"/>
            <a:ext cx="2768600" cy="4724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19200"/>
            <a:ext cx="8102600" cy="4724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37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0B6617D-9E58-4EA4-99CB-FD577975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632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fld id="{A7DDB576-49B3-42E2-89EA-6E35EA8EF80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">
            <a:extLst>
              <a:ext uri="{FF2B5EF4-FFF2-40B4-BE49-F238E27FC236}">
                <a16:creationId xmlns:a16="http://schemas.microsoft.com/office/drawing/2014/main" id="{EEE61D0D-6AC6-4D70-88E1-3D852CBBA7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31" y="6357383"/>
            <a:ext cx="1765636" cy="27571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9C205272-143A-49BA-8DC7-4FB9F3B5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074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0B6617D-9E58-4EA4-99CB-FD577975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632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fld id="{A7DDB576-49B3-42E2-89EA-6E35EA8EF80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">
            <a:extLst>
              <a:ext uri="{FF2B5EF4-FFF2-40B4-BE49-F238E27FC236}">
                <a16:creationId xmlns:a16="http://schemas.microsoft.com/office/drawing/2014/main" id="{EEE61D0D-6AC6-4D70-88E1-3D852CBBA7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31" y="6357383"/>
            <a:ext cx="1765636" cy="27571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9C205272-143A-49BA-8DC7-4FB9F3B5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9331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0B6617D-9E58-4EA4-99CB-FD577975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632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fld id="{A7DDB576-49B3-42E2-89EA-6E35EA8EF80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">
            <a:extLst>
              <a:ext uri="{FF2B5EF4-FFF2-40B4-BE49-F238E27FC236}">
                <a16:creationId xmlns:a16="http://schemas.microsoft.com/office/drawing/2014/main" id="{EEE61D0D-6AC6-4D70-88E1-3D852CBBA7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31" y="6357383"/>
            <a:ext cx="1765636" cy="27571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9C205272-143A-49BA-8DC7-4FB9F3B5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0309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8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44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8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5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9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6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90601"/>
            <a:ext cx="4011084" cy="101959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0"/>
            <a:ext cx="6815667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010191"/>
            <a:ext cx="4011084" cy="41159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2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066800"/>
            <a:ext cx="7315200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1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91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28601"/>
            <a:ext cx="1016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553201"/>
            <a:ext cx="18288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0000"/>
                </a:solidFill>
              </a:defRPr>
            </a:lvl1pPr>
          </a:lstStyle>
          <a:p>
            <a:fld id="{2C626EB7-FB23-9946-AC03-BE678F8DC9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4" y="6429315"/>
            <a:ext cx="414609" cy="3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0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OER_Master_Logo_2blue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6400800"/>
            <a:ext cx="2548328" cy="381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nature.com/original/magazine-assets/d41586-020-01294-9/d41586-020-01294-9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ytimes.com/2020/10/06/science/covid-universities-women.html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nexus.od.nih.gov/all/2020/07/28/an-early-look-at-applications-submitted-during-the-pandemic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grants.nih.gov/policy/natural-disasters/corona-virus.ht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cogr.edu/sites/default/files/Research_COVID_August2020_COGR_FINAL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gr.edu/sites/default/files/Research_COVID_August2020_COGR_FINAL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gr.edu/sites/default/files/Research_COVID_August2020_COGR_FINAL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gr.edu/sites/default/files/Research_COVID_August2020_COGR_FINAL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exus.od.nih.gov/all/2020/10/05/encouraging-participation-in-upcoming-nih-surveys-to-identify-impacts-of-covid-19-on-extramural-research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ell.2020.05.045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s.org/content/pnas/114/45/11801.full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pnas.org/content/pnas/early/2017/03/21/1611748114.full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da.gov/news-events/press-announcements/fda-approves-first-treatment-covid-19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exus.od.nih.gov/all/category/blog/open-mike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images/simplified.sv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exus.od.nih.gov/all/2020/09/02/case-study-in-review-integrity-abuse-of-power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jamanetwork.com/journals/jama/fullarticle/2766371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jm.org/doi/pdf/10.1056/NEJMsr2022263?articleTools=tru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rsreports.congress.gov/product/pdf/R/R4630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bloomberglaw.com/pharma-and-life-sciences/virus-will-cost-nih-10-billion-in-lost-research-director-warn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62-020-0921-y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219200"/>
            <a:ext cx="9296400" cy="147002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Extramural Research in the Era of COVID-19: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an NIH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819399"/>
            <a:ext cx="11430000" cy="1752600"/>
          </a:xfrm>
        </p:spPr>
        <p:txBody>
          <a:bodyPr/>
          <a:lstStyle/>
          <a:p>
            <a:r>
              <a:rPr lang="en-US" sz="2000" dirty="0"/>
              <a:t>Michael Lauer, MD</a:t>
            </a:r>
          </a:p>
          <a:p>
            <a:r>
              <a:rPr lang="en-US" sz="2000" dirty="0"/>
              <a:t>Deputy Director for Extramural Research; Director, Office of Extramural Research</a:t>
            </a:r>
          </a:p>
          <a:p>
            <a:r>
              <a:rPr lang="en-US" sz="2000" dirty="0"/>
              <a:t>National Institutes of Health</a:t>
            </a:r>
          </a:p>
          <a:p>
            <a:endParaRPr lang="en-US" sz="2000" dirty="0"/>
          </a:p>
          <a:p>
            <a:r>
              <a:rPr lang="en-US" sz="2000" dirty="0"/>
              <a:t>Pacific Regional Meeting of the National Organization of </a:t>
            </a:r>
          </a:p>
          <a:p>
            <a:r>
              <a:rPr lang="en-US" sz="2000" dirty="0"/>
              <a:t>Research Development Professionals (NORDP)</a:t>
            </a:r>
          </a:p>
          <a:p>
            <a:r>
              <a:rPr lang="en-US" sz="2000" dirty="0"/>
              <a:t>Wednesday, November 18, 2020</a:t>
            </a:r>
          </a:p>
          <a:p>
            <a:r>
              <a:rPr lang="en-US" sz="2000" dirty="0"/>
              <a:t>Virtual Meeting </a:t>
            </a:r>
          </a:p>
          <a:p>
            <a:r>
              <a:rPr lang="en-US" sz="2000" dirty="0"/>
              <a:t>Disclosures: None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AE13B-C027-2549-9419-DDB505485113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8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63DBA-CC78-A949-A172-A1A50D8D4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Productivity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9E4968-641E-F246-81AE-80AD657C29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CB526-7447-A646-93F3-0A25E550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52" y="1244121"/>
            <a:ext cx="5885948" cy="4167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81C0D-4B4A-5F47-844A-10A77322F0C4}"/>
              </a:ext>
            </a:extLst>
          </p:cNvPr>
          <p:cNvSpPr txBox="1"/>
          <p:nvPr/>
        </p:nvSpPr>
        <p:spPr>
          <a:xfrm>
            <a:off x="457200" y="5791200"/>
            <a:ext cx="57278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Nature, May 28, 2020</a:t>
            </a:r>
          </a:p>
          <a:p>
            <a:r>
              <a:rPr lang="en-US" sz="1000" dirty="0">
                <a:hlinkClick r:id="rId3"/>
              </a:rPr>
              <a:t>https://media.nature.com/original/magazine-assets/d41586-020-01294-9/d41586-020-01294-9.pdf</a:t>
            </a:r>
            <a:r>
              <a:rPr lang="en-US" sz="10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9AA8A-0723-EF47-8459-5FE2AD469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464" y="985870"/>
            <a:ext cx="5578100" cy="5373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A4CD2F-0A7E-894E-80AB-688ACA2F6BD6}"/>
              </a:ext>
            </a:extLst>
          </p:cNvPr>
          <p:cNvSpPr txBox="1"/>
          <p:nvPr/>
        </p:nvSpPr>
        <p:spPr>
          <a:xfrm>
            <a:off x="6908119" y="6487510"/>
            <a:ext cx="4520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5"/>
              </a:rPr>
              <a:t>https://www.nytimes.com/2020/10/06/science/covid-universities-women.html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0010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7DF43-E1A3-4A43-8026-0E735D3A16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BCA00-0407-C24B-B4BB-305A831ED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73" y="246278"/>
            <a:ext cx="2282701" cy="1024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A2767-D74C-2F4E-B054-26664C878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0"/>
            <a:ext cx="10160000" cy="4903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2159C7-EFFF-DB48-ABAA-E8E2CF218058}"/>
              </a:ext>
            </a:extLst>
          </p:cNvPr>
          <p:cNvSpPr txBox="1"/>
          <p:nvPr/>
        </p:nvSpPr>
        <p:spPr>
          <a:xfrm>
            <a:off x="5994400" y="6275251"/>
            <a:ext cx="58817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4"/>
              </a:rPr>
              <a:t>https://nexus.od.nih.gov/all/2020/07/28/an-early-look-at-applications-submitted-during-the-pandemic/</a:t>
            </a:r>
            <a:r>
              <a:rPr lang="en-US" sz="1000" dirty="0"/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33EFD9B-6879-2F44-9C5E-B5ED262A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Trends</a:t>
            </a:r>
          </a:p>
        </p:txBody>
      </p:sp>
    </p:spTree>
    <p:extLst>
      <p:ext uri="{BB962C8B-B14F-4D97-AF65-F5344CB8AC3E}">
        <p14:creationId xmlns:p14="http://schemas.microsoft.com/office/powerpoint/2010/main" val="2207568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F9545-EF4E-AD46-ABE7-BFED225D7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632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DB576-49B3-42E2-89EA-6E35EA8EF80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2D78C-43FB-AE4B-B603-144D70E6D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500"/>
            <a:ext cx="10515600" cy="4191000"/>
          </a:xfrm>
        </p:spPr>
        <p:txBody>
          <a:bodyPr>
            <a:noAutofit/>
          </a:bodyPr>
          <a:lstStyle/>
          <a:p>
            <a:r>
              <a:rPr lang="en-US" sz="3200" dirty="0"/>
              <a:t>Application deadlines, post-submission data</a:t>
            </a:r>
          </a:p>
          <a:p>
            <a:r>
              <a:rPr lang="en-US" dirty="0"/>
              <a:t>All peer review remote – through Spring 2021</a:t>
            </a:r>
            <a:endParaRPr lang="en-US" sz="3200" dirty="0"/>
          </a:p>
          <a:p>
            <a:r>
              <a:rPr lang="en-US" sz="3200" dirty="0"/>
              <a:t>Salaries and stipends – until September 30, 2020</a:t>
            </a:r>
          </a:p>
          <a:p>
            <a:r>
              <a:rPr lang="en-US" sz="3200" dirty="0"/>
              <a:t>Human subject research, clinical trials</a:t>
            </a:r>
          </a:p>
          <a:p>
            <a:r>
              <a:rPr lang="en-US" sz="3200" dirty="0"/>
              <a:t>Animal research, guidance to IACUCs</a:t>
            </a:r>
          </a:p>
          <a:p>
            <a:r>
              <a:rPr lang="en-US" sz="3200" dirty="0"/>
              <a:t>Extensions on reporting; flexibility on expenditures</a:t>
            </a:r>
          </a:p>
          <a:p>
            <a:r>
              <a:rPr lang="en-US" sz="3200" dirty="0"/>
              <a:t>Accommodations for loss of time, ESI extension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551813-9E39-0643-A628-1ACE96E45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Accommodations and Flexibilities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E4D46C-40DC-E94E-AA01-86AEC7C883F8}"/>
              </a:ext>
            </a:extLst>
          </p:cNvPr>
          <p:cNvSpPr txBox="1"/>
          <p:nvPr/>
        </p:nvSpPr>
        <p:spPr>
          <a:xfrm>
            <a:off x="3796748" y="6182139"/>
            <a:ext cx="701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https://grants.nih.gov/policy/natural-disasters/corona-virus.htm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508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181F-82E1-A74B-AA22-D55417D4D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Intriguing Thought Exercise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178E2-B10E-3240-B0B4-1483FEDD99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96135-B02A-EB46-A295-5A5622A1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4163"/>
            <a:ext cx="3816780" cy="396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04A97-D7B8-6642-BA03-495EBC15B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809750"/>
            <a:ext cx="6927714" cy="3706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D65AC4-A3ED-2D46-AA7D-23A2E2164E9F}"/>
              </a:ext>
            </a:extLst>
          </p:cNvPr>
          <p:cNvSpPr txBox="1"/>
          <p:nvPr/>
        </p:nvSpPr>
        <p:spPr>
          <a:xfrm>
            <a:off x="5362333" y="6490899"/>
            <a:ext cx="6321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https://www.cogr.edu/sites/default/files/Research_COVID_August2020_COGR_FINAL.pdf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4400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C7920-CD6E-354C-8325-692D0A2C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Hypothetical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F7C710-BF6E-CC4E-8EC5-4C461C09F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B8395-D21B-1F43-8F49-41E5769B3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00" y="939038"/>
            <a:ext cx="8810800" cy="5467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359B7-7513-3042-B0DC-76AB141F995D}"/>
              </a:ext>
            </a:extLst>
          </p:cNvPr>
          <p:cNvSpPr txBox="1"/>
          <p:nvPr/>
        </p:nvSpPr>
        <p:spPr>
          <a:xfrm>
            <a:off x="5362333" y="6490899"/>
            <a:ext cx="6321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https://www.cogr.edu/sites/default/files/Research_COVID_August2020_COGR_FINAL.pdf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63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7BD0D-BD7A-BB4B-8123-E7BAA71E0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Ramp-Up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FCC4E-75A1-334E-8A25-EFBD62DE1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F5B0E-5B7A-3742-97ED-D50DFB5BF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275" y="941575"/>
            <a:ext cx="6775450" cy="5485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520941-3914-014D-899D-20B4F847FD1A}"/>
              </a:ext>
            </a:extLst>
          </p:cNvPr>
          <p:cNvSpPr txBox="1"/>
          <p:nvPr/>
        </p:nvSpPr>
        <p:spPr>
          <a:xfrm>
            <a:off x="5362333" y="6490899"/>
            <a:ext cx="6321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https://www.cogr.edu/sites/default/files/Research_COVID_August2020_COGR_FINAL.pdf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6149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60EFC-A212-A14D-83B7-23F2A101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Interrupted Ramp-Up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75A82E-1A1C-8E49-90B7-1E03BC44B8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A077B-3A12-6742-9284-8353A5DA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931143"/>
            <a:ext cx="6661150" cy="5526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78CB2-BE6A-7F41-B49E-085466541B29}"/>
              </a:ext>
            </a:extLst>
          </p:cNvPr>
          <p:cNvSpPr txBox="1"/>
          <p:nvPr/>
        </p:nvSpPr>
        <p:spPr>
          <a:xfrm>
            <a:off x="5362333" y="6490899"/>
            <a:ext cx="6321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https://www.cogr.edu/sites/default/files/Research_COVID_August2020_COGR_FINAL.pdf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936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18AE-0F80-9B43-B888-48E7B7F8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A1F1C-ACC8-124B-8DB6-6D1348F870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5B645-03D7-5541-BE98-F6E6E7E9A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99" y="1148715"/>
            <a:ext cx="9067801" cy="5176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267DA7-0806-954D-8629-AA6417F85320}"/>
              </a:ext>
            </a:extLst>
          </p:cNvPr>
          <p:cNvSpPr txBox="1"/>
          <p:nvPr/>
        </p:nvSpPr>
        <p:spPr>
          <a:xfrm>
            <a:off x="4811606" y="6441387"/>
            <a:ext cx="68723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3"/>
              </a:rPr>
              <a:t>https://nexus.od.nih.gov/all/2020/10/05/encouraging-participation-in-upcoming-nih-surveys-to-identify-impacts-of-covid-19-on-extramural-research/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9857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64228-CFD8-C74D-A786-749B5D750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 For the Future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EC0708-FB42-8A44-857D-6FE0120669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DD7C4-DBD5-1E48-88D7-BF209E532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48" y="1292922"/>
            <a:ext cx="7962901" cy="2690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F6A363-F712-204C-9CB2-1EB507722DB4}"/>
              </a:ext>
            </a:extLst>
          </p:cNvPr>
          <p:cNvSpPr txBox="1"/>
          <p:nvPr/>
        </p:nvSpPr>
        <p:spPr>
          <a:xfrm>
            <a:off x="8534400" y="6324600"/>
            <a:ext cx="2999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https://doi.org/10.1016/j.cell.2020.05.045</a:t>
            </a:r>
            <a:r>
              <a:rPr lang="en-US" sz="12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78B95-1605-C64D-B6EF-56BB8741A1F2}"/>
              </a:ext>
            </a:extLst>
          </p:cNvPr>
          <p:cNvSpPr txBox="1"/>
          <p:nvPr/>
        </p:nvSpPr>
        <p:spPr>
          <a:xfrm>
            <a:off x="606137" y="4123453"/>
            <a:ext cx="111124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“The COVID19 crisis has magnified the systemic issues plaguing academic research … often-stifling excess requirements in publication, tenure, and grant processes; the reliance on funding from national agencies that is catered towards senior level researchers; and the lack of diversity in academic research due to the attrition of women and racial or ethnic minorities during early career stages … An unprecedented opportunity to reset … will require a concerted effort between funding agencies, universities, and the public to rethink how we support scientists, with a special emphasis on early career researchers.”</a:t>
            </a:r>
          </a:p>
        </p:txBody>
      </p:sp>
    </p:spTree>
    <p:extLst>
      <p:ext uri="{BB962C8B-B14F-4D97-AF65-F5344CB8AC3E}">
        <p14:creationId xmlns:p14="http://schemas.microsoft.com/office/powerpoint/2010/main" val="284295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A0BCD-5741-5F40-9EBA-B1984B93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“Catered Towards Senior Level Researchers”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8EEEE8-60CA-8849-8C23-F4814463C7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0EEFF-C436-5741-A6E7-80ED0BD0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0"/>
            <a:ext cx="5544375" cy="396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6E0B4-010B-944F-A962-6C751A4AC00E}"/>
              </a:ext>
            </a:extLst>
          </p:cNvPr>
          <p:cNvSpPr txBox="1"/>
          <p:nvPr/>
        </p:nvSpPr>
        <p:spPr>
          <a:xfrm>
            <a:off x="5954475" y="5725180"/>
            <a:ext cx="5896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https://www.pnas.org/content/pnas/114/45/11801.full.pdf</a:t>
            </a:r>
            <a:r>
              <a:rPr lang="en-US" sz="1400" dirty="0"/>
              <a:t> </a:t>
            </a:r>
          </a:p>
          <a:p>
            <a:r>
              <a:rPr lang="en-US" sz="1400" dirty="0">
                <a:hlinkClick r:id="rId4"/>
              </a:rPr>
              <a:t>https://www.pnas.org/content/pnas/early/2017/03/21/1611748114.full.pdf</a:t>
            </a:r>
            <a:r>
              <a:rPr lang="en-US" sz="1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FA141A-E335-454F-AF5A-FFC1801D9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469" y="2090582"/>
            <a:ext cx="5995492" cy="3026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0D754-95F3-7C4D-943D-659476000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39" y="1125498"/>
            <a:ext cx="5355736" cy="965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4189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44F1-612E-6D4D-9C38-33916074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COVID-19: Acceleration!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7F3FD5-05B3-F743-8DAE-C0CC5CFF41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332B6-C2EB-5A4C-AEBA-9B164158C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52" y="1295400"/>
            <a:ext cx="6595589" cy="3976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699B9B-230D-4F47-B130-54EB6402D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096" y="1431085"/>
            <a:ext cx="4445000" cy="247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2EB563-6E28-B644-A4E0-100C8E36C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276" y="4191001"/>
            <a:ext cx="4957607" cy="1595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1E712E-2111-1146-95ED-0F967893687A}"/>
              </a:ext>
            </a:extLst>
          </p:cNvPr>
          <p:cNvSpPr txBox="1"/>
          <p:nvPr/>
        </p:nvSpPr>
        <p:spPr>
          <a:xfrm>
            <a:off x="4362718" y="6136096"/>
            <a:ext cx="7652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https://www.nejm.org/doi/pdf/10.1056/NEJMoa2007764?articleTools=true</a:t>
            </a:r>
          </a:p>
          <a:p>
            <a:r>
              <a:rPr lang="en-US" sz="1400" dirty="0">
                <a:hlinkClick r:id="rId5"/>
              </a:rPr>
              <a:t>https://www.fda.gov/news-events/press-announcements/fda-approves-first-treatment-covid-19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8751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37A0-41FD-1B4F-BE42-8047EA8F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NIH Perspectives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9899F-ADBF-3941-8313-2B03B288B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5301C-187C-1C43-92D3-A61A527C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065" y="1066800"/>
            <a:ext cx="8845869" cy="5163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09D1E3-FA68-9A42-B404-EF66A34A823F}"/>
              </a:ext>
            </a:extLst>
          </p:cNvPr>
          <p:cNvSpPr txBox="1"/>
          <p:nvPr/>
        </p:nvSpPr>
        <p:spPr>
          <a:xfrm>
            <a:off x="6477000" y="6383924"/>
            <a:ext cx="5033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https://nexus.od.nih.gov/all/category/blog/open-mike/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4466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6299E-8A8B-2C47-9ADE-4232D14D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Concerns About Integrity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52B392-1DE7-6743-822D-C9CC57AFF2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FA0C7-1B54-3541-A444-3FF656476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428" y="1219200"/>
            <a:ext cx="9399143" cy="5163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420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F8A5A-A982-DF40-9911-2497E610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Integrity Concerns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C14B1F-F612-5D49-942F-9B9737AC8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37861-DB3C-2B43-89CF-33AD7B430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990600"/>
            <a:ext cx="5486401" cy="5313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66CEA-BB46-5346-B7AF-22E02FFE0500}"/>
              </a:ext>
            </a:extLst>
          </p:cNvPr>
          <p:cNvSpPr txBox="1"/>
          <p:nvPr/>
        </p:nvSpPr>
        <p:spPr>
          <a:xfrm>
            <a:off x="7528695" y="6383924"/>
            <a:ext cx="4155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https://grants.nih.gov/images/simplified.svg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296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FE4A-392B-D04A-BEA7-363CE6ED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Review Misconduct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388C11-50F9-BC44-B927-0840564E36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F3389-5058-F04E-ACDA-8B47BF641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47" y="1066800"/>
            <a:ext cx="8979306" cy="5203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1062C1-E4F8-9646-912E-06C541D2090A}"/>
              </a:ext>
            </a:extLst>
          </p:cNvPr>
          <p:cNvSpPr txBox="1"/>
          <p:nvPr/>
        </p:nvSpPr>
        <p:spPr>
          <a:xfrm>
            <a:off x="6858000" y="6421640"/>
            <a:ext cx="50610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https://nexus.od.nih.gov/all/2020/09/02/case-study-in-review-integrity-abuse-of-power/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175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3554-0456-D543-8482-FF2BDBF0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Constructive Approaches to Peer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B0E90-BA2F-B14C-A098-15D9963B9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267200"/>
          </a:xfrm>
        </p:spPr>
        <p:txBody>
          <a:bodyPr/>
          <a:lstStyle/>
          <a:p>
            <a:r>
              <a:rPr lang="en-US" dirty="0"/>
              <a:t>Seek lots of opinions (at your institution)</a:t>
            </a:r>
          </a:p>
          <a:p>
            <a:r>
              <a:rPr lang="en-US" dirty="0"/>
              <a:t>Read FOA’s and instructions carefully</a:t>
            </a:r>
          </a:p>
          <a:p>
            <a:r>
              <a:rPr lang="en-US" dirty="0"/>
              <a:t>Keep your ego in check</a:t>
            </a:r>
          </a:p>
          <a:p>
            <a:r>
              <a:rPr lang="en-US" dirty="0"/>
              <a:t>Mock study sections – my story</a:t>
            </a:r>
          </a:p>
          <a:p>
            <a:r>
              <a:rPr lang="en-US" dirty="0"/>
              <a:t>Low threshold to contact PO</a:t>
            </a:r>
          </a:p>
          <a:p>
            <a:r>
              <a:rPr lang="en-US" dirty="0"/>
              <a:t>Appeals: available, but …</a:t>
            </a:r>
          </a:p>
          <a:p>
            <a:r>
              <a:rPr lang="en-US" dirty="0"/>
              <a:t>Pay attention to review comments, some are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DD13B-4C68-5F43-B9B6-312CDDB1F2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83324-AE1C-3546-A724-4BA4670D790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25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325C-46EE-7B4F-8F31-C9B63D1C5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746EB-AF66-844E-A8B9-4E38A4FBC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500"/>
            <a:ext cx="10972800" cy="4191000"/>
          </a:xfrm>
        </p:spPr>
        <p:txBody>
          <a:bodyPr/>
          <a:lstStyle/>
          <a:p>
            <a:r>
              <a:rPr lang="en-US" dirty="0"/>
              <a:t>Impact on research “bipolar”</a:t>
            </a:r>
          </a:p>
          <a:p>
            <a:r>
              <a:rPr lang="en-US" dirty="0"/>
              <a:t>Extensive, and disproportionate, disruption</a:t>
            </a:r>
          </a:p>
          <a:p>
            <a:r>
              <a:rPr lang="en-US" dirty="0"/>
              <a:t>Long-term effects unclear</a:t>
            </a:r>
          </a:p>
          <a:p>
            <a:r>
              <a:rPr lang="en-US" dirty="0"/>
              <a:t>Opportunity for a future reset?</a:t>
            </a:r>
          </a:p>
          <a:p>
            <a:r>
              <a:rPr lang="en-US" dirty="0"/>
              <a:t>NIH priorities:</a:t>
            </a:r>
          </a:p>
          <a:p>
            <a:pPr lvl="1"/>
            <a:r>
              <a:rPr lang="en-US" dirty="0"/>
              <a:t>Early career / at-risk investigators, certain trials</a:t>
            </a:r>
          </a:p>
          <a:p>
            <a:pPr lvl="1"/>
            <a:r>
              <a:rPr lang="en-US" dirty="0"/>
              <a:t>Integrity above all (including peer review)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081C0-DF94-5F4A-9446-C27337A319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83324-AE1C-3546-A724-4BA4670D790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5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9EF00-8C74-2441-B216-061E0AD8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Path to Therapeutics and Vaccines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B18E32-74A6-8B4E-849F-800707E725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AE836F2-83DA-E348-BF8E-EDC23974C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064340"/>
            <a:ext cx="10458450" cy="2166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DC758F0-DCED-9F41-822D-B00916B98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437324"/>
            <a:ext cx="1789755" cy="2634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31A74C-AD86-4F48-9DB0-5B808D6D3E65}"/>
              </a:ext>
            </a:extLst>
          </p:cNvPr>
          <p:cNvSpPr txBox="1"/>
          <p:nvPr/>
        </p:nvSpPr>
        <p:spPr>
          <a:xfrm>
            <a:off x="3657600" y="3627189"/>
            <a:ext cx="79031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Working Groups: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Preclinical: animal models, assays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Therapeutics clinical: prioritize agents, master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Clinical trial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Vaccines: evaluation, biomarkers, safety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FCD19C9-72A8-3746-A8E6-412B8BAFE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273120"/>
            <a:ext cx="1727200" cy="124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C7ED25-14DC-A141-BDD6-6ED3F9E5DCB8}"/>
              </a:ext>
            </a:extLst>
          </p:cNvPr>
          <p:cNvSpPr txBox="1"/>
          <p:nvPr/>
        </p:nvSpPr>
        <p:spPr>
          <a:xfrm>
            <a:off x="5812642" y="6065837"/>
            <a:ext cx="5464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5"/>
              </a:rPr>
              <a:t>https://jamanetwork.com/journals/jama/fullarticle/2766371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150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F868A-53EA-274C-9F55-1C934D05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Diagnostics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E13A12-9AED-7E42-ABD4-4BCBB265A1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2388CF7-A10C-C84A-89DF-ABEA0A404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143000"/>
            <a:ext cx="11353800" cy="4967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E6888E-7A42-7244-A6C4-6CB475CCF566}"/>
              </a:ext>
            </a:extLst>
          </p:cNvPr>
          <p:cNvSpPr txBox="1"/>
          <p:nvPr/>
        </p:nvSpPr>
        <p:spPr>
          <a:xfrm>
            <a:off x="5775195" y="6245424"/>
            <a:ext cx="5969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https://www.nejm.org/doi/pdf/10.1056/NEJMsr2022263?articleTools=true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9604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A3F80A-3E1E-614C-B2B4-84122B34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Other Hand 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07581-0867-4D48-9888-DA5926F26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DB576-49B3-42E2-89EA-6E35EA8EF80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4147F-8381-B048-B02A-2ED5300A7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1" y="509168"/>
            <a:ext cx="6866540" cy="3530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056176-74DB-AB4F-B8A0-1253490DE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52" y="1765146"/>
            <a:ext cx="5064371" cy="459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30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C7E662-84C4-E441-A320-E020DE92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Remarkably Prescient 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B10708-62C3-3C47-8743-E60A1D2CE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DB576-49B3-42E2-89EA-6E35EA8EF80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B50BA-B58A-E14A-B653-164822F0E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31" y="1163240"/>
            <a:ext cx="10300538" cy="5169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4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0562B-4D2F-414F-B4B5-4CD4B21C2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632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DB576-49B3-42E2-89EA-6E35EA8EF80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E55B5-C4D8-3C49-B5E5-54B18D146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1447800"/>
            <a:ext cx="10515600" cy="3531566"/>
          </a:xfrm>
        </p:spPr>
        <p:txBody>
          <a:bodyPr/>
          <a:lstStyle/>
          <a:p>
            <a:r>
              <a:rPr lang="en-US" dirty="0"/>
              <a:t>Laboratories closed or nearly so</a:t>
            </a:r>
          </a:p>
          <a:p>
            <a:r>
              <a:rPr lang="en-US" dirty="0"/>
              <a:t>Communications suboptimal</a:t>
            </a:r>
          </a:p>
          <a:p>
            <a:r>
              <a:rPr lang="en-US" dirty="0"/>
              <a:t>Conferences and meetings cancelled or disrupted</a:t>
            </a:r>
          </a:p>
          <a:p>
            <a:r>
              <a:rPr lang="en-US" dirty="0"/>
              <a:t>Supply chains interrupted; resources lost</a:t>
            </a:r>
          </a:p>
          <a:p>
            <a:r>
              <a:rPr lang="en-US" dirty="0"/>
              <a:t>Widespread financial losses</a:t>
            </a:r>
          </a:p>
          <a:p>
            <a:r>
              <a:rPr lang="en-US" dirty="0"/>
              <a:t>Required telework has disparate effects (e.g. childcare)</a:t>
            </a:r>
          </a:p>
          <a:p>
            <a:r>
              <a:rPr lang="en-US" dirty="0"/>
              <a:t>Anxiety high, especially for early career investigators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390BF6-22A6-9040-8B94-6532C811D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Extensive Disruption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DD747-A95A-1640-B6D1-C02A8BC2E94E}"/>
              </a:ext>
            </a:extLst>
          </p:cNvPr>
          <p:cNvSpPr txBox="1"/>
          <p:nvPr/>
        </p:nvSpPr>
        <p:spPr>
          <a:xfrm>
            <a:off x="5883965" y="5804452"/>
            <a:ext cx="607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https://crsreports.congress.gov/product/pdf/R/R46309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539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266FE8-6AEA-0E48-AE6A-28751412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Losses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61972-3CDF-214D-BD13-7578160F17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DB576-49B3-42E2-89EA-6E35EA8EF80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975-5FD9-254E-A4A7-7F73B15DC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12" y="1128255"/>
            <a:ext cx="6589176" cy="5201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B04BF0-49A9-9949-88E2-960971E197B0}"/>
              </a:ext>
            </a:extLst>
          </p:cNvPr>
          <p:cNvSpPr/>
          <p:nvPr/>
        </p:nvSpPr>
        <p:spPr>
          <a:xfrm>
            <a:off x="4717774" y="653280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https://news.bloomberglaw.com/pharma-and-life-sciences/virus-will-cost-nih-10-billion-in-lost-research-director-warns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5743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9883B-0102-D54E-A936-BEF26A39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Disproportionate Effects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8C5988-626D-7145-B34E-EDD96E03A6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4E5DB-5C16-0147-9E7A-D90792766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073150"/>
            <a:ext cx="10858500" cy="471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0B844-6536-2F4C-BC1E-76A8B0353A70}"/>
              </a:ext>
            </a:extLst>
          </p:cNvPr>
          <p:cNvSpPr txBox="1"/>
          <p:nvPr/>
        </p:nvSpPr>
        <p:spPr>
          <a:xfrm>
            <a:off x="5746160" y="5917756"/>
            <a:ext cx="550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 Human Behavior, July 15, 2020</a:t>
            </a:r>
          </a:p>
          <a:p>
            <a:r>
              <a:rPr lang="en-US" dirty="0">
                <a:hlinkClick r:id="rId3"/>
              </a:rPr>
              <a:t>https://www.nature.com/articles/s41562-020-0921-y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0021772"/>
      </p:ext>
    </p:extLst>
  </p:cSld>
  <p:clrMapOvr>
    <a:masterClrMapping/>
  </p:clrMapOvr>
</p:sld>
</file>

<file path=ppt/theme/theme1.xml><?xml version="1.0" encoding="utf-8"?>
<a:theme xmlns:a="http://schemas.openxmlformats.org/drawingml/2006/main" name="Comparison of FY13 and FY14 Projected AF Costs 6-7-13 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4D3FDCABACDA4895BB3A2CB9910DA9" ma:contentTypeVersion="2" ma:contentTypeDescription="Create a new document." ma:contentTypeScope="" ma:versionID="1205bae03f749040464934b8236f87c8">
  <xsd:schema xmlns:xsd="http://www.w3.org/2001/XMLSchema" xmlns:xs="http://www.w3.org/2001/XMLSchema" xmlns:p="http://schemas.microsoft.com/office/2006/metadata/properties" xmlns:ns2="73b837e8-634e-46fe-a915-3621e98f7051" targetNamespace="http://schemas.microsoft.com/office/2006/metadata/properties" ma:root="true" ma:fieldsID="321eb9dcbbc341a01a89f5c7ea197662" ns2:_="">
    <xsd:import namespace="73b837e8-634e-46fe-a915-3621e98f7051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example_x0020_pictur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b837e8-634e-46fe-a915-3621e98f7051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example_x0020_picture" ma:index="9" nillable="true" ma:displayName="example picture" ma:format="Image" ma:internalName="example_x0020_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ample_x0020_picture xmlns="73b837e8-634e-46fe-a915-3621e98f7051">
      <Url>https://oer-sharepoint.nih.gov/intranet%20images/bordertemplaterevised.png</Url>
      <Description xsi:nil="true"/>
    </example_x0020_picture>
    <Description0 xmlns="73b837e8-634e-46fe-a915-3621e98f7051" xsi:nil="true"/>
  </documentManagement>
</p:properties>
</file>

<file path=customXml/itemProps1.xml><?xml version="1.0" encoding="utf-8"?>
<ds:datastoreItem xmlns:ds="http://schemas.openxmlformats.org/officeDocument/2006/customXml" ds:itemID="{003B1091-3D76-4FFB-9726-B99CBAD525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93B595-866A-4289-8043-6FBF09F38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b837e8-634e-46fe-a915-3621e98f70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EC9694-A4D8-4442-8D4A-036347845C6B}">
  <ds:schemaRefs>
    <ds:schemaRef ds:uri="http://purl.org/dc/terms/"/>
    <ds:schemaRef ds:uri="73b837e8-634e-46fe-a915-3621e98f7051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Comparison of FY13 and FY14 Projected AF Costs 6-7-13 </Template>
  <TotalTime>6123</TotalTime>
  <Words>855</Words>
  <Application>Microsoft Macintosh PowerPoint</Application>
  <PresentationFormat>Widescreen</PresentationFormat>
  <Paragraphs>119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Open Sans ExtraBold</vt:lpstr>
      <vt:lpstr>Comparison of FY13 and FY14 Projected AF Costs 6-7-13 </vt:lpstr>
      <vt:lpstr>Extramural Research in the Era of COVID-19:  an NIH Perspective</vt:lpstr>
      <vt:lpstr>COVID-19: Acceleration!</vt:lpstr>
      <vt:lpstr>Accelerated Path to Therapeutics and Vaccines</vt:lpstr>
      <vt:lpstr>And Diagnostics …</vt:lpstr>
      <vt:lpstr>On the Other Hand …</vt:lpstr>
      <vt:lpstr>Remarkably Prescient …</vt:lpstr>
      <vt:lpstr>Extensive Disruption</vt:lpstr>
      <vt:lpstr>Real Losses</vt:lpstr>
      <vt:lpstr>Disproportionate Effects</vt:lpstr>
      <vt:lpstr>Impact on Productivity</vt:lpstr>
      <vt:lpstr>Monitoring Trends</vt:lpstr>
      <vt:lpstr>Accommodations and Flexibilities</vt:lpstr>
      <vt:lpstr>Intriguing Thought Exercise</vt:lpstr>
      <vt:lpstr>Hypothetical Example</vt:lpstr>
      <vt:lpstr>Continuous Ramp-Up</vt:lpstr>
      <vt:lpstr>Interrupted Ramp-Up</vt:lpstr>
      <vt:lpstr>Learning From You!</vt:lpstr>
      <vt:lpstr>Perspectives For the Future</vt:lpstr>
      <vt:lpstr>“Catered Towards Senior Level Researchers” </vt:lpstr>
      <vt:lpstr>Current NIH Perspectives</vt:lpstr>
      <vt:lpstr>Ongoing Concerns About Integrity</vt:lpstr>
      <vt:lpstr>Our Integrity Concerns</vt:lpstr>
      <vt:lpstr>Peer Review Misconduct</vt:lpstr>
      <vt:lpstr>Constructive Approaches to Peer Review</vt:lpstr>
      <vt:lpstr>Closing Thoughts</vt:lpstr>
    </vt:vector>
  </TitlesOfParts>
  <Company>NIH\OD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OER FY14 Budget Projections</dc:title>
  <dc:subject>OER PowerPoint (PPT) Template - 508 Compliant</dc:subject>
  <dc:creator>dileym</dc:creator>
  <cp:keywords>OER PowerPoint (PPT) Template - 508 Compliant</cp:keywords>
  <cp:lastModifiedBy>Lauer, Michael (NIH/OD) [E]</cp:lastModifiedBy>
  <cp:revision>435</cp:revision>
  <cp:lastPrinted>2018-09-23T18:14:33Z</cp:lastPrinted>
  <dcterms:created xsi:type="dcterms:W3CDTF">2013-06-10T11:08:15Z</dcterms:created>
  <dcterms:modified xsi:type="dcterms:W3CDTF">2020-11-08T16:16:59Z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0x010100CF4D3FDCABACDA4895BB3A2CB9910DA9</vt:lpwstr>
  </property>
  <property fmtid="{D5CDD505-2E9C-101B-9397-08002B2CF9AE}" pid="4" name="_AdHocReviewCycleID">
    <vt:i4>1599750908</vt:i4>
  </property>
  <property fmtid="{D5CDD505-2E9C-101B-9397-08002B2CF9AE}" pid="5" name="_NewReviewCycle">
    <vt:lpwstr/>
  </property>
  <property fmtid="{D5CDD505-2E9C-101B-9397-08002B2CF9AE}" pid="6" name="_EmailSubject">
    <vt:lpwstr>Follow up Items</vt:lpwstr>
  </property>
  <property fmtid="{D5CDD505-2E9C-101B-9397-08002B2CF9AE}" pid="7" name="_AuthorEmail">
    <vt:lpwstr>dileym@od.nih.gov</vt:lpwstr>
  </property>
  <property fmtid="{D5CDD505-2E9C-101B-9397-08002B2CF9AE}" pid="8" name="_AuthorEmailDisplayName">
    <vt:lpwstr>Diley, Mitzi (NIH/OD) [E]</vt:lpwstr>
  </property>
</Properties>
</file>