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344" r:id="rId2"/>
    <p:sldId id="383" r:id="rId3"/>
    <p:sldId id="419" r:id="rId4"/>
    <p:sldId id="421" r:id="rId5"/>
    <p:sldId id="422" r:id="rId6"/>
    <p:sldId id="462" r:id="rId7"/>
    <p:sldId id="443" r:id="rId8"/>
    <p:sldId id="446" r:id="rId9"/>
    <p:sldId id="445" r:id="rId10"/>
    <p:sldId id="447" r:id="rId11"/>
    <p:sldId id="444" r:id="rId12"/>
    <p:sldId id="382" r:id="rId13"/>
    <p:sldId id="405" r:id="rId14"/>
    <p:sldId id="406" r:id="rId15"/>
    <p:sldId id="407" r:id="rId16"/>
    <p:sldId id="408" r:id="rId17"/>
    <p:sldId id="409" r:id="rId18"/>
    <p:sldId id="410" r:id="rId19"/>
    <p:sldId id="411" r:id="rId20"/>
    <p:sldId id="386" r:id="rId21"/>
    <p:sldId id="423" r:id="rId22"/>
    <p:sldId id="424" r:id="rId23"/>
    <p:sldId id="460" r:id="rId24"/>
    <p:sldId id="455" r:id="rId25"/>
    <p:sldId id="454" r:id="rId26"/>
    <p:sldId id="456" r:id="rId27"/>
    <p:sldId id="461" r:id="rId28"/>
    <p:sldId id="425" r:id="rId29"/>
    <p:sldId id="426" r:id="rId30"/>
    <p:sldId id="427" r:id="rId31"/>
    <p:sldId id="428" r:id="rId32"/>
    <p:sldId id="429" r:id="rId33"/>
    <p:sldId id="430" r:id="rId34"/>
    <p:sldId id="448" r:id="rId35"/>
    <p:sldId id="449" r:id="rId36"/>
    <p:sldId id="457" r:id="rId37"/>
    <p:sldId id="459" r:id="rId38"/>
    <p:sldId id="458" r:id="rId39"/>
    <p:sldId id="432" r:id="rId40"/>
    <p:sldId id="450" r:id="rId41"/>
    <p:sldId id="435" r:id="rId42"/>
    <p:sldId id="436" r:id="rId43"/>
    <p:sldId id="437" r:id="rId44"/>
    <p:sldId id="438" r:id="rId45"/>
    <p:sldId id="439" r:id="rId46"/>
    <p:sldId id="440" r:id="rId47"/>
    <p:sldId id="441" r:id="rId48"/>
    <p:sldId id="442" r:id="rId49"/>
    <p:sldId id="451" r:id="rId50"/>
    <p:sldId id="452" r:id="rId51"/>
    <p:sldId id="453" r:id="rId52"/>
    <p:sldId id="412" r:id="rId53"/>
    <p:sldId id="463" r:id="rId54"/>
    <p:sldId id="464" r:id="rId55"/>
    <p:sldId id="465" r:id="rId56"/>
  </p:sldIdLst>
  <p:sldSz cx="9144000" cy="6858000" type="screen4x3"/>
  <p:notesSz cx="6950075" cy="9236075"/>
  <p:defaultTextStyle>
    <a:defPPr>
      <a:defRPr lang="en-US"/>
    </a:defPPr>
    <a:lvl1pPr marL="0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6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93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40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86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33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79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26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72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EF381A1-C30B-45E7-A755-1531E6511147}">
          <p14:sldIdLst>
            <p14:sldId id="344"/>
            <p14:sldId id="383"/>
            <p14:sldId id="419"/>
            <p14:sldId id="421"/>
            <p14:sldId id="422"/>
            <p14:sldId id="462"/>
            <p14:sldId id="443"/>
            <p14:sldId id="446"/>
            <p14:sldId id="445"/>
            <p14:sldId id="447"/>
            <p14:sldId id="444"/>
            <p14:sldId id="382"/>
            <p14:sldId id="405"/>
            <p14:sldId id="406"/>
            <p14:sldId id="407"/>
            <p14:sldId id="408"/>
            <p14:sldId id="409"/>
            <p14:sldId id="410"/>
            <p14:sldId id="411"/>
            <p14:sldId id="386"/>
            <p14:sldId id="423"/>
            <p14:sldId id="424"/>
            <p14:sldId id="460"/>
            <p14:sldId id="455"/>
            <p14:sldId id="454"/>
            <p14:sldId id="456"/>
            <p14:sldId id="461"/>
            <p14:sldId id="425"/>
            <p14:sldId id="426"/>
            <p14:sldId id="427"/>
            <p14:sldId id="428"/>
            <p14:sldId id="429"/>
            <p14:sldId id="430"/>
            <p14:sldId id="448"/>
            <p14:sldId id="449"/>
            <p14:sldId id="457"/>
            <p14:sldId id="459"/>
            <p14:sldId id="458"/>
            <p14:sldId id="432"/>
            <p14:sldId id="450"/>
            <p14:sldId id="435"/>
            <p14:sldId id="436"/>
            <p14:sldId id="437"/>
            <p14:sldId id="438"/>
            <p14:sldId id="439"/>
            <p14:sldId id="440"/>
            <p14:sldId id="441"/>
            <p14:sldId id="442"/>
            <p14:sldId id="451"/>
            <p14:sldId id="452"/>
            <p14:sldId id="453"/>
            <p14:sldId id="412"/>
            <p14:sldId id="463"/>
            <p14:sldId id="464"/>
            <p14:sldId id="465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666"/>
    <a:srgbClr val="E13F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38" autoAdjust="0"/>
    <p:restoredTop sz="71223" autoAdjust="0"/>
  </p:normalViewPr>
  <p:slideViewPr>
    <p:cSldViewPr>
      <p:cViewPr varScale="1">
        <p:scale>
          <a:sx n="64" d="100"/>
          <a:sy n="64" d="100"/>
        </p:scale>
        <p:origin x="-201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-3180" y="-102"/>
      </p:cViewPr>
      <p:guideLst>
        <p:guide orient="horz" pos="2909"/>
        <p:guide pos="218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11699" cy="461804"/>
          </a:xfrm>
          <a:prstGeom prst="rect">
            <a:avLst/>
          </a:prstGeom>
        </p:spPr>
        <p:txBody>
          <a:bodyPr vert="horz" lIns="92454" tIns="46228" rIns="92454" bIns="46228" rtlCol="0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9" y="0"/>
            <a:ext cx="3011699" cy="461804"/>
          </a:xfrm>
          <a:prstGeom prst="rect">
            <a:avLst/>
          </a:prstGeom>
        </p:spPr>
        <p:txBody>
          <a:bodyPr vert="horz" lIns="92454" tIns="46228" rIns="92454" bIns="46228" rtlCol="0"/>
          <a:lstStyle>
            <a:lvl1pPr algn="r">
              <a:defRPr sz="1100"/>
            </a:lvl1pPr>
          </a:lstStyle>
          <a:p>
            <a:fld id="{B55AA0B7-1652-48F1-8338-2A5964DEAEAF}" type="datetimeFigureOut">
              <a:rPr lang="en-US" smtClean="0"/>
              <a:pPr/>
              <a:t>9/20/2013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772668"/>
            <a:ext cx="3011699" cy="461804"/>
          </a:xfrm>
          <a:prstGeom prst="rect">
            <a:avLst/>
          </a:prstGeom>
        </p:spPr>
        <p:txBody>
          <a:bodyPr vert="horz" lIns="92454" tIns="46228" rIns="92454" bIns="46228" rtlCol="0" anchor="b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9" y="8772668"/>
            <a:ext cx="3011699" cy="461804"/>
          </a:xfrm>
          <a:prstGeom prst="rect">
            <a:avLst/>
          </a:prstGeom>
        </p:spPr>
        <p:txBody>
          <a:bodyPr vert="horz" lIns="92454" tIns="46228" rIns="92454" bIns="46228" rtlCol="0" anchor="b"/>
          <a:lstStyle>
            <a:lvl1pPr algn="r">
              <a:defRPr sz="1100"/>
            </a:lvl1pPr>
          </a:lstStyle>
          <a:p>
            <a:fld id="{9887F7F9-6AD0-4CBF-B30D-E984ED9EFE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74281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11699" cy="461804"/>
          </a:xfrm>
          <a:prstGeom prst="rect">
            <a:avLst/>
          </a:prstGeom>
        </p:spPr>
        <p:txBody>
          <a:bodyPr vert="horz" lIns="92454" tIns="46228" rIns="92454" bIns="46228" rtlCol="0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9" y="0"/>
            <a:ext cx="3011699" cy="461804"/>
          </a:xfrm>
          <a:prstGeom prst="rect">
            <a:avLst/>
          </a:prstGeom>
        </p:spPr>
        <p:txBody>
          <a:bodyPr vert="horz" lIns="92454" tIns="46228" rIns="92454" bIns="46228" rtlCol="0"/>
          <a:lstStyle>
            <a:lvl1pPr algn="r">
              <a:defRPr sz="1100"/>
            </a:lvl1pPr>
          </a:lstStyle>
          <a:p>
            <a:fld id="{665EC81D-2EED-4BE6-AF4C-C1ABFA5C90EA}" type="datetimeFigureOut">
              <a:rPr lang="en-US" smtClean="0"/>
              <a:pPr/>
              <a:t>9/20/2013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2150"/>
            <a:ext cx="4616450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54" tIns="46228" rIns="92454" bIns="4622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54" tIns="46228" rIns="92454" bIns="4622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772668"/>
            <a:ext cx="3011699" cy="461804"/>
          </a:xfrm>
          <a:prstGeom prst="rect">
            <a:avLst/>
          </a:prstGeom>
        </p:spPr>
        <p:txBody>
          <a:bodyPr vert="horz" lIns="92454" tIns="46228" rIns="92454" bIns="46228" rtlCol="0" anchor="b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9" y="8772668"/>
            <a:ext cx="3011699" cy="461804"/>
          </a:xfrm>
          <a:prstGeom prst="rect">
            <a:avLst/>
          </a:prstGeom>
        </p:spPr>
        <p:txBody>
          <a:bodyPr vert="horz" lIns="92454" tIns="46228" rIns="92454" bIns="46228" rtlCol="0" anchor="b"/>
          <a:lstStyle>
            <a:lvl1pPr algn="r">
              <a:defRPr sz="1100"/>
            </a:lvl1pPr>
          </a:lstStyle>
          <a:p>
            <a:fld id="{BDE7945A-406D-41E6-9411-78DE9A70E5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719321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6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93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40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86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33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79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26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72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6813" y="692150"/>
            <a:ext cx="4616450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E7945A-406D-41E6-9411-78DE9A70E5F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1878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E7945A-406D-41E6-9411-78DE9A70E5F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7134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E7945A-406D-41E6-9411-78DE9A70E5F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4832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E7945A-406D-41E6-9411-78DE9A70E5F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4832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E7945A-406D-41E6-9411-78DE9A70E5F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1251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E7945A-406D-41E6-9411-78DE9A70E5F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303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E7945A-406D-41E6-9411-78DE9A70E5F5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1826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E7945A-406D-41E6-9411-78DE9A70E5F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1826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36" indent="-171436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E7945A-406D-41E6-9411-78DE9A70E5F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5074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36" indent="-171436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E7945A-406D-41E6-9411-78DE9A70E5F5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5920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36" indent="-171436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E7945A-406D-41E6-9411-78DE9A70E5F5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592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36" indent="-171436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E7945A-406D-41E6-9411-78DE9A70E5F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0986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E7945A-406D-41E6-9411-78DE9A70E5F5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4927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36" indent="-171436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E7945A-406D-41E6-9411-78DE9A70E5F5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2946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36" indent="-171436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E7945A-406D-41E6-9411-78DE9A70E5F5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6931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36" indent="-171436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E7945A-406D-41E6-9411-78DE9A70E5F5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4294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E7945A-406D-41E6-9411-78DE9A70E5F5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4294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E7945A-406D-41E6-9411-78DE9A70E5F5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4294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E7945A-406D-41E6-9411-78DE9A70E5F5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4294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E7945A-406D-41E6-9411-78DE9A70E5F5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0538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E7945A-406D-41E6-9411-78DE9A70E5F5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0538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E7945A-406D-41E6-9411-78DE9A70E5F5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053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E7945A-406D-41E6-9411-78DE9A70E5F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95128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36" indent="-171436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E7945A-406D-41E6-9411-78DE9A70E5F5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0065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E7945A-406D-41E6-9411-78DE9A70E5F5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45987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36" indent="-171436">
              <a:buFont typeface="Arial" pitchFamily="34" charset="0"/>
              <a:buChar char="•"/>
            </a:pPr>
            <a:endParaRPr lang="en-US" baseline="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E7945A-406D-41E6-9411-78DE9A70E5F5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395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E7945A-406D-41E6-9411-78DE9A70E5F5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1110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E7945A-406D-41E6-9411-78DE9A70E5F5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4235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E7945A-406D-41E6-9411-78DE9A70E5F5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22112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E7945A-406D-41E6-9411-78DE9A70E5F5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78937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E7945A-406D-41E6-9411-78DE9A70E5F5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78937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E7945A-406D-41E6-9411-78DE9A70E5F5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09868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E7945A-406D-41E6-9411-78DE9A70E5F5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0986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36" indent="-171436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E7945A-406D-41E6-9411-78DE9A70E5F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09868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E7945A-406D-41E6-9411-78DE9A70E5F5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5429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E7945A-406D-41E6-9411-78DE9A70E5F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649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E7945A-406D-41E6-9411-78DE9A70E5F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6495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36" indent="-171436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E7945A-406D-41E6-9411-78DE9A70E5F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0986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36" indent="-171436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E7945A-406D-41E6-9411-78DE9A70E5F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0986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36" indent="-171436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E7945A-406D-41E6-9411-78DE9A70E5F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608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gif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image" Target="../media/image9.emf"/><Relationship Id="rId7" Type="http://schemas.openxmlformats.org/officeDocument/2006/relationships/image" Target="../media/image1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46" y="2281303"/>
            <a:ext cx="8894853" cy="8533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49147" y="3134661"/>
            <a:ext cx="8741169" cy="903940"/>
          </a:xfrm>
        </p:spPr>
        <p:txBody>
          <a:bodyPr anchor="t">
            <a:noAutofit/>
          </a:bodyPr>
          <a:lstStyle>
            <a:lvl1pPr algn="r">
              <a:defRPr sz="2800" baseline="0">
                <a:solidFill>
                  <a:schemeClr val="accent1"/>
                </a:solidFill>
                <a:latin typeface="Futura UC Davis Medium" pitchFamily="34" charset="0"/>
              </a:defRPr>
            </a:lvl1pPr>
          </a:lstStyle>
          <a:p>
            <a:r>
              <a:rPr lang="en-US" dirty="0" smtClean="0"/>
              <a:t>Insert SUBTITLE</a:t>
            </a:r>
            <a:endParaRPr lang="en-US" dirty="0"/>
          </a:p>
        </p:txBody>
      </p:sp>
      <p:pic>
        <p:nvPicPr>
          <p:cNvPr id="22" name="Picture 2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94182" y="6019800"/>
            <a:ext cx="1829291" cy="534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391272" y="2362201"/>
            <a:ext cx="8610600" cy="853357"/>
          </a:xfrm>
        </p:spPr>
        <p:txBody>
          <a:bodyPr anchor="b">
            <a:noAutofit/>
          </a:bodyPr>
          <a:lstStyle>
            <a:lvl1pPr marL="0" indent="0" algn="l">
              <a:buFontTx/>
              <a:buNone/>
              <a:defRPr sz="2800" i="0" baseline="0">
                <a:solidFill>
                  <a:schemeClr val="bg1"/>
                </a:solidFill>
                <a:latin typeface="Arial Black" pitchFamily="34" charset="0"/>
              </a:defRPr>
            </a:lvl1pPr>
            <a:lvl2pPr marL="457146" indent="0">
              <a:buFontTx/>
              <a:buNone/>
              <a:defRPr sz="1800">
                <a:solidFill>
                  <a:schemeClr val="accent4"/>
                </a:solidFill>
              </a:defRPr>
            </a:lvl2pPr>
            <a:lvl3pPr marL="914293" indent="0">
              <a:buFontTx/>
              <a:buNone/>
              <a:defRPr sz="1800">
                <a:solidFill>
                  <a:schemeClr val="accent4"/>
                </a:solidFill>
              </a:defRPr>
            </a:lvl3pPr>
            <a:lvl4pPr marL="1371440" indent="0">
              <a:buFontTx/>
              <a:buNone/>
              <a:defRPr sz="1800">
                <a:solidFill>
                  <a:schemeClr val="accent4"/>
                </a:solidFill>
              </a:defRPr>
            </a:lvl4pPr>
            <a:lvl5pPr marL="1828586" indent="0">
              <a:buFontTx/>
              <a:buNone/>
              <a:defRPr sz="1800"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 dirty="0" smtClean="0"/>
              <a:t>Insert TITLE</a:t>
            </a:r>
            <a:endParaRPr lang="en-US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249147" y="519223"/>
            <a:ext cx="3908250" cy="1763362"/>
            <a:chOff x="249146" y="519222"/>
            <a:chExt cx="3908250" cy="1763362"/>
          </a:xfrm>
        </p:grpSpPr>
        <p:pic>
          <p:nvPicPr>
            <p:cNvPr id="12" name="Picture 3" descr="!RESEARC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68" t="10406" r="30205" b="18307"/>
            <a:stretch>
              <a:fillRect/>
            </a:stretch>
          </p:blipFill>
          <p:spPr bwMode="auto">
            <a:xfrm>
              <a:off x="3328919" y="520700"/>
              <a:ext cx="828477" cy="1761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pic>
          <p:nvPicPr>
            <p:cNvPr id="13" name="Picture 4" descr="dreamstime_10888918836SqlCh - barley_CMY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03" t="10297" r="44283" b="10452"/>
            <a:stretch>
              <a:fillRect/>
            </a:stretch>
          </p:blipFill>
          <p:spPr bwMode="auto">
            <a:xfrm>
              <a:off x="992282" y="520153"/>
              <a:ext cx="762997" cy="17623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pic>
          <p:nvPicPr>
            <p:cNvPr id="15" name="Picture 5" descr="cell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09" b="7732"/>
            <a:stretch>
              <a:fillRect/>
            </a:stretch>
          </p:blipFill>
          <p:spPr bwMode="auto">
            <a:xfrm rot="16200000">
              <a:off x="2066470" y="1019959"/>
              <a:ext cx="1761678" cy="7635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pic>
          <p:nvPicPr>
            <p:cNvPr id="16" name="Picture 6" descr="oocytesJSH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49" t="29065" r="4654" b="21080"/>
            <a:stretch>
              <a:fillRect/>
            </a:stretch>
          </p:blipFill>
          <p:spPr bwMode="auto">
            <a:xfrm rot="5400000">
              <a:off x="-259658" y="1029709"/>
              <a:ext cx="1760817" cy="743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pic>
          <p:nvPicPr>
            <p:cNvPr id="17" name="Picture 7" descr="strawberry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67" t="26" r="17285" b="558"/>
            <a:stretch>
              <a:fillRect/>
            </a:stretch>
          </p:blipFill>
          <p:spPr bwMode="auto">
            <a:xfrm>
              <a:off x="1756214" y="519222"/>
              <a:ext cx="812035" cy="17633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32888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ntent-sm bullet spac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5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94182" y="6096000"/>
            <a:ext cx="1829291" cy="534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23" y="228602"/>
            <a:ext cx="8898277" cy="4571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3345" y="685801"/>
            <a:ext cx="8890655" cy="518243"/>
          </a:xfrm>
        </p:spPr>
        <p:txBody>
          <a:bodyPr>
            <a:noAutofit/>
          </a:bodyPr>
          <a:lstStyle>
            <a:lvl1pPr algn="l">
              <a:defRPr sz="2400" baseline="0">
                <a:solidFill>
                  <a:schemeClr val="accent4"/>
                </a:solidFill>
                <a:latin typeface="Arial Black" pitchFamily="34" charset="0"/>
              </a:defRPr>
            </a:lvl1pPr>
          </a:lstStyle>
          <a:p>
            <a:r>
              <a:rPr lang="en-US" dirty="0" smtClean="0"/>
              <a:t>INSERT SLIDE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1795849"/>
            <a:ext cx="7924800" cy="4276724"/>
          </a:xfrm>
        </p:spPr>
        <p:txBody>
          <a:bodyPr>
            <a:normAutofit/>
          </a:bodyPr>
          <a:lstStyle>
            <a:lvl1pPr marL="228573" marR="0" indent="-228573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itchFamily="18" charset="2"/>
              <a:buChar char=""/>
              <a:tabLst/>
              <a:defRPr sz="2000" baseline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457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Insert Bullet</a:t>
            </a:r>
          </a:p>
          <a:p>
            <a:r>
              <a:rPr lang="en-US" dirty="0" smtClean="0"/>
              <a:t>Insert Bullet</a:t>
            </a:r>
          </a:p>
          <a:p>
            <a:endParaRPr lang="en-US" dirty="0"/>
          </a:p>
        </p:txBody>
      </p:sp>
      <p:sp>
        <p:nvSpPr>
          <p:cNvPr id="12" name="Subtitle 2"/>
          <p:cNvSpPr txBox="1">
            <a:spLocks/>
          </p:cNvSpPr>
          <p:nvPr userDrawn="1"/>
        </p:nvSpPr>
        <p:spPr>
          <a:xfrm>
            <a:off x="2303122" y="1795849"/>
            <a:ext cx="5088278" cy="4149256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800" kern="1200">
                <a:solidFill>
                  <a:schemeClr val="tx2"/>
                </a:solidFill>
                <a:latin typeface="Futura UC Davis Book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17" name="Title 1"/>
          <p:cNvSpPr txBox="1">
            <a:spLocks/>
          </p:cNvSpPr>
          <p:nvPr userDrawn="1"/>
        </p:nvSpPr>
        <p:spPr>
          <a:xfrm>
            <a:off x="3581401" y="6202700"/>
            <a:ext cx="477251" cy="380999"/>
          </a:xfrm>
          <a:prstGeom prst="rect">
            <a:avLst/>
          </a:prstGeom>
        </p:spPr>
        <p:txBody>
          <a:bodyPr vert="horz" lIns="91429" tIns="45714" rIns="91429" bIns="45714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kern="1200" baseline="0">
                <a:solidFill>
                  <a:schemeClr val="tx1"/>
                </a:solidFill>
                <a:latin typeface="Futura UC Davis Medium" pitchFamily="34" charset="0"/>
                <a:ea typeface="+mj-ea"/>
                <a:cs typeface="+mj-cs"/>
              </a:defRPr>
            </a:lvl1pPr>
          </a:lstStyle>
          <a:p>
            <a:pPr algn="ctr"/>
            <a:endParaRPr lang="en-US" sz="1000" b="0" dirty="0" smtClean="0">
              <a:solidFill>
                <a:schemeClr val="accent2"/>
              </a:solidFill>
              <a:latin typeface="Futura UC Davis Book" pitchFamily="34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 hasCustomPrompt="1"/>
          </p:nvPr>
        </p:nvSpPr>
        <p:spPr>
          <a:xfrm>
            <a:off x="457200" y="1337243"/>
            <a:ext cx="8077200" cy="381000"/>
          </a:xfrm>
        </p:spPr>
        <p:txBody>
          <a:bodyPr>
            <a:noAutofit/>
          </a:bodyPr>
          <a:lstStyle>
            <a:lvl1pPr marL="0" indent="0">
              <a:buNone/>
              <a:defRPr sz="2000" b="1" baseline="0">
                <a:solidFill>
                  <a:schemeClr val="accent1"/>
                </a:solidFill>
                <a:latin typeface="Arial Black" pitchFamily="34" charset="0"/>
              </a:defRPr>
            </a:lvl1pPr>
          </a:lstStyle>
          <a:p>
            <a:pPr lvl="0"/>
            <a:r>
              <a:rPr lang="en-US" dirty="0" smtClean="0"/>
              <a:t>INSERT SUBTITLE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sz="120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321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ntent-med bullet spac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5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09909" y="6096000"/>
            <a:ext cx="1829291" cy="534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23" y="228602"/>
            <a:ext cx="8898277" cy="4571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45723" y="685801"/>
            <a:ext cx="8898277" cy="518243"/>
          </a:xfrm>
        </p:spPr>
        <p:txBody>
          <a:bodyPr>
            <a:noAutofit/>
          </a:bodyPr>
          <a:lstStyle>
            <a:lvl1pPr algn="l">
              <a:defRPr sz="2400" baseline="0">
                <a:solidFill>
                  <a:schemeClr val="accent4"/>
                </a:solidFill>
                <a:latin typeface="Arial Black" pitchFamily="34" charset="0"/>
              </a:defRPr>
            </a:lvl1pPr>
          </a:lstStyle>
          <a:p>
            <a:r>
              <a:rPr lang="en-US" dirty="0" smtClean="0"/>
              <a:t>INSERT SLIDE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1795849"/>
            <a:ext cx="8077200" cy="4276724"/>
          </a:xfrm>
        </p:spPr>
        <p:txBody>
          <a:bodyPr>
            <a:normAutofit/>
          </a:bodyPr>
          <a:lstStyle>
            <a:lvl1pPr marL="228573" marR="0" indent="-228573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 2" pitchFamily="18" charset="2"/>
              <a:buChar char=""/>
              <a:tabLst/>
              <a:defRPr sz="2000" baseline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457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Insert Bullet</a:t>
            </a:r>
          </a:p>
          <a:p>
            <a:r>
              <a:rPr lang="en-US" dirty="0" smtClean="0"/>
              <a:t>Insert Bullet</a:t>
            </a:r>
          </a:p>
          <a:p>
            <a:endParaRPr lang="en-US" dirty="0"/>
          </a:p>
        </p:txBody>
      </p:sp>
      <p:sp>
        <p:nvSpPr>
          <p:cNvPr id="12" name="Subtitle 2"/>
          <p:cNvSpPr txBox="1">
            <a:spLocks/>
          </p:cNvSpPr>
          <p:nvPr userDrawn="1"/>
        </p:nvSpPr>
        <p:spPr>
          <a:xfrm>
            <a:off x="2303122" y="1795849"/>
            <a:ext cx="5088278" cy="4149256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800" kern="1200">
                <a:solidFill>
                  <a:schemeClr val="tx2"/>
                </a:solidFill>
                <a:latin typeface="Futura UC Davis Book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17" name="Title 1"/>
          <p:cNvSpPr txBox="1">
            <a:spLocks/>
          </p:cNvSpPr>
          <p:nvPr userDrawn="1"/>
        </p:nvSpPr>
        <p:spPr>
          <a:xfrm>
            <a:off x="4389109" y="6296025"/>
            <a:ext cx="365782" cy="380999"/>
          </a:xfrm>
          <a:prstGeom prst="rect">
            <a:avLst/>
          </a:prstGeom>
        </p:spPr>
        <p:txBody>
          <a:bodyPr vert="horz" lIns="91429" tIns="45714" rIns="91429" bIns="45714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kern="1200" baseline="0">
                <a:solidFill>
                  <a:schemeClr val="tx1"/>
                </a:solidFill>
                <a:latin typeface="Futura UC Davis Medium" pitchFamily="34" charset="0"/>
                <a:ea typeface="+mj-ea"/>
                <a:cs typeface="+mj-cs"/>
              </a:defRPr>
            </a:lvl1pPr>
          </a:lstStyle>
          <a:p>
            <a:pPr algn="ctr"/>
            <a:endParaRPr lang="en-US" sz="1000" b="0" dirty="0" smtClean="0">
              <a:solidFill>
                <a:schemeClr val="accent2"/>
              </a:solidFill>
              <a:latin typeface="Futura UC Davis Book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52400" y="6324601"/>
            <a:ext cx="457200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70DDCD2D-FBCF-43C3-A2C8-36E6D5DD405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 hasCustomPrompt="1"/>
          </p:nvPr>
        </p:nvSpPr>
        <p:spPr>
          <a:xfrm>
            <a:off x="457200" y="1337243"/>
            <a:ext cx="8229600" cy="381000"/>
          </a:xfrm>
        </p:spPr>
        <p:txBody>
          <a:bodyPr>
            <a:noAutofit/>
          </a:bodyPr>
          <a:lstStyle>
            <a:lvl1pPr marL="0" indent="0">
              <a:buNone/>
              <a:defRPr sz="2400" b="1" baseline="0">
                <a:solidFill>
                  <a:schemeClr val="accent1"/>
                </a:solidFill>
                <a:latin typeface="Arial Black" pitchFamily="34" charset="0"/>
              </a:defRPr>
            </a:lvl1pPr>
          </a:lstStyle>
          <a:p>
            <a:pPr lvl="0"/>
            <a:r>
              <a:rPr lang="en-US" dirty="0" smtClean="0"/>
              <a:t>INSERT SUBTITLE</a:t>
            </a:r>
          </a:p>
        </p:txBody>
      </p:sp>
    </p:spTree>
    <p:extLst>
      <p:ext uri="{BB962C8B-B14F-4D97-AF65-F5344CB8AC3E}">
        <p14:creationId xmlns:p14="http://schemas.microsoft.com/office/powerpoint/2010/main" val="14945156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ntent-lg bullet spac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23" y="228602"/>
            <a:ext cx="8898277" cy="4571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3345" y="685801"/>
            <a:ext cx="8890655" cy="518243"/>
          </a:xfrm>
        </p:spPr>
        <p:txBody>
          <a:bodyPr>
            <a:noAutofit/>
          </a:bodyPr>
          <a:lstStyle>
            <a:lvl1pPr algn="l">
              <a:defRPr sz="2400" baseline="0">
                <a:solidFill>
                  <a:schemeClr val="accent4"/>
                </a:solidFill>
                <a:latin typeface="Arial Black" pitchFamily="34" charset="0"/>
              </a:defRPr>
            </a:lvl1pPr>
          </a:lstStyle>
          <a:p>
            <a:r>
              <a:rPr lang="en-US" dirty="0" smtClean="0"/>
              <a:t>INSERT SLIDE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599" y="1795849"/>
            <a:ext cx="8213873" cy="4276724"/>
          </a:xfrm>
        </p:spPr>
        <p:txBody>
          <a:bodyPr>
            <a:normAutofit/>
          </a:bodyPr>
          <a:lstStyle>
            <a:lvl1pPr marL="228573" marR="0" indent="-228573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 2" pitchFamily="18" charset="2"/>
              <a:buChar char=""/>
              <a:tabLst/>
              <a:defRPr sz="2000" baseline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457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Insert Bullet</a:t>
            </a:r>
          </a:p>
          <a:p>
            <a:r>
              <a:rPr lang="en-US" dirty="0" smtClean="0"/>
              <a:t>Insert Bullet</a:t>
            </a:r>
          </a:p>
          <a:p>
            <a:endParaRPr lang="en-US" dirty="0"/>
          </a:p>
        </p:txBody>
      </p:sp>
      <p:sp>
        <p:nvSpPr>
          <p:cNvPr id="12" name="Subtitle 2"/>
          <p:cNvSpPr txBox="1">
            <a:spLocks/>
          </p:cNvSpPr>
          <p:nvPr userDrawn="1"/>
        </p:nvSpPr>
        <p:spPr>
          <a:xfrm>
            <a:off x="2303122" y="1795849"/>
            <a:ext cx="5088278" cy="4149256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800" kern="1200">
                <a:solidFill>
                  <a:schemeClr val="tx2"/>
                </a:solidFill>
                <a:latin typeface="Futura UC Davis Book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17" name="Title 1"/>
          <p:cNvSpPr txBox="1">
            <a:spLocks/>
          </p:cNvSpPr>
          <p:nvPr userDrawn="1"/>
        </p:nvSpPr>
        <p:spPr>
          <a:xfrm>
            <a:off x="4540544" y="6296025"/>
            <a:ext cx="365782" cy="380999"/>
          </a:xfrm>
          <a:prstGeom prst="rect">
            <a:avLst/>
          </a:prstGeom>
        </p:spPr>
        <p:txBody>
          <a:bodyPr vert="horz" lIns="91429" tIns="45714" rIns="91429" bIns="45714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kern="1200" baseline="0">
                <a:solidFill>
                  <a:schemeClr val="tx1"/>
                </a:solidFill>
                <a:latin typeface="Futura UC Davis Medium" pitchFamily="34" charset="0"/>
                <a:ea typeface="+mj-ea"/>
                <a:cs typeface="+mj-cs"/>
              </a:defRPr>
            </a:lvl1pPr>
          </a:lstStyle>
          <a:p>
            <a:pPr algn="ctr"/>
            <a:endParaRPr lang="en-US" sz="1000" b="0" dirty="0" smtClean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 hasCustomPrompt="1"/>
          </p:nvPr>
        </p:nvSpPr>
        <p:spPr>
          <a:xfrm>
            <a:off x="381001" y="1295400"/>
            <a:ext cx="8442472" cy="381000"/>
          </a:xfrm>
        </p:spPr>
        <p:txBody>
          <a:bodyPr>
            <a:normAutofit/>
          </a:bodyPr>
          <a:lstStyle>
            <a:lvl1pPr marL="0" indent="0">
              <a:buNone/>
              <a:defRPr sz="1800" b="1" baseline="0">
                <a:solidFill>
                  <a:schemeClr val="accent1"/>
                </a:solidFill>
                <a:latin typeface="Arial Black" pitchFamily="34" charset="0"/>
              </a:defRPr>
            </a:lvl1pPr>
          </a:lstStyle>
          <a:p>
            <a:pPr lvl="0"/>
            <a:r>
              <a:rPr lang="en-US" dirty="0" smtClean="0"/>
              <a:t>INSERT SUBTITLE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103887EF-BB47-4C14-A692-F131CD44F27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2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94182" y="6095182"/>
            <a:ext cx="1829291" cy="534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6004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ntent-xl bullet spac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23" y="228602"/>
            <a:ext cx="8898277" cy="4571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3345" y="685801"/>
            <a:ext cx="8890655" cy="518243"/>
          </a:xfrm>
        </p:spPr>
        <p:txBody>
          <a:bodyPr>
            <a:noAutofit/>
          </a:bodyPr>
          <a:lstStyle>
            <a:lvl1pPr algn="l">
              <a:defRPr sz="2400" baseline="0">
                <a:solidFill>
                  <a:schemeClr val="accent4"/>
                </a:solidFill>
                <a:latin typeface="Arial Black" pitchFamily="34" charset="0"/>
              </a:defRPr>
            </a:lvl1pPr>
          </a:lstStyle>
          <a:p>
            <a:r>
              <a:rPr lang="en-US" dirty="0" smtClean="0"/>
              <a:t>INSERT SLIDE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599" y="1795849"/>
            <a:ext cx="8213873" cy="4276724"/>
          </a:xfrm>
        </p:spPr>
        <p:txBody>
          <a:bodyPr/>
          <a:lstStyle>
            <a:lvl1pPr marL="228573" marR="0" indent="-228573" algn="l" defTabSz="9142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Wingdings 2" pitchFamily="18" charset="2"/>
              <a:buChar char=""/>
              <a:tabLst/>
              <a:defRPr sz="1800" baseline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457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Insert Bullet</a:t>
            </a:r>
          </a:p>
          <a:p>
            <a:r>
              <a:rPr lang="en-US" dirty="0" smtClean="0"/>
              <a:t>Insert Bullet</a:t>
            </a:r>
          </a:p>
          <a:p>
            <a:endParaRPr lang="en-US" dirty="0"/>
          </a:p>
        </p:txBody>
      </p:sp>
      <p:sp>
        <p:nvSpPr>
          <p:cNvPr id="12" name="Subtitle 2"/>
          <p:cNvSpPr txBox="1">
            <a:spLocks/>
          </p:cNvSpPr>
          <p:nvPr userDrawn="1"/>
        </p:nvSpPr>
        <p:spPr>
          <a:xfrm>
            <a:off x="2303122" y="1795849"/>
            <a:ext cx="5088278" cy="4149256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800" kern="1200">
                <a:solidFill>
                  <a:schemeClr val="tx2"/>
                </a:solidFill>
                <a:latin typeface="Futura UC Davis Book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17" name="Title 1"/>
          <p:cNvSpPr txBox="1">
            <a:spLocks/>
          </p:cNvSpPr>
          <p:nvPr userDrawn="1"/>
        </p:nvSpPr>
        <p:spPr>
          <a:xfrm>
            <a:off x="4371763" y="6273391"/>
            <a:ext cx="365782" cy="380999"/>
          </a:xfrm>
          <a:prstGeom prst="rect">
            <a:avLst/>
          </a:prstGeom>
        </p:spPr>
        <p:txBody>
          <a:bodyPr vert="horz" lIns="91429" tIns="45714" rIns="91429" bIns="45714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kern="1200" baseline="0">
                <a:solidFill>
                  <a:schemeClr val="tx1"/>
                </a:solidFill>
                <a:latin typeface="Futura UC Davis Medium" pitchFamily="34" charset="0"/>
                <a:ea typeface="+mj-ea"/>
                <a:cs typeface="+mj-cs"/>
              </a:defRPr>
            </a:lvl1pPr>
          </a:lstStyle>
          <a:p>
            <a:pPr algn="ctr"/>
            <a:endParaRPr lang="en-US" sz="1000" b="0" dirty="0" smtClean="0">
              <a:solidFill>
                <a:schemeClr val="accent2"/>
              </a:solidFill>
              <a:latin typeface="Futura UC Davis Book" pitchFamily="34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 hasCustomPrompt="1"/>
          </p:nvPr>
        </p:nvSpPr>
        <p:spPr>
          <a:xfrm>
            <a:off x="449565" y="1337243"/>
            <a:ext cx="8373908" cy="381000"/>
          </a:xfrm>
        </p:spPr>
        <p:txBody>
          <a:bodyPr>
            <a:normAutofit/>
          </a:bodyPr>
          <a:lstStyle>
            <a:lvl1pPr marL="0" indent="0">
              <a:buNone/>
              <a:defRPr sz="1800" b="1" baseline="0">
                <a:solidFill>
                  <a:schemeClr val="accent1"/>
                </a:solidFill>
                <a:latin typeface="Arial Black" pitchFamily="34" charset="0"/>
              </a:defRPr>
            </a:lvl1pPr>
          </a:lstStyle>
          <a:p>
            <a:pPr lvl="0"/>
            <a:r>
              <a:rPr lang="en-US" dirty="0" smtClean="0"/>
              <a:t>INSERT SUBTITLE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EECA1504-756D-40BD-B7A7-FB36857853F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2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94182" y="6095182"/>
            <a:ext cx="1829291" cy="534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195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48" y="519814"/>
            <a:ext cx="725170" cy="176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18" y="519813"/>
            <a:ext cx="778283" cy="1761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901" y="519813"/>
            <a:ext cx="762000" cy="1761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012" y="519812"/>
            <a:ext cx="800100" cy="1761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112" y="519812"/>
            <a:ext cx="823688" cy="176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46" y="2281303"/>
            <a:ext cx="8894853" cy="853357"/>
          </a:xfrm>
          <a:prstGeom prst="rect">
            <a:avLst/>
          </a:prstGeom>
        </p:spPr>
      </p:pic>
      <p:sp>
        <p:nvSpPr>
          <p:cNvPr id="12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391272" y="2362201"/>
            <a:ext cx="8610600" cy="853357"/>
          </a:xfrm>
        </p:spPr>
        <p:txBody>
          <a:bodyPr anchor="b">
            <a:noAutofit/>
          </a:bodyPr>
          <a:lstStyle>
            <a:lvl1pPr marL="0" indent="0" algn="l">
              <a:buFontTx/>
              <a:buNone/>
              <a:defRPr sz="2800" i="0" baseline="0">
                <a:solidFill>
                  <a:schemeClr val="bg1"/>
                </a:solidFill>
                <a:latin typeface="Arial Black" pitchFamily="34" charset="0"/>
              </a:defRPr>
            </a:lvl1pPr>
            <a:lvl2pPr marL="457146" indent="0">
              <a:buFontTx/>
              <a:buNone/>
              <a:defRPr sz="1800">
                <a:solidFill>
                  <a:schemeClr val="accent4"/>
                </a:solidFill>
              </a:defRPr>
            </a:lvl2pPr>
            <a:lvl3pPr marL="914293" indent="0">
              <a:buFontTx/>
              <a:buNone/>
              <a:defRPr sz="1800">
                <a:solidFill>
                  <a:schemeClr val="accent4"/>
                </a:solidFill>
              </a:defRPr>
            </a:lvl3pPr>
            <a:lvl4pPr marL="1371440" indent="0">
              <a:buFontTx/>
              <a:buNone/>
              <a:defRPr sz="1800">
                <a:solidFill>
                  <a:schemeClr val="accent4"/>
                </a:solidFill>
              </a:defRPr>
            </a:lvl4pPr>
            <a:lvl5pPr marL="1828586" indent="0">
              <a:buFontTx/>
              <a:buNone/>
              <a:defRPr sz="1800"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 dirty="0" smtClean="0"/>
              <a:t>Insert TITLE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249147" y="3134661"/>
            <a:ext cx="8741169" cy="903940"/>
          </a:xfrm>
        </p:spPr>
        <p:txBody>
          <a:bodyPr anchor="t">
            <a:noAutofit/>
          </a:bodyPr>
          <a:lstStyle>
            <a:lvl1pPr algn="r">
              <a:defRPr sz="2800" baseline="0">
                <a:solidFill>
                  <a:schemeClr val="accent1"/>
                </a:solidFill>
                <a:latin typeface="Futura UC Davis Medium" pitchFamily="34" charset="0"/>
              </a:defRPr>
            </a:lvl1pPr>
          </a:lstStyle>
          <a:p>
            <a:r>
              <a:rPr lang="en-US" dirty="0" smtClean="0"/>
              <a:t>Insert SUBTITLE</a:t>
            </a:r>
            <a:endParaRPr lang="en-US" dirty="0"/>
          </a:p>
        </p:txBody>
      </p:sp>
      <p:pic>
        <p:nvPicPr>
          <p:cNvPr id="11" name="Picture 25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94182" y="6018982"/>
            <a:ext cx="1829291" cy="534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2192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5722" y="685800"/>
            <a:ext cx="8745878" cy="457200"/>
          </a:xfrm>
          <a:prstGeom prst="rect">
            <a:avLst/>
          </a:prstGeom>
        </p:spPr>
        <p:txBody>
          <a:bodyPr vert="horz" lIns="91429" tIns="45714" rIns="91429" bIns="45714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81827"/>
            <a:ext cx="4191000" cy="4063336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43400" y="6324601"/>
            <a:ext cx="4572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CA1504-756D-40BD-B7A7-FB36857853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554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2" r:id="rId3"/>
    <p:sldLayoutId id="2147483661" r:id="rId4"/>
    <p:sldLayoutId id="2147483663" r:id="rId5"/>
    <p:sldLayoutId id="2147483664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293" rtl="0" eaLnBrk="1" latinLnBrk="0" hangingPunct="1">
        <a:spcBef>
          <a:spcPct val="0"/>
        </a:spcBef>
        <a:buNone/>
        <a:defRPr sz="2800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228573" indent="-228573" algn="l" defTabSz="914293" rtl="0" eaLnBrk="1" latinLnBrk="0" hangingPunct="1">
        <a:spcBef>
          <a:spcPts val="1200"/>
        </a:spcBef>
        <a:spcAft>
          <a:spcPts val="600"/>
        </a:spcAft>
        <a:buFont typeface="Wingdings 2" pitchFamily="18" charset="2"/>
        <a:buChar char=""/>
        <a:defRPr sz="1800" kern="1200">
          <a:solidFill>
            <a:schemeClr val="accent4"/>
          </a:solidFill>
          <a:latin typeface="Futura UC Davis Book" pitchFamily="34" charset="0"/>
          <a:ea typeface="+mn-ea"/>
          <a:cs typeface="+mn-cs"/>
        </a:defRPr>
      </a:lvl1pPr>
      <a:lvl2pPr marL="457146" indent="-228573" algn="l" defTabSz="914293" rtl="0" eaLnBrk="1" latinLnBrk="0" hangingPunct="1">
        <a:spcBef>
          <a:spcPts val="600"/>
        </a:spcBef>
        <a:spcAft>
          <a:spcPts val="600"/>
        </a:spcAft>
        <a:buFont typeface="Arial" pitchFamily="34" charset="0"/>
        <a:buChar char="•"/>
        <a:defRPr sz="1800" kern="1200">
          <a:solidFill>
            <a:schemeClr val="accent1"/>
          </a:solidFill>
          <a:latin typeface="Futura UC Davis Book" pitchFamily="34" charset="0"/>
          <a:ea typeface="+mn-ea"/>
          <a:cs typeface="+mn-cs"/>
        </a:defRPr>
      </a:lvl2pPr>
      <a:lvl3pPr marL="1142867" indent="-228573" algn="l" defTabSz="91429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13" indent="-228573" algn="l" defTabSz="91429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59" indent="-228573" algn="l" defTabSz="91429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06" indent="-228573" algn="l" defTabSz="9142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53" indent="-228573" algn="l" defTabSz="9142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99" indent="-228573" algn="l" defTabSz="9142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46" indent="-228573" algn="l" defTabSz="9142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3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0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3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9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2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72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4790451"/>
            <a:ext cx="4648200" cy="169275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en-US" sz="1600" b="1" dirty="0" smtClean="0">
                <a:solidFill>
                  <a:schemeClr val="accent1"/>
                </a:solidFill>
                <a:latin typeface="Arial Narrow" pitchFamily="34" charset="0"/>
                <a:cs typeface="Arial" pitchFamily="34" charset="0"/>
              </a:rPr>
              <a:t>INTERDISCIPLINARY RESEARCH SUPPORT</a:t>
            </a:r>
          </a:p>
          <a:p>
            <a:endParaRPr lang="en-US" sz="1200" b="1" dirty="0" smtClean="0">
              <a:solidFill>
                <a:schemeClr val="accent1"/>
              </a:solidFill>
              <a:latin typeface="Arial Narrow" pitchFamily="34" charset="0"/>
              <a:cs typeface="Arial" pitchFamily="34" charset="0"/>
            </a:endParaRPr>
          </a:p>
          <a:p>
            <a:r>
              <a:rPr lang="en-US" sz="1600" b="1" dirty="0" smtClean="0">
                <a:solidFill>
                  <a:schemeClr val="tx2"/>
                </a:solidFill>
                <a:latin typeface="Arial Narrow" pitchFamily="34" charset="0"/>
                <a:cs typeface="Arial" pitchFamily="34" charset="0"/>
              </a:rPr>
              <a:t>Kassie M. Obelleiro</a:t>
            </a:r>
            <a:endParaRPr lang="en-US" sz="1600" b="1" dirty="0">
              <a:solidFill>
                <a:schemeClr val="tx2"/>
              </a:solidFill>
              <a:latin typeface="Arial Narrow" pitchFamily="34" charset="0"/>
              <a:cs typeface="Arial" pitchFamily="34" charset="0"/>
            </a:endParaRPr>
          </a:p>
          <a:p>
            <a:r>
              <a:rPr lang="en-US" sz="1600" b="1" dirty="0" smtClean="0">
                <a:solidFill>
                  <a:schemeClr val="tx2"/>
                </a:solidFill>
                <a:latin typeface="Arial Narrow" pitchFamily="34" charset="0"/>
                <a:cs typeface="Arial" pitchFamily="34" charset="0"/>
              </a:rPr>
              <a:t>Funding Opportunities Program Coordinator</a:t>
            </a:r>
          </a:p>
          <a:p>
            <a:endParaRPr lang="en-US" sz="1200" b="1" dirty="0">
              <a:solidFill>
                <a:schemeClr val="tx2"/>
              </a:solidFill>
              <a:latin typeface="Arial Narrow" pitchFamily="34" charset="0"/>
              <a:cs typeface="Arial" pitchFamily="34" charset="0"/>
            </a:endParaRPr>
          </a:p>
          <a:p>
            <a:r>
              <a:rPr lang="en-US" sz="1600" b="1" dirty="0" smtClean="0">
                <a:solidFill>
                  <a:schemeClr val="tx2"/>
                </a:solidFill>
                <a:latin typeface="Arial Narrow" pitchFamily="34" charset="0"/>
                <a:cs typeface="Arial" pitchFamily="34" charset="0"/>
              </a:rPr>
              <a:t>Rainbow Vogt</a:t>
            </a:r>
          </a:p>
          <a:p>
            <a:r>
              <a:rPr lang="en-US" sz="1600" b="1" dirty="0" smtClean="0">
                <a:solidFill>
                  <a:schemeClr val="tx2"/>
                </a:solidFill>
                <a:latin typeface="Arial Narrow" pitchFamily="34" charset="0"/>
                <a:cs typeface="Arial" pitchFamily="34" charset="0"/>
              </a:rPr>
              <a:t>Editorial Coordinator</a:t>
            </a:r>
            <a:endParaRPr lang="en-US" sz="1600" b="1" dirty="0">
              <a:solidFill>
                <a:schemeClr val="tx2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91272" y="2423243"/>
            <a:ext cx="8610600" cy="853357"/>
          </a:xfrm>
        </p:spPr>
        <p:txBody>
          <a:bodyPr anchor="ctr" anchorCtr="0"/>
          <a:lstStyle/>
          <a:p>
            <a:pPr lvl="0" algn="r"/>
            <a:r>
              <a:rPr lang="en-US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Pivot</a:t>
            </a:r>
            <a:r>
              <a:rPr lang="en-US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: Identifying</a:t>
            </a:r>
            <a:endParaRPr lang="en-US" sz="32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4443655"/>
            <a:ext cx="3505200" cy="338554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en-US" sz="1600" dirty="0" smtClean="0">
                <a:solidFill>
                  <a:schemeClr val="accent4"/>
                </a:solidFill>
                <a:latin typeface="Arial Narrow" pitchFamily="34" charset="0"/>
                <a:cs typeface="Arial" pitchFamily="34" charset="0"/>
              </a:rPr>
              <a:t>November 8, 2012</a:t>
            </a:r>
            <a:endParaRPr lang="en-US" sz="1600" dirty="0">
              <a:solidFill>
                <a:schemeClr val="accent4"/>
              </a:solidFill>
              <a:latin typeface="Arial Narrow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07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b="1" dirty="0" smtClean="0">
                <a:latin typeface="Arial Black" pitchFamily="34" charset="0"/>
              </a:rPr>
              <a:t>Grant Forward</a:t>
            </a:r>
            <a:endParaRPr lang="en-US" sz="2400" b="1" dirty="0">
              <a:latin typeface="Arial Black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295400"/>
            <a:ext cx="8305800" cy="4962524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400" dirty="0"/>
              <a:t>Search Funding Opportunities </a:t>
            </a:r>
            <a:endParaRPr lang="en-US" sz="2400" dirty="0" smtClean="0"/>
          </a:p>
          <a:p>
            <a:pPr>
              <a:spcAft>
                <a:spcPts val="1200"/>
              </a:spcAft>
            </a:pPr>
            <a:r>
              <a:rPr lang="en-US" sz="2400" dirty="0" smtClean="0"/>
              <a:t>Create </a:t>
            </a:r>
            <a:r>
              <a:rPr lang="en-US" sz="2400" dirty="0"/>
              <a:t>Unique Searches and Receive </a:t>
            </a:r>
            <a:r>
              <a:rPr lang="en-US" sz="2400" dirty="0" smtClean="0"/>
              <a:t>Daily, Weekly or Monthly Email </a:t>
            </a:r>
            <a:r>
              <a:rPr lang="en-US" sz="2400" dirty="0"/>
              <a:t>Updates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Track Individual Funding </a:t>
            </a:r>
            <a:r>
              <a:rPr lang="en-US" sz="2400" dirty="0" smtClean="0"/>
              <a:t>Opportunities</a:t>
            </a:r>
          </a:p>
          <a:p>
            <a:pPr lvl="1">
              <a:spcAft>
                <a:spcPts val="1200"/>
              </a:spcAft>
            </a:pPr>
            <a:r>
              <a:rPr lang="en-US" sz="2200" dirty="0" smtClean="0"/>
              <a:t>Mark as a Favorite</a:t>
            </a:r>
            <a:endParaRPr lang="en-US" sz="2200" dirty="0"/>
          </a:p>
          <a:p>
            <a:pPr marL="0" indent="0">
              <a:spcAft>
                <a:spcPts val="1200"/>
              </a:spcAft>
              <a:buNone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spcAft>
                <a:spcPts val="1200"/>
              </a:spcAft>
              <a:buNone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spcAft>
                <a:spcPts val="1200"/>
              </a:spcAft>
              <a:buNone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0" indent="0" defTabSz="230188">
              <a:buNone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DCD2D-FBCF-43C3-A2C8-36E6D5DD405D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4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Grants.gov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2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Grants.gov Funding Search</a:t>
            </a:r>
            <a:endParaRPr lang="en-US" b="1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3887EF-BB47-4C14-A692-F131CD44F27E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44" y="1219200"/>
            <a:ext cx="8915400" cy="4876800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>
            <a:off x="1296948" y="3048000"/>
            <a:ext cx="548640" cy="822960"/>
          </a:xfrm>
          <a:prstGeom prst="downArrow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43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Grants.gov Funding Search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3887EF-BB47-4C14-A692-F131CD44F27E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219200"/>
            <a:ext cx="8991600" cy="5486400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 flipH="1">
            <a:off x="6324600" y="3517900"/>
            <a:ext cx="8382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37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3345" y="694433"/>
            <a:ext cx="8890655" cy="518243"/>
          </a:xfrm>
        </p:spPr>
        <p:txBody>
          <a:bodyPr/>
          <a:lstStyle/>
          <a:p>
            <a:r>
              <a:rPr lang="en-US" b="1" dirty="0" smtClean="0"/>
              <a:t>Grants.gov: Basic Search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3887EF-BB47-4C14-A692-F131CD44F27E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9800"/>
            <a:ext cx="9144000" cy="4942400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 flipH="1">
            <a:off x="2743200" y="4114800"/>
            <a:ext cx="8382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252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3345" y="694433"/>
            <a:ext cx="8890655" cy="518243"/>
          </a:xfrm>
        </p:spPr>
        <p:txBody>
          <a:bodyPr/>
          <a:lstStyle/>
          <a:p>
            <a:r>
              <a:rPr lang="en-US" b="1" dirty="0" smtClean="0"/>
              <a:t>Grants.gov: Basic Search Results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3887EF-BB47-4C14-A692-F131CD44F27E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219200"/>
            <a:ext cx="9067800" cy="488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46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Grants.gov: Browse by Category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3887EF-BB47-4C14-A692-F131CD44F27E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219200"/>
            <a:ext cx="8991600" cy="4863101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flipH="1">
            <a:off x="2209800" y="5523484"/>
            <a:ext cx="99060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802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Grants.gov: Browse by Category - Health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3887EF-BB47-4C14-A692-F131CD44F27E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219200"/>
            <a:ext cx="90678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36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Grants.gov: Advanced Search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3887EF-BB47-4C14-A692-F131CD44F27E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43000"/>
            <a:ext cx="8686800" cy="5486400"/>
          </a:xfrm>
          <a:prstGeom prst="rect">
            <a:avLst/>
          </a:prstGeom>
        </p:spPr>
      </p:pic>
      <p:sp>
        <p:nvSpPr>
          <p:cNvPr id="8" name="Down Arrow 7"/>
          <p:cNvSpPr/>
          <p:nvPr/>
        </p:nvSpPr>
        <p:spPr>
          <a:xfrm rot="5400000">
            <a:off x="2590800" y="1816976"/>
            <a:ext cx="381000" cy="815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Down Arrow 8"/>
          <p:cNvSpPr/>
          <p:nvPr/>
        </p:nvSpPr>
        <p:spPr>
          <a:xfrm rot="5400000">
            <a:off x="2587803" y="2198729"/>
            <a:ext cx="381000" cy="815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Down Arrow 11"/>
          <p:cNvSpPr/>
          <p:nvPr/>
        </p:nvSpPr>
        <p:spPr>
          <a:xfrm rot="5400000">
            <a:off x="6541804" y="3937876"/>
            <a:ext cx="381000" cy="815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Down Arrow 12"/>
          <p:cNvSpPr/>
          <p:nvPr/>
        </p:nvSpPr>
        <p:spPr>
          <a:xfrm rot="16200000" flipH="1">
            <a:off x="89552" y="4634848"/>
            <a:ext cx="381000" cy="5601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957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Grants.gov: Advanced Search Results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3887EF-BB47-4C14-A692-F131CD44F27E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95400"/>
            <a:ext cx="8839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42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Identifying Research Funding Opportunities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752600"/>
            <a:ext cx="8305800" cy="4505324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Check the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Office of Research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website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Search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on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funding resource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websites</a:t>
            </a:r>
          </a:p>
          <a:p>
            <a:pPr lvl="1">
              <a:spcAft>
                <a:spcPts val="1200"/>
              </a:spcAf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Subscription sites (paid and free): Grants.gov, Pivot, Grant Forward</a:t>
            </a:r>
          </a:p>
          <a:p>
            <a:pPr lvl="1">
              <a:spcAft>
                <a:spcPts val="1200"/>
              </a:spcAft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Directly on the sponsoring agency’s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website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Sign-up for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regular email updates or RSS feeds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from funding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sources</a:t>
            </a:r>
          </a:p>
          <a:p>
            <a:pPr lvl="1">
              <a:spcAft>
                <a:spcPts val="1200"/>
              </a:spcAft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Office Research: Funding Listserv</a:t>
            </a:r>
            <a:endParaRPr lang="en-US" sz="2200" dirty="0">
              <a:latin typeface="Arial" pitchFamily="34" charset="0"/>
              <a:cs typeface="Arial" pitchFamily="34" charset="0"/>
            </a:endParaRPr>
          </a:p>
          <a:p>
            <a:pPr marL="0" indent="0">
              <a:spcAft>
                <a:spcPts val="1200"/>
              </a:spcAft>
              <a:buNone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0" indent="0" defTabSz="230188">
              <a:buNone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DCD2D-FBCF-43C3-A2C8-36E6D5DD405D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57200" y="1219200"/>
            <a:ext cx="8077200" cy="381000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Arial Black" pitchFamily="34" charset="0"/>
              </a:rPr>
              <a:t>Tips for Finding Funding Opportunities</a:t>
            </a:r>
            <a:endParaRPr lang="en-US" sz="2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541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Grants.gov: Funding Updates</a:t>
            </a:r>
            <a:endParaRPr lang="en-US" b="1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3887EF-BB47-4C14-A692-F131CD44F27E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219200"/>
            <a:ext cx="8839200" cy="560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88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National Institutes of Health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76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b="1" dirty="0" smtClean="0"/>
              <a:t>National Institutes of Health (NIH)	</a:t>
            </a:r>
            <a:endParaRPr lang="en-US" sz="2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795849"/>
            <a:ext cx="7924800" cy="4276724"/>
          </a:xfrm>
        </p:spPr>
        <p:txBody>
          <a:bodyPr>
            <a:normAutofit/>
          </a:bodyPr>
          <a:lstStyle/>
          <a:p>
            <a:r>
              <a:rPr lang="en-US" sz="2400" b="1" dirty="0"/>
              <a:t>Parent Announcements </a:t>
            </a:r>
            <a:r>
              <a:rPr lang="en-US" sz="2400" dirty="0"/>
              <a:t>fund investigator initiated projects and have no specific </a:t>
            </a:r>
            <a:r>
              <a:rPr lang="en-US" sz="2400" dirty="0" smtClean="0"/>
              <a:t>solicitations. </a:t>
            </a:r>
          </a:p>
          <a:p>
            <a:r>
              <a:rPr lang="en-US" sz="2400" b="1" dirty="0" smtClean="0"/>
              <a:t>Program </a:t>
            </a:r>
            <a:r>
              <a:rPr lang="en-US" sz="2400" b="1" dirty="0"/>
              <a:t>Announcements (PA, PAR, or PAS</a:t>
            </a:r>
            <a:r>
              <a:rPr lang="en-US" sz="2400" b="1" dirty="0" smtClean="0"/>
              <a:t>) </a:t>
            </a:r>
            <a:r>
              <a:rPr lang="en-US" sz="2400" dirty="0" smtClean="0"/>
              <a:t>are relatively general and fund investigator initiated projects. </a:t>
            </a:r>
          </a:p>
          <a:p>
            <a:r>
              <a:rPr lang="en-US" sz="2400" b="1" dirty="0" smtClean="0"/>
              <a:t>Request for Applications (RFAs, RFPs) </a:t>
            </a:r>
            <a:r>
              <a:rPr lang="en-US" sz="2400" dirty="0" smtClean="0"/>
              <a:t>solicit specific types of research and have set deadlines. </a:t>
            </a:r>
            <a:endParaRPr lang="en-US" sz="2400" b="1" dirty="0" smtClean="0"/>
          </a:p>
          <a:p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Types of Funding Opportunity Announcements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3887EF-BB47-4C14-A692-F131CD44F27E}" type="slidenum">
              <a:rPr lang="en-US" smtClean="0">
                <a:solidFill>
                  <a:srgbClr val="D9BE59"/>
                </a:solidFill>
              </a:rPr>
              <a:pPr/>
              <a:t>22</a:t>
            </a:fld>
            <a:endParaRPr lang="en-US" dirty="0">
              <a:solidFill>
                <a:srgbClr val="D9BE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11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b="1" dirty="0" smtClean="0"/>
              <a:t>National Institutes of Health (NIH)	</a:t>
            </a:r>
            <a:endParaRPr lang="en-US" sz="2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795849"/>
            <a:ext cx="7924800" cy="4276724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Parent Announcements 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fund investigator initiated projects and have no specific 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solicitations. </a:t>
            </a:r>
          </a:p>
          <a:p>
            <a:r>
              <a:rPr lang="en-US" sz="2400" b="1" dirty="0" smtClean="0"/>
              <a:t>Program </a:t>
            </a:r>
            <a:r>
              <a:rPr lang="en-US" sz="2400" b="1" dirty="0"/>
              <a:t>Announcements (PA, PAR, or PAS</a:t>
            </a:r>
            <a:r>
              <a:rPr lang="en-US" sz="2400" b="1" dirty="0" smtClean="0"/>
              <a:t>) </a:t>
            </a:r>
            <a:r>
              <a:rPr lang="en-US" sz="2400" dirty="0" smtClean="0"/>
              <a:t>are relatively general and fund investigator initiated projects. </a:t>
            </a:r>
          </a:p>
          <a:p>
            <a:r>
              <a:rPr lang="en-US" sz="2400" b="1" dirty="0" smtClean="0"/>
              <a:t>Request for Applications (RFAs, RFPs) </a:t>
            </a:r>
            <a:r>
              <a:rPr lang="en-US" sz="2400" dirty="0" smtClean="0"/>
              <a:t>solicit specific types of research and have set deadlines. </a:t>
            </a:r>
            <a:endParaRPr lang="en-US" sz="2400" b="1" dirty="0" smtClean="0"/>
          </a:p>
          <a:p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Types of Funding Opportunity Announcements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3887EF-BB47-4C14-A692-F131CD44F27E}" type="slidenum">
              <a:rPr lang="en-US" smtClean="0">
                <a:solidFill>
                  <a:srgbClr val="D9BE59"/>
                </a:solidFill>
              </a:rPr>
              <a:pPr/>
              <a:t>23</a:t>
            </a:fld>
            <a:endParaRPr lang="en-US" dirty="0">
              <a:solidFill>
                <a:srgbClr val="D9BE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99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NIH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381001" y="1295400"/>
            <a:ext cx="8442472" cy="381000"/>
          </a:xfrm>
        </p:spPr>
        <p:txBody>
          <a:bodyPr/>
          <a:lstStyle/>
          <a:p>
            <a:r>
              <a:rPr lang="en-US" dirty="0" smtClean="0"/>
              <a:t>Types of Funding Opportunity Announcements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3887EF-BB47-4C14-A692-F131CD44F27E}" type="slidenum">
              <a:rPr lang="en-US" smtClean="0"/>
              <a:pPr/>
              <a:t>24</a:t>
            </a:fld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5586266"/>
              </p:ext>
            </p:extLst>
          </p:nvPr>
        </p:nvGraphicFramePr>
        <p:xfrm>
          <a:off x="381000" y="1676400"/>
          <a:ext cx="8610600" cy="49711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0200"/>
                <a:gridCol w="2870200"/>
                <a:gridCol w="2870200"/>
              </a:tblGrid>
              <a:tr h="339595">
                <a:tc>
                  <a:txBody>
                    <a:bodyPr/>
                    <a:lstStyle/>
                    <a:p>
                      <a:r>
                        <a:rPr lang="en-US" dirty="0" smtClean="0"/>
                        <a:t>FOA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Purpose</a:t>
                      </a:r>
                      <a:endParaRPr lang="en-US" dirty="0"/>
                    </a:p>
                  </a:txBody>
                  <a:tcPr/>
                </a:tc>
              </a:tr>
              <a:tr h="1103684">
                <a:tc>
                  <a:txBody>
                    <a:bodyPr/>
                    <a:lstStyle/>
                    <a:p>
                      <a:r>
                        <a:rPr lang="en-US" dirty="0" smtClean="0"/>
                        <a:t>PA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Program Announcement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Requests applications</a:t>
                      </a:r>
                      <a:r>
                        <a:rPr lang="en-US" baseline="0" dirty="0" smtClean="0"/>
                        <a:t> in the stated scientific areas.</a:t>
                      </a:r>
                      <a:endParaRPr lang="en-US" dirty="0"/>
                    </a:p>
                  </a:txBody>
                  <a:tcPr/>
                </a:tc>
              </a:tr>
              <a:tr h="1867773">
                <a:tc>
                  <a:txBody>
                    <a:bodyPr/>
                    <a:lstStyle/>
                    <a:p>
                      <a:r>
                        <a:rPr lang="en-US" dirty="0" smtClean="0"/>
                        <a:t>PAR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 Reviewed in an Institute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 with a special receipt, referral and/or</a:t>
                      </a:r>
                      <a:r>
                        <a:rPr lang="en-US" baseline="0" dirty="0" smtClean="0"/>
                        <a:t> review consideration. Special review section to ensure fair review.</a:t>
                      </a:r>
                      <a:endParaRPr lang="en-US" dirty="0"/>
                    </a:p>
                  </a:txBody>
                  <a:tcPr/>
                </a:tc>
              </a:tr>
              <a:tr h="1633969">
                <a:tc>
                  <a:txBody>
                    <a:bodyPr/>
                    <a:lstStyle/>
                    <a:p>
                      <a:r>
                        <a:rPr lang="en-US" dirty="0" smtClean="0"/>
                        <a:t>PAS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 with Set-Aside</a:t>
                      </a:r>
                      <a:r>
                        <a:rPr lang="en-US" baseline="0" dirty="0" smtClean="0"/>
                        <a:t> Funds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 funded with money taken out of the budget for specific purpose. 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155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NIH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 smtClean="0"/>
              <a:t>Types of Funding Opportunity Announcements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3887EF-BB47-4C14-A692-F131CD44F27E}" type="slidenum">
              <a:rPr lang="en-US" smtClean="0"/>
              <a:pPr/>
              <a:t>25</a:t>
            </a:fld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4016701"/>
              </p:ext>
            </p:extLst>
          </p:nvPr>
        </p:nvGraphicFramePr>
        <p:xfrm>
          <a:off x="533400" y="2057400"/>
          <a:ext cx="6096000" cy="302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FOA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Purpose</a:t>
                      </a:r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RFA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Request for Application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Solicits </a:t>
                      </a:r>
                      <a:r>
                        <a:rPr lang="en-US" sz="1800" i="1" dirty="0" smtClean="0"/>
                        <a:t>grant</a:t>
                      </a:r>
                      <a:r>
                        <a:rPr lang="en-US" sz="1800" i="0" dirty="0" smtClean="0"/>
                        <a:t> applications</a:t>
                      </a:r>
                      <a:r>
                        <a:rPr lang="en-US" sz="1800" i="0" baseline="0" dirty="0" smtClean="0"/>
                        <a:t> for specific (narrow) program purpose.</a:t>
                      </a:r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RFP 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Request for Proposals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Solicits </a:t>
                      </a:r>
                      <a:r>
                        <a:rPr lang="en-US" sz="1800" i="1" dirty="0" smtClean="0"/>
                        <a:t>contract</a:t>
                      </a:r>
                      <a:r>
                        <a:rPr lang="en-US" sz="1800" i="1" baseline="0" dirty="0" smtClean="0"/>
                        <a:t> </a:t>
                      </a:r>
                      <a:r>
                        <a:rPr lang="en-US" sz="1800" i="0" baseline="0" dirty="0" smtClean="0"/>
                        <a:t>applications for a specific need (e.g. developing an animal model).</a:t>
                      </a:r>
                      <a:endParaRPr lang="en-US" sz="1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91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NIH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 smtClean="0"/>
              <a:t>RFAs vs. PAs	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3887EF-BB47-4C14-A692-F131CD44F27E}" type="slidenum">
              <a:rPr lang="en-US" smtClean="0"/>
              <a:pPr/>
              <a:t>26</a:t>
            </a:fld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565945"/>
              </p:ext>
            </p:extLst>
          </p:nvPr>
        </p:nvGraphicFramePr>
        <p:xfrm>
          <a:off x="381000" y="1676400"/>
          <a:ext cx="8610600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0200"/>
                <a:gridCol w="2870200"/>
                <a:gridCol w="2870200"/>
              </a:tblGrid>
              <a:tr h="33959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RFA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</a:t>
                      </a:r>
                      <a:endParaRPr lang="en-US" dirty="0"/>
                    </a:p>
                  </a:txBody>
                  <a:tcPr/>
                </a:tc>
              </a:tr>
              <a:tr h="396240">
                <a:tc>
                  <a:txBody>
                    <a:bodyPr/>
                    <a:lstStyle/>
                    <a:p>
                      <a:r>
                        <a:rPr lang="en-US" dirty="0" smtClean="0"/>
                        <a:t>Represent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Urgent</a:t>
                      </a:r>
                      <a:r>
                        <a:rPr lang="en-US" baseline="0" dirty="0" smtClean="0"/>
                        <a:t> need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Ongoing area</a:t>
                      </a:r>
                      <a:r>
                        <a:rPr lang="en-US" baseline="0" dirty="0" smtClean="0"/>
                        <a:t> of interest</a:t>
                      </a:r>
                      <a:endParaRPr lang="en-US" dirty="0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r>
                        <a:rPr lang="en-US" dirty="0" smtClean="0"/>
                        <a:t>Effective period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Limited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Can be years</a:t>
                      </a:r>
                      <a:endParaRPr lang="en-US" dirty="0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r>
                        <a:rPr lang="en-US" dirty="0" smtClean="0"/>
                        <a:t>Funds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Set-aside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 strict budget</a:t>
                      </a:r>
                      <a:endParaRPr lang="en-US" dirty="0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r>
                        <a:rPr lang="en-US" dirty="0" smtClean="0"/>
                        <a:t>Due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Single date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Rolling</a:t>
                      </a:r>
                      <a:endParaRPr lang="en-US" dirty="0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r>
                        <a:rPr lang="en-US" dirty="0" smtClean="0"/>
                        <a:t>Review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Special</a:t>
                      </a:r>
                      <a:r>
                        <a:rPr lang="en-US" baseline="0" dirty="0" smtClean="0"/>
                        <a:t> panel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Regular study sections</a:t>
                      </a:r>
                      <a:endParaRPr lang="en-US" dirty="0"/>
                    </a:p>
                  </a:txBody>
                  <a:tcPr/>
                </a:tc>
              </a:tr>
              <a:tr h="533400">
                <a:tc>
                  <a:txBody>
                    <a:bodyPr/>
                    <a:lstStyle/>
                    <a:p>
                      <a:r>
                        <a:rPr lang="en-US" dirty="0" smtClean="0"/>
                        <a:t>Awards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Until funds are depleted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As decided by review committee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73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3345" y="762000"/>
            <a:ext cx="8890655" cy="518243"/>
          </a:xfrm>
        </p:spPr>
        <p:txBody>
          <a:bodyPr/>
          <a:lstStyle/>
          <a:p>
            <a:r>
              <a:rPr lang="en-US" b="1" dirty="0" smtClean="0"/>
              <a:t>NIH: Program Announcements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795849"/>
            <a:ext cx="7772400" cy="427672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400" b="1" dirty="0" smtClean="0"/>
              <a:t>Two Ways to Find Program Announcements</a:t>
            </a:r>
          </a:p>
          <a:p>
            <a:pPr marL="227013" indent="3175">
              <a:spcAft>
                <a:spcPts val="600"/>
              </a:spcAft>
              <a:buFont typeface="Courier New" pitchFamily="49" charset="0"/>
              <a:buChar char="o"/>
              <a:tabLst>
                <a:tab pos="517525" algn="l"/>
                <a:tab pos="628650" algn="l"/>
              </a:tabLst>
            </a:pPr>
            <a:r>
              <a:rPr lang="en-US" sz="2400" dirty="0" smtClean="0"/>
              <a:t>  Search from the relevant Institute’s Page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Funding Mechanisms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3887EF-BB47-4C14-A692-F131CD44F27E}" type="slidenum">
              <a:rPr lang="en-US" smtClean="0">
                <a:solidFill>
                  <a:srgbClr val="D9BE59"/>
                </a:solidFill>
              </a:rPr>
              <a:pPr/>
              <a:t>27</a:t>
            </a:fld>
            <a:endParaRPr lang="en-US" dirty="0">
              <a:solidFill>
                <a:srgbClr val="D9BE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56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National Institutes of Health (NIH</a:t>
            </a:r>
            <a:r>
              <a:rPr lang="en-US" b="1" dirty="0" smtClean="0"/>
              <a:t>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795849"/>
            <a:ext cx="7772400" cy="4276724"/>
          </a:xfrm>
        </p:spPr>
        <p:txBody>
          <a:bodyPr>
            <a:normAutofit/>
          </a:bodyPr>
          <a:lstStyle/>
          <a:p>
            <a:pPr marL="571473" indent="-342900">
              <a:buFont typeface="+mj-lt"/>
              <a:buAutoNum type="arabicPeriod"/>
            </a:pPr>
            <a:r>
              <a:rPr lang="en-US" sz="2400" dirty="0" smtClean="0"/>
              <a:t>Determine the Institute(s) that may be appropriate for your idea</a:t>
            </a:r>
          </a:p>
          <a:p>
            <a:pPr marL="571473" indent="-342900">
              <a:buFont typeface="+mj-lt"/>
              <a:buAutoNum type="arabicPeriod"/>
            </a:pPr>
            <a:r>
              <a:rPr lang="en-US" sz="2400" dirty="0"/>
              <a:t>Identify </a:t>
            </a:r>
            <a:r>
              <a:rPr lang="en-US" sz="2400" dirty="0" smtClean="0"/>
              <a:t>the relevant Institute(s)’ priority </a:t>
            </a:r>
            <a:r>
              <a:rPr lang="en-US" sz="2400" dirty="0"/>
              <a:t>areas </a:t>
            </a:r>
            <a:endParaRPr lang="en-US" sz="2400" dirty="0" smtClean="0"/>
          </a:p>
          <a:p>
            <a:pPr lvl="1"/>
            <a:r>
              <a:rPr lang="en-US" sz="2400" dirty="0" smtClean="0"/>
              <a:t>Each Institute has identified priority areas that can be found on their website. </a:t>
            </a:r>
          </a:p>
          <a:p>
            <a:pPr marL="571473" indent="-342900">
              <a:buFont typeface="+mj-lt"/>
              <a:buAutoNum type="arabicPeriod"/>
            </a:pPr>
            <a:r>
              <a:rPr lang="en-US" sz="2400" dirty="0" smtClean="0"/>
              <a:t>Identify the corresponding/relevant </a:t>
            </a:r>
            <a:r>
              <a:rPr lang="en-US" sz="2400" dirty="0"/>
              <a:t>Parent </a:t>
            </a:r>
            <a:r>
              <a:rPr lang="en-US" sz="2400" dirty="0" smtClean="0"/>
              <a:t>Announcements</a:t>
            </a:r>
            <a:endParaRPr lang="en-US" sz="2400" b="1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381001" y="1295400"/>
            <a:ext cx="7238999" cy="381000"/>
          </a:xfrm>
        </p:spPr>
        <p:txBody>
          <a:bodyPr>
            <a:noAutofit/>
          </a:bodyPr>
          <a:lstStyle/>
          <a:p>
            <a:r>
              <a:rPr lang="en-US" sz="2400" dirty="0"/>
              <a:t>Submitting to a Parent Announcement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3887EF-BB47-4C14-A692-F131CD44F27E}" type="slidenum">
              <a:rPr lang="en-US" smtClean="0">
                <a:solidFill>
                  <a:srgbClr val="D9BE59"/>
                </a:solidFill>
              </a:rPr>
              <a:pPr/>
              <a:t>28</a:t>
            </a:fld>
            <a:endParaRPr lang="en-US" dirty="0">
              <a:solidFill>
                <a:srgbClr val="D9BE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28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NIH: Identifying Institutes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3887EF-BB47-4C14-A692-F131CD44F27E}" type="slidenum">
              <a:rPr lang="en-US" smtClean="0">
                <a:solidFill>
                  <a:srgbClr val="D9BE59"/>
                </a:solidFill>
              </a:rPr>
              <a:pPr/>
              <a:t>29</a:t>
            </a:fld>
            <a:endParaRPr lang="en-US" dirty="0">
              <a:solidFill>
                <a:srgbClr val="D9BE59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43000"/>
            <a:ext cx="8534400" cy="5715000"/>
          </a:xfrm>
          <a:prstGeom prst="rect">
            <a:avLst/>
          </a:prstGeom>
        </p:spPr>
      </p:pic>
      <p:sp>
        <p:nvSpPr>
          <p:cNvPr id="8" name="Down Arrow 7"/>
          <p:cNvSpPr/>
          <p:nvPr/>
        </p:nvSpPr>
        <p:spPr>
          <a:xfrm>
            <a:off x="7086600" y="1117600"/>
            <a:ext cx="304800" cy="762000"/>
          </a:xfrm>
          <a:prstGeom prst="downArrow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655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Office of </a:t>
            </a:r>
            <a:r>
              <a:rPr lang="en-US" dirty="0"/>
              <a:t>Research Website </a:t>
            </a:r>
            <a:br>
              <a:rPr lang="en-US" dirty="0"/>
            </a:br>
            <a:r>
              <a:rPr lang="en-US" dirty="0">
                <a:solidFill>
                  <a:schemeClr val="tx2"/>
                </a:solidFill>
              </a:rPr>
              <a:t>http://</a:t>
            </a:r>
            <a:r>
              <a:rPr lang="en-US" dirty="0" smtClean="0">
                <a:solidFill>
                  <a:schemeClr val="tx2"/>
                </a:solidFill>
              </a:rPr>
              <a:t>research.ucdavis.edu/pgc/fo 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66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NIH: Identifying Institutes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3887EF-BB47-4C14-A692-F131CD44F27E}" type="slidenum">
              <a:rPr lang="en-US" smtClean="0">
                <a:solidFill>
                  <a:srgbClr val="D9BE59"/>
                </a:solidFill>
              </a:rPr>
              <a:pPr/>
              <a:t>30</a:t>
            </a:fld>
            <a:endParaRPr lang="en-US" dirty="0">
              <a:solidFill>
                <a:srgbClr val="D9BE59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43000"/>
            <a:ext cx="8686800" cy="5638800"/>
          </a:xfrm>
          <a:prstGeom prst="rect">
            <a:avLst/>
          </a:prstGeom>
        </p:spPr>
      </p:pic>
      <p:sp>
        <p:nvSpPr>
          <p:cNvPr id="7" name="Down Arrow 6"/>
          <p:cNvSpPr/>
          <p:nvPr/>
        </p:nvSpPr>
        <p:spPr>
          <a:xfrm>
            <a:off x="8405446" y="2895600"/>
            <a:ext cx="457200" cy="927463"/>
          </a:xfrm>
          <a:prstGeom prst="downArrow">
            <a:avLst/>
          </a:prstGeom>
          <a:scene3d>
            <a:camera prst="orthographicFront">
              <a:rot lat="60000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90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NIH: Determining Relevant Priority Areas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4343400" y="6019801"/>
            <a:ext cx="457200" cy="669926"/>
          </a:xfrm>
        </p:spPr>
        <p:txBody>
          <a:bodyPr/>
          <a:lstStyle/>
          <a:p>
            <a:endParaRPr lang="en-US" dirty="0">
              <a:solidFill>
                <a:srgbClr val="D9BE59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55700"/>
            <a:ext cx="5888883" cy="5638800"/>
          </a:xfrm>
          <a:prstGeom prst="rect">
            <a:avLst/>
          </a:prstGeom>
        </p:spPr>
      </p:pic>
      <p:sp>
        <p:nvSpPr>
          <p:cNvPr id="7" name="Down Arrow 6"/>
          <p:cNvSpPr/>
          <p:nvPr/>
        </p:nvSpPr>
        <p:spPr>
          <a:xfrm>
            <a:off x="3576483" y="2068225"/>
            <a:ext cx="332198" cy="758250"/>
          </a:xfrm>
          <a:prstGeom prst="downArrow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05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NIH: Determining Relevant Priority </a:t>
            </a:r>
            <a:r>
              <a:rPr lang="en-US" b="1" dirty="0"/>
              <a:t>Areas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H</a:t>
            </a:r>
            <a:r>
              <a:rPr lang="en-US" sz="2400" dirty="0" smtClean="0"/>
              <a:t>ealth Promotion/Disease </a:t>
            </a:r>
            <a:r>
              <a:rPr lang="en-US" sz="2400" dirty="0"/>
              <a:t>P</a:t>
            </a:r>
            <a:r>
              <a:rPr lang="en-US" sz="2400" dirty="0" smtClean="0"/>
              <a:t>revention</a:t>
            </a:r>
          </a:p>
          <a:p>
            <a:r>
              <a:rPr lang="en-US" sz="2400" dirty="0"/>
              <a:t>E</a:t>
            </a:r>
            <a:r>
              <a:rPr lang="en-US" sz="2400" dirty="0" smtClean="0"/>
              <a:t>liminating </a:t>
            </a:r>
            <a:r>
              <a:rPr lang="en-US" sz="2400" dirty="0"/>
              <a:t>H</a:t>
            </a:r>
            <a:r>
              <a:rPr lang="en-US" sz="2400" dirty="0" smtClean="0"/>
              <a:t>ealth </a:t>
            </a:r>
            <a:r>
              <a:rPr lang="en-US" sz="2400" dirty="0"/>
              <a:t>D</a:t>
            </a:r>
            <a:r>
              <a:rPr lang="en-US" sz="2400" dirty="0" smtClean="0"/>
              <a:t>isparities</a:t>
            </a:r>
          </a:p>
          <a:p>
            <a:r>
              <a:rPr lang="en-US" sz="2400" dirty="0"/>
              <a:t>C</a:t>
            </a:r>
            <a:r>
              <a:rPr lang="en-US" sz="2400" dirty="0" smtClean="0"/>
              <a:t>aregiving</a:t>
            </a:r>
            <a:r>
              <a:rPr lang="en-US" sz="2400" dirty="0"/>
              <a:t>, </a:t>
            </a:r>
            <a:r>
              <a:rPr lang="en-US" sz="2400" dirty="0" smtClean="0"/>
              <a:t>Symptom management, and Self-management </a:t>
            </a:r>
          </a:p>
          <a:p>
            <a:r>
              <a:rPr lang="en-US" sz="2400" dirty="0"/>
              <a:t>Q</a:t>
            </a:r>
            <a:r>
              <a:rPr lang="en-US" sz="2400" dirty="0" smtClean="0"/>
              <a:t>uality </a:t>
            </a:r>
            <a:r>
              <a:rPr lang="en-US" sz="2400" dirty="0"/>
              <a:t>of </a:t>
            </a:r>
            <a:r>
              <a:rPr lang="en-US" sz="2400" dirty="0" smtClean="0"/>
              <a:t>Life</a:t>
            </a:r>
          </a:p>
          <a:p>
            <a:pPr lvl="1"/>
            <a:r>
              <a:rPr lang="en-US" sz="2400" dirty="0" smtClean="0"/>
              <a:t>NINR </a:t>
            </a:r>
            <a:r>
              <a:rPr lang="en-US" sz="2400" dirty="0"/>
              <a:t>is the lead Institute at NIH on research on care at the end of life—an important emerging field.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NINR Research Priorities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3887EF-BB47-4C14-A692-F131CD44F27E}" type="slidenum">
              <a:rPr lang="en-US" smtClean="0">
                <a:solidFill>
                  <a:srgbClr val="D9BE59"/>
                </a:solidFill>
              </a:rPr>
              <a:pPr/>
              <a:t>32</a:t>
            </a:fld>
            <a:endParaRPr lang="en-US" dirty="0">
              <a:solidFill>
                <a:srgbClr val="D9BE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47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NINR: Finding Parent Announcements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95397"/>
            <a:ext cx="5887784" cy="526770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3887EF-BB47-4C14-A692-F131CD44F27E}" type="slidenum">
              <a:rPr lang="en-US" smtClean="0">
                <a:solidFill>
                  <a:srgbClr val="D9BE59"/>
                </a:solidFill>
              </a:rPr>
              <a:pPr/>
              <a:t>33</a:t>
            </a:fld>
            <a:endParaRPr lang="en-US" dirty="0">
              <a:solidFill>
                <a:srgbClr val="D9BE59"/>
              </a:solidFill>
            </a:endParaRPr>
          </a:p>
        </p:txBody>
      </p:sp>
      <p:sp>
        <p:nvSpPr>
          <p:cNvPr id="3" name="Right Arrow 2"/>
          <p:cNvSpPr/>
          <p:nvPr/>
        </p:nvSpPr>
        <p:spPr>
          <a:xfrm flipH="1">
            <a:off x="1752600" y="51816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46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NINR: Finding Parent Announcements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311804"/>
            <a:ext cx="5887784" cy="523489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3887EF-BB47-4C14-A692-F131CD44F27E}" type="slidenum">
              <a:rPr lang="en-US" smtClean="0">
                <a:solidFill>
                  <a:srgbClr val="D9BE59"/>
                </a:solidFill>
              </a:rPr>
              <a:pPr/>
              <a:t>34</a:t>
            </a:fld>
            <a:endParaRPr lang="en-US" dirty="0">
              <a:solidFill>
                <a:srgbClr val="D9BE59"/>
              </a:solidFill>
            </a:endParaRPr>
          </a:p>
        </p:txBody>
      </p:sp>
      <p:sp>
        <p:nvSpPr>
          <p:cNvPr id="3" name="Right Arrow 2"/>
          <p:cNvSpPr/>
          <p:nvPr/>
        </p:nvSpPr>
        <p:spPr>
          <a:xfrm flipH="1">
            <a:off x="3505200" y="29718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240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143000"/>
            <a:ext cx="5686866" cy="52348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NINR: Finding Parent Announcements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3887EF-BB47-4C14-A692-F131CD44F27E}" type="slidenum">
              <a:rPr lang="en-US" smtClean="0">
                <a:solidFill>
                  <a:srgbClr val="D9BE59"/>
                </a:solidFill>
              </a:rPr>
              <a:pPr/>
              <a:t>35</a:t>
            </a:fld>
            <a:endParaRPr lang="en-US" dirty="0">
              <a:solidFill>
                <a:srgbClr val="D9BE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24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NIH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 smtClean="0"/>
              <a:t>Funding Mechanisms: R Series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3887EF-BB47-4C14-A692-F131CD44F27E}" type="slidenum">
              <a:rPr lang="en-US" smtClean="0"/>
              <a:pPr/>
              <a:t>36</a:t>
            </a:fld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5993131"/>
              </p:ext>
            </p:extLst>
          </p:nvPr>
        </p:nvGraphicFramePr>
        <p:xfrm>
          <a:off x="431800" y="1676400"/>
          <a:ext cx="6273800" cy="43200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3600"/>
                <a:gridCol w="4140200"/>
              </a:tblGrid>
              <a:tr h="370028">
                <a:tc>
                  <a:txBody>
                    <a:bodyPr/>
                    <a:lstStyle/>
                    <a:p>
                      <a:r>
                        <a:rPr lang="en-US" dirty="0" smtClean="0"/>
                        <a:t>FOA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116564">
                <a:tc>
                  <a:txBody>
                    <a:bodyPr/>
                    <a:lstStyle/>
                    <a:p>
                      <a:r>
                        <a:rPr lang="en-US" dirty="0" smtClean="0"/>
                        <a:t>R03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NIH Small Grant Program</a:t>
                      </a:r>
                      <a:r>
                        <a:rPr lang="en-US" baseline="0" dirty="0" smtClean="0"/>
                        <a:t> (2 years, $50K/year)</a:t>
                      </a:r>
                      <a:endParaRPr lang="en-US" dirty="0"/>
                    </a:p>
                  </a:txBody>
                  <a:tcPr/>
                </a:tc>
              </a:tr>
              <a:tr h="1180408">
                <a:tc>
                  <a:txBody>
                    <a:bodyPr/>
                    <a:lstStyle/>
                    <a:p>
                      <a:r>
                        <a:rPr lang="en-US" dirty="0" smtClean="0"/>
                        <a:t>R21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NIH Exploratory/Developmental</a:t>
                      </a:r>
                      <a:r>
                        <a:rPr lang="en-US" baseline="0" dirty="0" smtClean="0"/>
                        <a:t> Research Award ($275K total)</a:t>
                      </a:r>
                      <a:endParaRPr lang="en-US" dirty="0"/>
                    </a:p>
                  </a:txBody>
                  <a:tcPr/>
                </a:tc>
              </a:tr>
              <a:tr h="1653038">
                <a:tc>
                  <a:txBody>
                    <a:bodyPr/>
                    <a:lstStyle/>
                    <a:p>
                      <a:r>
                        <a:rPr lang="en-US" dirty="0" smtClean="0"/>
                        <a:t>R01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NIH Research Project Grant Program (5 years, $250K/year)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290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NIH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 smtClean="0"/>
              <a:t>Funding Mechanisms: T Series – Training and Fellowship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3887EF-BB47-4C14-A692-F131CD44F27E}" type="slidenum">
              <a:rPr lang="en-US" smtClean="0"/>
              <a:pPr/>
              <a:t>37</a:t>
            </a:fld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6708244"/>
              </p:ext>
            </p:extLst>
          </p:nvPr>
        </p:nvGraphicFramePr>
        <p:xfrm>
          <a:off x="381000" y="1676400"/>
          <a:ext cx="5740400" cy="42247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0200"/>
                <a:gridCol w="2870200"/>
              </a:tblGrid>
              <a:tr h="339595">
                <a:tc>
                  <a:txBody>
                    <a:bodyPr/>
                    <a:lstStyle/>
                    <a:p>
                      <a:r>
                        <a:rPr lang="en-US" dirty="0" smtClean="0"/>
                        <a:t>FOA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103684">
                <a:tc>
                  <a:txBody>
                    <a:bodyPr/>
                    <a:lstStyle/>
                    <a:p>
                      <a:r>
                        <a:rPr lang="en-US" dirty="0" smtClean="0"/>
                        <a:t>T32,</a:t>
                      </a:r>
                      <a:r>
                        <a:rPr lang="en-US" baseline="0" dirty="0" smtClean="0"/>
                        <a:t> T90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Institutional Research Training Grants</a:t>
                      </a:r>
                      <a:endParaRPr lang="en-US" dirty="0"/>
                    </a:p>
                  </a:txBody>
                  <a:tcPr/>
                </a:tc>
              </a:tr>
              <a:tr h="1121356">
                <a:tc>
                  <a:txBody>
                    <a:bodyPr/>
                    <a:lstStyle/>
                    <a:p>
                      <a:r>
                        <a:rPr lang="en-US" dirty="0" smtClean="0"/>
                        <a:t>K12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Mentored Clinical Scientist Development Program Awards</a:t>
                      </a:r>
                      <a:endParaRPr lang="en-US" dirty="0"/>
                    </a:p>
                  </a:txBody>
                  <a:tcPr/>
                </a:tc>
              </a:tr>
              <a:tr h="1633969">
                <a:tc>
                  <a:txBody>
                    <a:bodyPr/>
                    <a:lstStyle/>
                    <a:p>
                      <a:r>
                        <a:rPr lang="en-US" dirty="0" smtClean="0"/>
                        <a:t>F Series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Individual award series for students, post-docs, and fellows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843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NIH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 smtClean="0"/>
              <a:t>Funding Mechanisms: K Series – Early Career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3887EF-BB47-4C14-A692-F131CD44F27E}" type="slidenum">
              <a:rPr lang="en-US" smtClean="0"/>
              <a:pPr/>
              <a:t>38</a:t>
            </a:fld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5443219"/>
              </p:ext>
            </p:extLst>
          </p:nvPr>
        </p:nvGraphicFramePr>
        <p:xfrm>
          <a:off x="431800" y="1911747"/>
          <a:ext cx="5740400" cy="34222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0200"/>
                <a:gridCol w="2870200"/>
              </a:tblGrid>
              <a:tr h="339595">
                <a:tc>
                  <a:txBody>
                    <a:bodyPr/>
                    <a:lstStyle/>
                    <a:p>
                      <a:r>
                        <a:rPr lang="en-US" dirty="0" smtClean="0"/>
                        <a:t>FOA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103684">
                <a:tc>
                  <a:txBody>
                    <a:bodyPr/>
                    <a:lstStyle/>
                    <a:p>
                      <a:r>
                        <a:rPr lang="en-US" dirty="0" smtClean="0"/>
                        <a:t>K01,</a:t>
                      </a:r>
                      <a:r>
                        <a:rPr lang="en-US" baseline="0" dirty="0" smtClean="0"/>
                        <a:t> K08, K23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Transition Career Development Awards (3-5</a:t>
                      </a:r>
                      <a:r>
                        <a:rPr lang="en-US" baseline="0" dirty="0" smtClean="0"/>
                        <a:t> years, salary and research-related support)</a:t>
                      </a:r>
                      <a:endParaRPr lang="en-US" dirty="0"/>
                    </a:p>
                  </a:txBody>
                  <a:tcPr/>
                </a:tc>
              </a:tr>
              <a:tr h="1867773">
                <a:tc>
                  <a:txBody>
                    <a:bodyPr/>
                    <a:lstStyle/>
                    <a:p>
                      <a:r>
                        <a:rPr lang="en-US" dirty="0" smtClean="0"/>
                        <a:t>K22, K99/R00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Transition Career Development Awards (2-5 years, salary, and research funds)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813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3345" y="762000"/>
            <a:ext cx="8890655" cy="518243"/>
          </a:xfrm>
        </p:spPr>
        <p:txBody>
          <a:bodyPr/>
          <a:lstStyle/>
          <a:p>
            <a:r>
              <a:rPr lang="en-US" b="1" dirty="0" smtClean="0"/>
              <a:t>NIH: Program Announcements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795849"/>
            <a:ext cx="7772400" cy="427672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400" b="1" dirty="0" smtClean="0"/>
              <a:t>Two Ways to Find Program Announcements</a:t>
            </a:r>
          </a:p>
          <a:p>
            <a:pPr marL="227013" indent="3175">
              <a:spcAft>
                <a:spcPts val="600"/>
              </a:spcAft>
              <a:buFont typeface="Courier New" pitchFamily="49" charset="0"/>
              <a:buChar char="o"/>
              <a:tabLst>
                <a:tab pos="517525" algn="l"/>
                <a:tab pos="628650" algn="l"/>
              </a:tabLst>
            </a:pPr>
            <a:r>
              <a:rPr lang="en-US" sz="2400" dirty="0" smtClean="0"/>
              <a:t>  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Search from the relevant Institute’s Page</a:t>
            </a:r>
          </a:p>
          <a:p>
            <a:pPr marL="227013" indent="3175">
              <a:spcAft>
                <a:spcPts val="600"/>
              </a:spcAft>
              <a:buFont typeface="Courier New" pitchFamily="49" charset="0"/>
              <a:buChar char="o"/>
              <a:tabLst>
                <a:tab pos="517525" algn="l"/>
                <a:tab pos="628650" algn="l"/>
              </a:tabLst>
            </a:pPr>
            <a:r>
              <a:rPr lang="en-US" sz="2400" dirty="0"/>
              <a:t> </a:t>
            </a:r>
            <a:r>
              <a:rPr lang="en-US" sz="2400" dirty="0" smtClean="0"/>
              <a:t> Search all Funding Opportunities and Notices</a:t>
            </a:r>
          </a:p>
          <a:p>
            <a:pPr marL="227013" indent="0">
              <a:spcAft>
                <a:spcPts val="600"/>
              </a:spcAft>
              <a:buNone/>
              <a:tabLst>
                <a:tab pos="517525" algn="l"/>
                <a:tab pos="628650" algn="l"/>
              </a:tabLst>
            </a:pPr>
            <a:r>
              <a:rPr lang="en-US" sz="2400" dirty="0" smtClean="0"/>
              <a:t>    </a:t>
            </a:r>
            <a:r>
              <a:rPr lang="en-US" sz="2400" dirty="0" smtClean="0">
                <a:solidFill>
                  <a:schemeClr val="accent1"/>
                </a:solidFill>
              </a:rPr>
              <a:t>http</a:t>
            </a:r>
            <a:r>
              <a:rPr lang="en-US" sz="2400" dirty="0">
                <a:solidFill>
                  <a:schemeClr val="accent1"/>
                </a:solidFill>
              </a:rPr>
              <a:t>://grants.nih.gov/grants/guide/</a:t>
            </a:r>
            <a:endParaRPr lang="en-US" sz="2400" dirty="0" smtClean="0">
              <a:solidFill>
                <a:schemeClr val="accent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Funding Mechanisms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3887EF-BB47-4C14-A692-F131CD44F27E}" type="slidenum">
              <a:rPr lang="en-US" smtClean="0">
                <a:solidFill>
                  <a:srgbClr val="D9BE59"/>
                </a:solidFill>
              </a:rPr>
              <a:pPr/>
              <a:t>39</a:t>
            </a:fld>
            <a:endParaRPr lang="en-US" dirty="0">
              <a:solidFill>
                <a:srgbClr val="D9BE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66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b="1" dirty="0" smtClean="0">
                <a:latin typeface="Arial Black" pitchFamily="34" charset="0"/>
              </a:rPr>
              <a:t>Office of Research Website</a:t>
            </a:r>
            <a:endParaRPr lang="en-US" sz="2400" b="1" dirty="0">
              <a:latin typeface="Arial Black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295400"/>
            <a:ext cx="8305800" cy="4962524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View </a:t>
            </a:r>
            <a:r>
              <a:rPr lang="en-US" sz="2400" dirty="0"/>
              <a:t>P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rogram Announcements</a:t>
            </a:r>
          </a:p>
          <a:p>
            <a:pPr lvl="1">
              <a:spcAft>
                <a:spcPts val="1200"/>
              </a:spcAft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Limited Submissions Programs</a:t>
            </a:r>
          </a:p>
          <a:p>
            <a:pPr lvl="1">
              <a:spcAft>
                <a:spcPts val="1200"/>
              </a:spcAft>
            </a:pPr>
            <a:r>
              <a:rPr lang="en-US" sz="2200" dirty="0">
                <a:latin typeface="Arial" pitchFamily="34" charset="0"/>
                <a:cs typeface="Arial" pitchFamily="34" charset="0"/>
              </a:rPr>
              <a:t>Funding Opportunities of Special Interest (not limited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spcAft>
                <a:spcPts val="1200"/>
              </a:spcAft>
            </a:pPr>
            <a:r>
              <a:rPr lang="en-US" sz="2400" dirty="0" smtClean="0"/>
              <a:t>View UC Davis-sponsored Funding Programs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400" dirty="0" smtClean="0"/>
              <a:t>Find Forms, Instructions, and other </a:t>
            </a:r>
            <a:r>
              <a:rPr lang="en-US" sz="2400" dirty="0"/>
              <a:t>U</a:t>
            </a:r>
            <a:r>
              <a:rPr lang="en-US" sz="2400" dirty="0" smtClean="0"/>
              <a:t>seful </a:t>
            </a:r>
            <a:r>
              <a:rPr lang="en-US" sz="2400" dirty="0"/>
              <a:t>I</a:t>
            </a:r>
            <a:r>
              <a:rPr lang="en-US" sz="2400" dirty="0" smtClean="0"/>
              <a:t>nformation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Sign up for Funding </a:t>
            </a:r>
            <a:r>
              <a:rPr lang="en-US" sz="2400" dirty="0" smtClean="0"/>
              <a:t>L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istserves</a:t>
            </a:r>
          </a:p>
          <a:p>
            <a:pPr>
              <a:spcAft>
                <a:spcPts val="1200"/>
              </a:spcAft>
            </a:pPr>
            <a:r>
              <a:rPr lang="en-US" sz="2400" dirty="0" smtClean="0"/>
              <a:t>Find Resources for Preparing and Submitting Proposals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lvl="1">
              <a:spcAft>
                <a:spcPts val="1200"/>
              </a:spcAft>
            </a:pPr>
            <a:endParaRPr lang="en-US" sz="2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spcAft>
                <a:spcPts val="1200"/>
              </a:spcAft>
              <a:buNone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spcAft>
                <a:spcPts val="1200"/>
              </a:spcAft>
              <a:buNone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0" indent="0" defTabSz="230188">
              <a:buNone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DCD2D-FBCF-43C3-A2C8-36E6D5DD405D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479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NIH: Funding Opportunities and Notices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http://grants.nih.gov/grants/guide/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3887EF-BB47-4C14-A692-F131CD44F27E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6" name="Picture 4" descr="C:\Users\rainbow\Desktop\Untitl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00200"/>
            <a:ext cx="8001000" cy="521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284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b="1" dirty="0" smtClean="0"/>
              <a:t>NIH: All Program Announcements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ECA1504-756D-40BD-B7A7-FB36857853FE}" type="slidenum">
              <a:rPr lang="en-US" smtClean="0">
                <a:solidFill>
                  <a:srgbClr val="D9BE59"/>
                </a:solidFill>
              </a:rPr>
              <a:pPr/>
              <a:t>41</a:t>
            </a:fld>
            <a:endParaRPr lang="en-US" dirty="0">
              <a:solidFill>
                <a:srgbClr val="D9BE59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66446"/>
            <a:ext cx="8991600" cy="5486400"/>
          </a:xfrm>
          <a:prstGeom prst="rect">
            <a:avLst/>
          </a:prstGeom>
        </p:spPr>
      </p:pic>
      <p:sp>
        <p:nvSpPr>
          <p:cNvPr id="7" name="Down Arrow 6"/>
          <p:cNvSpPr/>
          <p:nvPr/>
        </p:nvSpPr>
        <p:spPr>
          <a:xfrm>
            <a:off x="2946400" y="2812145"/>
            <a:ext cx="304800" cy="749808"/>
          </a:xfrm>
          <a:prstGeom prst="downArrow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2286000" y="3352800"/>
            <a:ext cx="304800" cy="749808"/>
          </a:xfrm>
          <a:prstGeom prst="downArrow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666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NIH: Program Announcement Search Results 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ECA1504-756D-40BD-B7A7-FB36857853FE}" type="slidenum">
              <a:rPr lang="en-US" smtClean="0">
                <a:solidFill>
                  <a:srgbClr val="D9BE59"/>
                </a:solidFill>
              </a:rPr>
              <a:pPr/>
              <a:t>42</a:t>
            </a:fld>
            <a:endParaRPr lang="en-US" dirty="0">
              <a:solidFill>
                <a:srgbClr val="D9BE59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972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06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143000"/>
            <a:ext cx="8915400" cy="54901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b="1" dirty="0" smtClean="0"/>
              <a:t>NIH: Request for Applications (RFAs)</a:t>
            </a:r>
            <a:endParaRPr lang="en-US" sz="24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ECA1504-756D-40BD-B7A7-FB36857853FE}" type="slidenum">
              <a:rPr lang="en-US" smtClean="0">
                <a:solidFill>
                  <a:srgbClr val="D9BE59"/>
                </a:solidFill>
              </a:rPr>
              <a:pPr/>
              <a:t>43</a:t>
            </a:fld>
            <a:endParaRPr lang="en-US" dirty="0">
              <a:solidFill>
                <a:srgbClr val="D9BE59"/>
              </a:solidFill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3453686" y="3208859"/>
            <a:ext cx="304800" cy="749808"/>
          </a:xfrm>
          <a:prstGeom prst="downArrow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3453686" y="2660904"/>
            <a:ext cx="304800" cy="749808"/>
          </a:xfrm>
          <a:prstGeom prst="downArrow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331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b="1" dirty="0" smtClean="0"/>
              <a:t>NIH: RFA Search Results</a:t>
            </a:r>
            <a:endParaRPr lang="en-US" sz="24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ECA1504-756D-40BD-B7A7-FB36857853FE}" type="slidenum">
              <a:rPr lang="en-US" smtClean="0">
                <a:solidFill>
                  <a:srgbClr val="D9BE59"/>
                </a:solidFill>
              </a:rPr>
              <a:pPr/>
              <a:t>44</a:t>
            </a:fld>
            <a:endParaRPr lang="en-US" dirty="0">
              <a:solidFill>
                <a:srgbClr val="D9BE59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143000"/>
            <a:ext cx="8991600" cy="495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22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NIH: Advanced Search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3887EF-BB47-4C14-A692-F131CD44F27E}" type="slidenum">
              <a:rPr lang="en-US" smtClean="0">
                <a:solidFill>
                  <a:srgbClr val="D9BE59"/>
                </a:solidFill>
              </a:rPr>
              <a:pPr/>
              <a:t>45</a:t>
            </a:fld>
            <a:endParaRPr lang="en-US" dirty="0">
              <a:solidFill>
                <a:srgbClr val="D9BE59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43000"/>
            <a:ext cx="8763000" cy="5486400"/>
          </a:xfrm>
          <a:prstGeom prst="rect">
            <a:avLst/>
          </a:prstGeom>
        </p:spPr>
      </p:pic>
      <p:sp>
        <p:nvSpPr>
          <p:cNvPr id="7" name="Down Arrow 6"/>
          <p:cNvSpPr/>
          <p:nvPr/>
        </p:nvSpPr>
        <p:spPr>
          <a:xfrm>
            <a:off x="4794633" y="3257804"/>
            <a:ext cx="402422" cy="978408"/>
          </a:xfrm>
          <a:prstGeom prst="downArrow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21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NIH: </a:t>
            </a:r>
            <a:r>
              <a:rPr lang="en-US" b="1" dirty="0"/>
              <a:t>Advanced Search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3887EF-BB47-4C14-A692-F131CD44F27E}" type="slidenum">
              <a:rPr lang="en-US" smtClean="0">
                <a:solidFill>
                  <a:srgbClr val="D9BE59"/>
                </a:solidFill>
              </a:rPr>
              <a:pPr/>
              <a:t>46</a:t>
            </a:fld>
            <a:endParaRPr lang="en-US" dirty="0">
              <a:solidFill>
                <a:srgbClr val="D9BE59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19200"/>
            <a:ext cx="8534400" cy="5375954"/>
          </a:xfrm>
          <a:prstGeom prst="rect">
            <a:avLst/>
          </a:prstGeom>
        </p:spPr>
      </p:pic>
      <p:sp>
        <p:nvSpPr>
          <p:cNvPr id="7" name="Down Arrow 6"/>
          <p:cNvSpPr/>
          <p:nvPr/>
        </p:nvSpPr>
        <p:spPr>
          <a:xfrm>
            <a:off x="5347716" y="997204"/>
            <a:ext cx="484632" cy="978408"/>
          </a:xfrm>
          <a:prstGeom prst="downArrow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3403600" y="1486408"/>
            <a:ext cx="484632" cy="978408"/>
          </a:xfrm>
          <a:prstGeom prst="downArrow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2590800" y="4495800"/>
            <a:ext cx="484632" cy="978408"/>
          </a:xfrm>
          <a:prstGeom prst="downArrow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5832348" y="4711700"/>
            <a:ext cx="484632" cy="978408"/>
          </a:xfrm>
          <a:prstGeom prst="downArrow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125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b="1" dirty="0" smtClean="0"/>
              <a:t>NIH: </a:t>
            </a:r>
            <a:r>
              <a:rPr lang="en-US" sz="2400" b="1" dirty="0"/>
              <a:t>Advanced </a:t>
            </a:r>
            <a:r>
              <a:rPr lang="en-US" sz="2400" b="1" dirty="0" smtClean="0"/>
              <a:t>Search Results</a:t>
            </a:r>
            <a:endParaRPr lang="en-US" sz="24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3887EF-BB47-4C14-A692-F131CD44F27E}" type="slidenum">
              <a:rPr lang="en-US" smtClean="0">
                <a:solidFill>
                  <a:srgbClr val="D9BE59"/>
                </a:solidFill>
              </a:rPr>
              <a:pPr/>
              <a:t>47</a:t>
            </a:fld>
            <a:endParaRPr lang="en-US" dirty="0">
              <a:solidFill>
                <a:srgbClr val="D9BE59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95400"/>
            <a:ext cx="8458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70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National Institutes of Health (NIH)</a:t>
            </a:r>
            <a:endParaRPr lang="en-US" b="1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2"/>
          </p:nvPr>
        </p:nvSpPr>
        <p:spPr>
          <a:xfrm>
            <a:off x="228600" y="1114285"/>
            <a:ext cx="4884095" cy="381000"/>
          </a:xfrm>
        </p:spPr>
        <p:txBody>
          <a:bodyPr>
            <a:normAutofit/>
          </a:bodyPr>
          <a:lstStyle/>
          <a:p>
            <a:r>
              <a:rPr lang="en-US" dirty="0" smtClean="0"/>
              <a:t>Email Subscriptions and RSS Feeds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3887EF-BB47-4C14-A692-F131CD44F27E}" type="slidenum">
              <a:rPr lang="en-US" smtClean="0">
                <a:solidFill>
                  <a:srgbClr val="D9BE59"/>
                </a:solidFill>
              </a:rPr>
              <a:pPr/>
              <a:t>48</a:t>
            </a:fld>
            <a:endParaRPr lang="en-US" dirty="0">
              <a:solidFill>
                <a:srgbClr val="D9BE59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81" y="1512870"/>
            <a:ext cx="8758719" cy="5192730"/>
          </a:xfrm>
          <a:prstGeom prst="rect">
            <a:avLst/>
          </a:prstGeom>
        </p:spPr>
      </p:pic>
      <p:sp>
        <p:nvSpPr>
          <p:cNvPr id="8" name="Down Arrow 7"/>
          <p:cNvSpPr/>
          <p:nvPr/>
        </p:nvSpPr>
        <p:spPr>
          <a:xfrm>
            <a:off x="5298040" y="5562600"/>
            <a:ext cx="381000" cy="902208"/>
          </a:xfrm>
          <a:prstGeom prst="downArrow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4345540" y="5257800"/>
            <a:ext cx="381000" cy="902208"/>
          </a:xfrm>
          <a:prstGeom prst="downArrow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613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National Institutes of Health (NIH)</a:t>
            </a:r>
            <a:endParaRPr lang="en-US" b="1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2"/>
          </p:nvPr>
        </p:nvSpPr>
        <p:spPr>
          <a:xfrm>
            <a:off x="228600" y="1114285"/>
            <a:ext cx="4884095" cy="381000"/>
          </a:xfrm>
        </p:spPr>
        <p:txBody>
          <a:bodyPr>
            <a:normAutofit/>
          </a:bodyPr>
          <a:lstStyle/>
          <a:p>
            <a:r>
              <a:rPr lang="en-US" dirty="0" smtClean="0"/>
              <a:t>Email Subscriptions and RSS Feeds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3887EF-BB47-4C14-A692-F131CD44F27E}" type="slidenum">
              <a:rPr lang="en-US" smtClean="0">
                <a:solidFill>
                  <a:srgbClr val="D9BE59"/>
                </a:solidFill>
              </a:rPr>
              <a:pPr/>
              <a:t>49</a:t>
            </a:fld>
            <a:endParaRPr lang="en-US" dirty="0">
              <a:solidFill>
                <a:srgbClr val="D9BE59"/>
              </a:solidFill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5298040" y="5562600"/>
            <a:ext cx="381000" cy="902208"/>
          </a:xfrm>
          <a:prstGeom prst="downArrow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4345540" y="5257800"/>
            <a:ext cx="381000" cy="902208"/>
          </a:xfrm>
          <a:prstGeom prst="downArrow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050" name="Picture 2" descr="C:\Users\rainbow\Desktop\Untitl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8967"/>
            <a:ext cx="9029410" cy="529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Down Arrow 9"/>
          <p:cNvSpPr/>
          <p:nvPr/>
        </p:nvSpPr>
        <p:spPr>
          <a:xfrm>
            <a:off x="6781800" y="3429000"/>
            <a:ext cx="484632" cy="978408"/>
          </a:xfrm>
          <a:prstGeom prst="downArrow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02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Office of Research Website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0DDCD2D-FBCF-43C3-A2C8-36E6D5DD405D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86" y="1181100"/>
            <a:ext cx="8660405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5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National Institutes of Health (NIH)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Email Subscriptions and RSS Feeds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3887EF-BB47-4C14-A692-F131CD44F27E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3074" name="Picture 2" descr="C:\Users\rainbow\Desktop\Untitl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47" y="1752600"/>
            <a:ext cx="8749553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own Arrow 6"/>
          <p:cNvSpPr/>
          <p:nvPr/>
        </p:nvSpPr>
        <p:spPr>
          <a:xfrm>
            <a:off x="7010400" y="3745992"/>
            <a:ext cx="484632" cy="978408"/>
          </a:xfrm>
          <a:prstGeom prst="downArrow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00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NIH: NIAID Grant Strategy Guide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3887EF-BB47-4C14-A692-F131CD44F27E}" type="slidenum">
              <a:rPr lang="en-US" smtClean="0"/>
              <a:pPr/>
              <a:t>51</a:t>
            </a:fld>
            <a:endParaRPr lang="en-US" dirty="0"/>
          </a:p>
        </p:txBody>
      </p:sp>
      <p:pic>
        <p:nvPicPr>
          <p:cNvPr id="4098" name="Picture 2" descr="C:\Users\rainbow\Desktop\Untitl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3" y="1447800"/>
            <a:ext cx="9064087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3"/>
          <p:cNvSpPr txBox="1">
            <a:spLocks/>
          </p:cNvSpPr>
          <p:nvPr/>
        </p:nvSpPr>
        <p:spPr>
          <a:xfrm>
            <a:off x="228600" y="1104900"/>
            <a:ext cx="8442472" cy="381000"/>
          </a:xfrm>
          <a:prstGeom prst="rect">
            <a:avLst/>
          </a:prstGeom>
        </p:spPr>
        <p:txBody>
          <a:bodyPr vert="horz" lIns="91429" tIns="45714" rIns="91429" bIns="45714" rtlCol="0">
            <a:normAutofit fontScale="85000" lnSpcReduction="10000"/>
          </a:bodyPr>
          <a:lstStyle>
            <a:lvl1pPr marL="0" indent="0" algn="l" defTabSz="914293" rtl="0" eaLnBrk="1" latinLnBrk="0" hangingPunct="1">
              <a:spcBef>
                <a:spcPts val="1200"/>
              </a:spcBef>
              <a:spcAft>
                <a:spcPts val="600"/>
              </a:spcAft>
              <a:buFont typeface="Wingdings 2" pitchFamily="18" charset="2"/>
              <a:buNone/>
              <a:defRPr sz="1800" b="1" kern="1200" baseline="0">
                <a:solidFill>
                  <a:schemeClr val="accent1"/>
                </a:solidFill>
                <a:latin typeface="Arial Black" pitchFamily="34" charset="0"/>
                <a:ea typeface="+mn-ea"/>
                <a:cs typeface="+mn-cs"/>
              </a:defRPr>
            </a:lvl1pPr>
            <a:lvl2pPr marL="457146" indent="-228573" algn="l" defTabSz="914293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1800" kern="1200">
                <a:solidFill>
                  <a:schemeClr val="accent1"/>
                </a:solidFill>
                <a:latin typeface="Futura UC Davis Book" pitchFamily="34" charset="0"/>
                <a:ea typeface="+mn-ea"/>
                <a:cs typeface="+mn-cs"/>
              </a:defRPr>
            </a:lvl2pPr>
            <a:lvl3pPr marL="1142867" indent="-228573" algn="l" defTabSz="9142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13" indent="-228573" algn="l" defTabSz="91429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59" indent="-228573" algn="l" defTabSz="914293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06" indent="-228573" algn="l" defTabSz="9142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53" indent="-228573" algn="l" defTabSz="9142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99" indent="-228573" algn="l" defTabSz="9142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46" indent="-228573" algn="l" defTabSz="9142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http://www.niaid.nih.gov/researchfunding/grant/strategy/pages/default.aspx</a:t>
            </a:r>
          </a:p>
        </p:txBody>
      </p:sp>
    </p:spTree>
    <p:extLst>
      <p:ext uri="{BB962C8B-B14F-4D97-AF65-F5344CB8AC3E}">
        <p14:creationId xmlns:p14="http://schemas.microsoft.com/office/powerpoint/2010/main" val="187153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Identifying Research </a:t>
            </a:r>
            <a:r>
              <a:rPr lang="en-US" dirty="0" smtClean="0"/>
              <a:t>Funding Opportunities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Resources and Other Helpful Links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Resources and Helpful Links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828800"/>
            <a:ext cx="8305800" cy="4505324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/>
              <a:t>National Institutes of Health (NIH)</a:t>
            </a:r>
          </a:p>
          <a:p>
            <a:pPr marL="0" indent="0" defTabSz="225425">
              <a:buNone/>
            </a:pPr>
            <a:r>
              <a:rPr lang="en-US" b="1" dirty="0" smtClean="0"/>
              <a:t>	</a:t>
            </a:r>
            <a:r>
              <a:rPr lang="en-US" dirty="0" smtClean="0"/>
              <a:t>Grants Guide: </a:t>
            </a:r>
            <a:r>
              <a:rPr lang="en-US" dirty="0" smtClean="0">
                <a:solidFill>
                  <a:schemeClr val="accent1"/>
                </a:solidFill>
              </a:rPr>
              <a:t>http://grants.nih.gov/grants/guide/index.html</a:t>
            </a:r>
          </a:p>
          <a:p>
            <a:pPr marL="0" indent="0" defTabSz="230188">
              <a:buNone/>
              <a:tabLst>
                <a:tab pos="225425" algn="l"/>
              </a:tabLst>
            </a:pPr>
            <a:r>
              <a:rPr lang="en-US" dirty="0" smtClean="0">
                <a:solidFill>
                  <a:schemeClr val="accent1"/>
                </a:solidFill>
              </a:rPr>
              <a:t>   </a:t>
            </a:r>
            <a:r>
              <a:rPr lang="en-US" dirty="0" smtClean="0"/>
              <a:t>Parent Announcements:   </a:t>
            </a:r>
          </a:p>
          <a:p>
            <a:pPr marL="0" indent="0" defTabSz="230188">
              <a:buNone/>
              <a:tabLst>
                <a:tab pos="225425" algn="l"/>
              </a:tabLst>
            </a:pP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smtClean="0">
                <a:solidFill>
                  <a:schemeClr val="accent1"/>
                </a:solidFill>
              </a:rPr>
              <a:t>  http</a:t>
            </a:r>
            <a:r>
              <a:rPr lang="en-US" dirty="0">
                <a:solidFill>
                  <a:schemeClr val="accent1"/>
                </a:solidFill>
              </a:rPr>
              <a:t>://grants.nih.gov/grants/guide/parent_announcements.htm</a:t>
            </a:r>
            <a:endParaRPr lang="en-US" b="1" dirty="0" smtClean="0">
              <a:solidFill>
                <a:schemeClr val="accent1"/>
              </a:solidFill>
            </a:endParaRPr>
          </a:p>
          <a:p>
            <a:pPr marL="0" indent="0" defTabSz="230188">
              <a:buNone/>
            </a:pPr>
            <a:r>
              <a:rPr lang="en-US" dirty="0" smtClean="0">
                <a:solidFill>
                  <a:schemeClr val="accent1"/>
                </a:solidFill>
              </a:rPr>
              <a:t>   </a:t>
            </a:r>
            <a:r>
              <a:rPr lang="en-US" dirty="0" smtClean="0"/>
              <a:t>Activity Code Definitions: </a:t>
            </a:r>
          </a:p>
          <a:p>
            <a:pPr marL="0" indent="0" defTabSz="230188">
              <a:buNone/>
            </a:pP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smtClean="0">
                <a:solidFill>
                  <a:schemeClr val="accent1"/>
                </a:solidFill>
              </a:rPr>
              <a:t>  http</a:t>
            </a:r>
            <a:r>
              <a:rPr lang="en-US" dirty="0">
                <a:solidFill>
                  <a:schemeClr val="accent1"/>
                </a:solidFill>
              </a:rPr>
              <a:t>://grants.nih.gov/grants/funding/funding_program.htm </a:t>
            </a:r>
          </a:p>
          <a:p>
            <a:pPr marL="0" indent="0" defTabSz="230188">
              <a:buNone/>
            </a:pPr>
            <a:endParaRPr lang="en-US" sz="900" b="1" dirty="0" smtClean="0"/>
          </a:p>
          <a:p>
            <a:r>
              <a:rPr lang="en-US" b="1" dirty="0" smtClean="0"/>
              <a:t>National Science Foundation (NSF)</a:t>
            </a:r>
          </a:p>
          <a:p>
            <a:pPr marL="0" indent="0" defTabSz="230188">
              <a:buNone/>
            </a:pPr>
            <a:r>
              <a:rPr lang="en-US" b="1" dirty="0"/>
              <a:t>	</a:t>
            </a:r>
            <a:r>
              <a:rPr lang="en-US" dirty="0" smtClean="0">
                <a:solidFill>
                  <a:schemeClr val="accent1"/>
                </a:solidFill>
              </a:rPr>
              <a:t>http://nsf.gov/funding</a:t>
            </a:r>
          </a:p>
          <a:p>
            <a:pPr marL="0" indent="0" defTabSz="230188">
              <a:buNone/>
            </a:pPr>
            <a:endParaRPr lang="en-US" sz="900" b="1" dirty="0" smtClean="0"/>
          </a:p>
          <a:p>
            <a:r>
              <a:rPr lang="en-US" b="1" dirty="0" smtClean="0"/>
              <a:t>Grants.gov</a:t>
            </a:r>
          </a:p>
          <a:p>
            <a:pPr marL="0" indent="0">
              <a:buNone/>
              <a:tabLst>
                <a:tab pos="230188" algn="l"/>
              </a:tabLst>
            </a:pPr>
            <a:r>
              <a:rPr lang="en-US" b="1" dirty="0"/>
              <a:t>	</a:t>
            </a:r>
            <a:r>
              <a:rPr lang="en-US" dirty="0" smtClean="0">
                <a:solidFill>
                  <a:schemeClr val="accent1"/>
                </a:solidFill>
              </a:rPr>
              <a:t>http://www.grants.gov</a:t>
            </a:r>
          </a:p>
          <a:p>
            <a:pPr marL="0" indent="0">
              <a:buNone/>
              <a:tabLst>
                <a:tab pos="230188" algn="l"/>
              </a:tabLst>
            </a:pPr>
            <a:endParaRPr lang="en-US" sz="900" b="1" dirty="0" smtClean="0"/>
          </a:p>
          <a:p>
            <a:r>
              <a:rPr lang="en-US" b="1" dirty="0" smtClean="0"/>
              <a:t>Foundation Center</a:t>
            </a:r>
          </a:p>
          <a:p>
            <a:pPr marL="0" indent="0">
              <a:buNone/>
              <a:tabLst>
                <a:tab pos="230188" algn="l"/>
              </a:tabLst>
            </a:pPr>
            <a:r>
              <a:rPr lang="en-US" b="1" dirty="0"/>
              <a:t>	</a:t>
            </a:r>
            <a:r>
              <a:rPr lang="en-US" dirty="0" smtClean="0">
                <a:solidFill>
                  <a:schemeClr val="accent1"/>
                </a:solidFill>
              </a:rPr>
              <a:t>http://foundationcenter.org/findfunders/fundingsources/rfp.html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DCD2D-FBCF-43C3-A2C8-36E6D5DD405D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57200" y="1219200"/>
            <a:ext cx="8229600" cy="381000"/>
          </a:xfrm>
        </p:spPr>
        <p:txBody>
          <a:bodyPr/>
          <a:lstStyle/>
          <a:p>
            <a:r>
              <a:rPr lang="en-US" dirty="0" smtClean="0"/>
              <a:t>Publically Available Sites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11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Resources and Helpful Links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752600"/>
            <a:ext cx="8305800" cy="450532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  <a:tabLst>
                <a:tab pos="230188" algn="l"/>
              </a:tabLst>
            </a:pPr>
            <a:endParaRPr lang="en-US" sz="900" b="1" dirty="0" smtClean="0"/>
          </a:p>
          <a:p>
            <a:r>
              <a:rPr lang="en-US" b="1" dirty="0" smtClean="0"/>
              <a:t>Pivot</a:t>
            </a:r>
          </a:p>
          <a:p>
            <a:pPr marL="0" indent="0">
              <a:buNone/>
              <a:tabLst>
                <a:tab pos="230188" algn="l"/>
              </a:tabLst>
            </a:pPr>
            <a:r>
              <a:rPr lang="en-US" b="1" dirty="0"/>
              <a:t>	</a:t>
            </a:r>
            <a:r>
              <a:rPr lang="en-US" dirty="0" smtClean="0">
                <a:solidFill>
                  <a:schemeClr val="accent1"/>
                </a:solidFill>
              </a:rPr>
              <a:t>http://pivot.cos.com</a:t>
            </a:r>
          </a:p>
          <a:p>
            <a:pPr marL="0" indent="0">
              <a:buNone/>
              <a:tabLst>
                <a:tab pos="230188" algn="l"/>
              </a:tabLst>
            </a:pPr>
            <a:endParaRPr lang="en-US" sz="900" dirty="0" smtClean="0">
              <a:solidFill>
                <a:schemeClr val="accent1"/>
              </a:solidFill>
            </a:endParaRPr>
          </a:p>
          <a:p>
            <a:pPr>
              <a:tabLst>
                <a:tab pos="230188" algn="l"/>
              </a:tabLst>
            </a:pPr>
            <a:r>
              <a:rPr lang="en-US" b="1" dirty="0" smtClean="0"/>
              <a:t>Grant Forward</a:t>
            </a:r>
          </a:p>
          <a:p>
            <a:pPr marL="0" indent="0">
              <a:buNone/>
              <a:tabLst>
                <a:tab pos="230188" algn="l"/>
              </a:tabLst>
            </a:pPr>
            <a:r>
              <a:rPr lang="en-US" dirty="0" smtClean="0">
                <a:solidFill>
                  <a:schemeClr val="accent1"/>
                </a:solidFill>
              </a:rPr>
              <a:t>    http</a:t>
            </a:r>
            <a:r>
              <a:rPr lang="en-US" dirty="0">
                <a:solidFill>
                  <a:schemeClr val="accent1"/>
                </a:solidFill>
              </a:rPr>
              <a:t>://</a:t>
            </a:r>
            <a:r>
              <a:rPr lang="en-US" dirty="0" smtClean="0">
                <a:solidFill>
                  <a:schemeClr val="accent1"/>
                </a:solidFill>
              </a:rPr>
              <a:t>www.grantforward.com</a:t>
            </a:r>
          </a:p>
          <a:p>
            <a:pPr marL="0" indent="0">
              <a:buNone/>
              <a:tabLst>
                <a:tab pos="230188" algn="l"/>
              </a:tabLst>
            </a:pPr>
            <a:endParaRPr lang="en-US" sz="900" dirty="0" smtClean="0">
              <a:solidFill>
                <a:schemeClr val="accent1"/>
              </a:solidFill>
            </a:endParaRPr>
          </a:p>
          <a:p>
            <a:pPr>
              <a:tabLst>
                <a:tab pos="230188" algn="l"/>
              </a:tabLst>
            </a:pPr>
            <a:r>
              <a:rPr lang="en-US" b="1" dirty="0" smtClean="0"/>
              <a:t>SciVal Funding</a:t>
            </a:r>
          </a:p>
          <a:p>
            <a:pPr marL="0" indent="0">
              <a:buNone/>
              <a:tabLst>
                <a:tab pos="230188" algn="l"/>
              </a:tabLst>
            </a:pPr>
            <a:r>
              <a:rPr lang="en-US" dirty="0"/>
              <a:t>	</a:t>
            </a:r>
            <a:r>
              <a:rPr lang="en-US" dirty="0">
                <a:solidFill>
                  <a:schemeClr val="accent1"/>
                </a:solidFill>
              </a:rPr>
              <a:t>http://www.info.scival.com/ </a:t>
            </a:r>
            <a:endParaRPr lang="en-US" dirty="0" smtClean="0">
              <a:solidFill>
                <a:schemeClr val="accent1"/>
              </a:solidFill>
            </a:endParaRPr>
          </a:p>
          <a:p>
            <a:pPr marL="0" indent="0">
              <a:buNone/>
              <a:tabLst>
                <a:tab pos="230188" algn="l"/>
              </a:tabLst>
            </a:pPr>
            <a:endParaRPr lang="en-US" sz="1000" dirty="0" smtClean="0">
              <a:solidFill>
                <a:schemeClr val="accent1"/>
              </a:solidFill>
            </a:endParaRPr>
          </a:p>
          <a:p>
            <a:r>
              <a:rPr lang="en-US" b="1" dirty="0"/>
              <a:t>Foundation Directory Online</a:t>
            </a:r>
          </a:p>
          <a:p>
            <a:pPr marL="0" indent="0" defTabSz="230188">
              <a:buNone/>
            </a:pPr>
            <a:r>
              <a:rPr lang="en-US" b="1" dirty="0"/>
              <a:t>	</a:t>
            </a:r>
            <a:r>
              <a:rPr lang="en-US" dirty="0">
                <a:solidFill>
                  <a:schemeClr val="accent1"/>
                </a:solidFill>
              </a:rPr>
              <a:t>http://fconline.foundationcenter.org/</a:t>
            </a:r>
          </a:p>
          <a:p>
            <a:pPr marL="0" indent="0" defTabSz="230188">
              <a:buNone/>
            </a:pPr>
            <a:endParaRPr lang="en-US" sz="900" b="1" dirty="0"/>
          </a:p>
          <a:p>
            <a:r>
              <a:rPr lang="en-US" b="1" i="1" dirty="0"/>
              <a:t>info</a:t>
            </a:r>
            <a:r>
              <a:rPr lang="en-US" b="1" dirty="0"/>
              <a:t>Ed SPIN Funding Opportunities</a:t>
            </a:r>
            <a:endParaRPr lang="en-US" b="1" i="1" dirty="0"/>
          </a:p>
          <a:p>
            <a:pPr marL="0" indent="0" defTabSz="230188">
              <a:buNone/>
            </a:pPr>
            <a:r>
              <a:rPr lang="en-US" b="1" dirty="0"/>
              <a:t>	</a:t>
            </a:r>
            <a:r>
              <a:rPr lang="en-US" dirty="0">
                <a:solidFill>
                  <a:schemeClr val="accent1"/>
                </a:solidFill>
              </a:rPr>
              <a:t>http://</a:t>
            </a:r>
            <a:r>
              <a:rPr lang="en-US" dirty="0" smtClean="0">
                <a:solidFill>
                  <a:schemeClr val="accent1"/>
                </a:solidFill>
              </a:rPr>
              <a:t>infoedglobal.com/solutions/grants-contracts/spin-funding-</a:t>
            </a:r>
          </a:p>
          <a:p>
            <a:pPr marL="177800" indent="50800" defTabSz="230188">
              <a:buNone/>
            </a:pPr>
            <a:r>
              <a:rPr lang="en-US" dirty="0" smtClean="0">
                <a:solidFill>
                  <a:schemeClr val="accent1"/>
                </a:solidFill>
              </a:rPr>
              <a:t>opportunities</a:t>
            </a:r>
            <a:r>
              <a:rPr lang="en-US" dirty="0">
                <a:solidFill>
                  <a:schemeClr val="accent1"/>
                </a:solidFill>
              </a:rPr>
              <a:t>/ </a:t>
            </a:r>
          </a:p>
          <a:p>
            <a:pPr marL="0" indent="0" defTabSz="230188">
              <a:buNone/>
            </a:pPr>
            <a:endParaRPr lang="en-US" sz="9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DCD2D-FBCF-43C3-A2C8-36E6D5DD405D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 smtClean="0"/>
              <a:t>Paid Subscription Sites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25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Identifying Research Funding </a:t>
            </a:r>
            <a:r>
              <a:rPr lang="en-US" dirty="0" smtClean="0"/>
              <a:t>Opportunities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Kassie M. Obelleiro</a:t>
            </a:r>
          </a:p>
          <a:p>
            <a:pPr marL="0" indent="0">
              <a:buNone/>
            </a:pPr>
            <a:r>
              <a:rPr lang="en-US" dirty="0" smtClean="0"/>
              <a:t>Funding Opportunities Program Coordinator</a:t>
            </a:r>
          </a:p>
          <a:p>
            <a:pPr marL="0" indent="0">
              <a:buNone/>
            </a:pPr>
            <a:r>
              <a:rPr lang="en-US" dirty="0" smtClean="0"/>
              <a:t>Interdisciplinary Research Support</a:t>
            </a:r>
          </a:p>
          <a:p>
            <a:pPr marL="0" indent="0">
              <a:buNone/>
            </a:pPr>
            <a:r>
              <a:rPr lang="en-US" dirty="0" smtClean="0"/>
              <a:t>Phone: (530) 754-7738</a:t>
            </a:r>
          </a:p>
          <a:p>
            <a:pPr marL="0" indent="0">
              <a:buNone/>
            </a:pPr>
            <a:r>
              <a:rPr lang="en-US" dirty="0" smtClean="0"/>
              <a:t>E-mail: kobelleiro@ucdavis.edu / limsubmissions@ucdavis.edu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Rainbow Vogt</a:t>
            </a:r>
          </a:p>
          <a:p>
            <a:pPr marL="0" indent="0">
              <a:buNone/>
            </a:pPr>
            <a:r>
              <a:rPr lang="en-US" dirty="0" smtClean="0"/>
              <a:t>Editorial Coordinator</a:t>
            </a:r>
          </a:p>
          <a:p>
            <a:pPr marL="0" indent="0">
              <a:buNone/>
            </a:pPr>
            <a:r>
              <a:rPr lang="en-US" dirty="0"/>
              <a:t>Interdisciplinary Research Support</a:t>
            </a:r>
          </a:p>
          <a:p>
            <a:pPr marL="0" indent="0">
              <a:buNone/>
            </a:pPr>
            <a:r>
              <a:rPr lang="en-US" dirty="0"/>
              <a:t>Phone: (530) </a:t>
            </a:r>
            <a:r>
              <a:rPr lang="en-US" dirty="0" smtClean="0"/>
              <a:t>754-7788</a:t>
            </a:r>
          </a:p>
          <a:p>
            <a:pPr marL="0" indent="0">
              <a:buNone/>
            </a:pPr>
            <a:r>
              <a:rPr lang="en-US" dirty="0" smtClean="0"/>
              <a:t>E-mail</a:t>
            </a:r>
            <a:r>
              <a:rPr lang="en-US" dirty="0"/>
              <a:t>: ravogt@ucdavis.edu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 smtClean="0"/>
              <a:t>Contact Information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55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Office of Research Website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DCD2D-FBCF-43C3-A2C8-36E6D5DD405D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457200" y="1066800"/>
            <a:ext cx="8229600" cy="381000"/>
          </a:xfrm>
        </p:spPr>
        <p:txBody>
          <a:bodyPr/>
          <a:lstStyle/>
          <a:p>
            <a:r>
              <a:rPr lang="en-US" dirty="0" smtClean="0"/>
              <a:t>Preparing &amp; Submitting Proposals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05000"/>
            <a:ext cx="7531207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818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Pivot</a:t>
            </a:r>
            <a:br>
              <a:rPr lang="en-US" dirty="0"/>
            </a:br>
            <a:r>
              <a:rPr lang="en-US" dirty="0">
                <a:solidFill>
                  <a:schemeClr val="tx2"/>
                </a:solidFill>
              </a:rPr>
              <a:t>http://</a:t>
            </a:r>
            <a:r>
              <a:rPr lang="en-US" dirty="0" smtClean="0">
                <a:solidFill>
                  <a:schemeClr val="tx2"/>
                </a:solidFill>
              </a:rPr>
              <a:t>pivot.cos.com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11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b="1" dirty="0" smtClean="0">
                <a:latin typeface="Arial Black" pitchFamily="34" charset="0"/>
              </a:rPr>
              <a:t>Pivot</a:t>
            </a:r>
            <a:endParaRPr lang="en-US" sz="2400" b="1" dirty="0">
              <a:latin typeface="Arial Black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295400"/>
            <a:ext cx="8305800" cy="4962524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400" dirty="0" smtClean="0"/>
              <a:t>Search Funding Opportunities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Create Unique Searches and Receive Weekly Email Updates</a:t>
            </a:r>
          </a:p>
          <a:p>
            <a:pPr>
              <a:spcAft>
                <a:spcPts val="1200"/>
              </a:spcAft>
            </a:pPr>
            <a:r>
              <a:rPr lang="en-US" sz="2400" dirty="0" smtClean="0"/>
              <a:t>See Associated Internal Deadlines or Notes </a:t>
            </a:r>
            <a:endParaRPr lang="en-US" sz="2400" dirty="0"/>
          </a:p>
          <a:p>
            <a:pPr>
              <a:spcAft>
                <a:spcPts val="1200"/>
              </a:spcAft>
            </a:pPr>
            <a:r>
              <a:rPr lang="en-US" sz="2400" dirty="0" smtClean="0"/>
              <a:t>Track Individual Funding Opportunities</a:t>
            </a:r>
          </a:p>
          <a:p>
            <a:pPr>
              <a:spcAft>
                <a:spcPts val="1200"/>
              </a:spcAft>
            </a:pPr>
            <a:r>
              <a:rPr lang="en-US" sz="2400" dirty="0" smtClean="0"/>
              <a:t>Claim Your Profile and View Funding Search Results 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Find Collaborators</a:t>
            </a:r>
          </a:p>
          <a:p>
            <a:pPr marL="0" indent="0">
              <a:spcAft>
                <a:spcPts val="1200"/>
              </a:spcAft>
              <a:buNone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spcAft>
                <a:spcPts val="1200"/>
              </a:spcAft>
              <a:buNone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0" indent="0" defTabSz="230188">
              <a:buNone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DCD2D-FBCF-43C3-A2C8-36E6D5DD405D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145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Grant Forward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chemeClr val="tx2"/>
                </a:solidFill>
              </a:rPr>
              <a:t>http://</a:t>
            </a:r>
            <a:r>
              <a:rPr lang="en-US" dirty="0" smtClean="0">
                <a:solidFill>
                  <a:schemeClr val="tx2"/>
                </a:solidFill>
              </a:rPr>
              <a:t>www.grantforward.com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68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C2990E"/>
      </a:accent1>
      <a:accent2>
        <a:srgbClr val="D9BE59"/>
      </a:accent2>
      <a:accent3>
        <a:srgbClr val="D1E959"/>
      </a:accent3>
      <a:accent4>
        <a:srgbClr val="00386A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22849</TotalTime>
  <Words>1064</Words>
  <Application>Microsoft Office PowerPoint</Application>
  <PresentationFormat>On-screen Show (4:3)</PresentationFormat>
  <Paragraphs>324</Paragraphs>
  <Slides>55</Slides>
  <Notes>40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Office Theme</vt:lpstr>
      <vt:lpstr>PowerPoint Presentation</vt:lpstr>
      <vt:lpstr>Identifying Research Funding Opportunities</vt:lpstr>
      <vt:lpstr>Office of Research Website  http://research.ucdavis.edu/pgc/fo </vt:lpstr>
      <vt:lpstr>Office of Research Website</vt:lpstr>
      <vt:lpstr>Office of Research Website</vt:lpstr>
      <vt:lpstr>Office of Research Website</vt:lpstr>
      <vt:lpstr>Pivot http://pivot.cos.com</vt:lpstr>
      <vt:lpstr>Pivot</vt:lpstr>
      <vt:lpstr>Grant Forward http://www.grantforward.com</vt:lpstr>
      <vt:lpstr>Grant Forward</vt:lpstr>
      <vt:lpstr>Grants.gov</vt:lpstr>
      <vt:lpstr>Grants.gov Funding Search</vt:lpstr>
      <vt:lpstr>Grants.gov Funding Search</vt:lpstr>
      <vt:lpstr>Grants.gov: Basic Search</vt:lpstr>
      <vt:lpstr>Grants.gov: Basic Search Results</vt:lpstr>
      <vt:lpstr>Grants.gov: Browse by Category</vt:lpstr>
      <vt:lpstr>Grants.gov: Browse by Category - Health</vt:lpstr>
      <vt:lpstr>Grants.gov: Advanced Search</vt:lpstr>
      <vt:lpstr>Grants.gov: Advanced Search Results</vt:lpstr>
      <vt:lpstr>Grants.gov: Funding Updates</vt:lpstr>
      <vt:lpstr>National Institutes of Health</vt:lpstr>
      <vt:lpstr>National Institutes of Health (NIH) </vt:lpstr>
      <vt:lpstr>National Institutes of Health (NIH) </vt:lpstr>
      <vt:lpstr>NIH</vt:lpstr>
      <vt:lpstr>NIH</vt:lpstr>
      <vt:lpstr>NIH</vt:lpstr>
      <vt:lpstr>NIH: Program Announcements</vt:lpstr>
      <vt:lpstr>National Institutes of Health (NIH)</vt:lpstr>
      <vt:lpstr>NIH: Identifying Institutes</vt:lpstr>
      <vt:lpstr>NIH: Identifying Institutes</vt:lpstr>
      <vt:lpstr>NIH: Determining Relevant Priority Areas</vt:lpstr>
      <vt:lpstr>NIH: Determining Relevant Priority Areas</vt:lpstr>
      <vt:lpstr>NINR: Finding Parent Announcements</vt:lpstr>
      <vt:lpstr>NINR: Finding Parent Announcements</vt:lpstr>
      <vt:lpstr>NINR: Finding Parent Announcements</vt:lpstr>
      <vt:lpstr>NIH</vt:lpstr>
      <vt:lpstr>NIH</vt:lpstr>
      <vt:lpstr>NIH</vt:lpstr>
      <vt:lpstr>NIH: Program Announcements</vt:lpstr>
      <vt:lpstr>NIH: Funding Opportunities and Notices</vt:lpstr>
      <vt:lpstr>NIH: All Program Announcements</vt:lpstr>
      <vt:lpstr>NIH: Program Announcement Search Results </vt:lpstr>
      <vt:lpstr>NIH: Request for Applications (RFAs)</vt:lpstr>
      <vt:lpstr>NIH: RFA Search Results</vt:lpstr>
      <vt:lpstr>NIH: Advanced Search</vt:lpstr>
      <vt:lpstr>NIH: Advanced Search</vt:lpstr>
      <vt:lpstr>NIH: Advanced Search Results</vt:lpstr>
      <vt:lpstr>National Institutes of Health (NIH)</vt:lpstr>
      <vt:lpstr>National Institutes of Health (NIH)</vt:lpstr>
      <vt:lpstr>National Institutes of Health (NIH)</vt:lpstr>
      <vt:lpstr>NIH: NIAID Grant Strategy Guide</vt:lpstr>
      <vt:lpstr>Resources and Other Helpful Links</vt:lpstr>
      <vt:lpstr>Resources and Helpful Links</vt:lpstr>
      <vt:lpstr>Resources and Helpful Links</vt:lpstr>
      <vt:lpstr>Identifying Research Funding Opportunities</vt:lpstr>
    </vt:vector>
  </TitlesOfParts>
  <Company>RHINO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Kassie Obelleiro</dc:creator>
  <cp:lastModifiedBy>Kassie Obelleiro</cp:lastModifiedBy>
  <cp:revision>617</cp:revision>
  <cp:lastPrinted>2012-11-07T19:27:19Z</cp:lastPrinted>
  <dcterms:created xsi:type="dcterms:W3CDTF">2011-06-02T19:06:21Z</dcterms:created>
  <dcterms:modified xsi:type="dcterms:W3CDTF">2013-09-20T17:23:50Z</dcterms:modified>
</cp:coreProperties>
</file>