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4" r:id="rId3"/>
    <p:sldId id="295" r:id="rId4"/>
    <p:sldId id="311" r:id="rId5"/>
    <p:sldId id="297" r:id="rId6"/>
    <p:sldId id="260" r:id="rId7"/>
    <p:sldId id="287" r:id="rId8"/>
    <p:sldId id="289" r:id="rId9"/>
    <p:sldId id="290" r:id="rId10"/>
    <p:sldId id="288" r:id="rId11"/>
    <p:sldId id="294" r:id="rId12"/>
    <p:sldId id="298" r:id="rId13"/>
    <p:sldId id="275" r:id="rId14"/>
    <p:sldId id="267" r:id="rId15"/>
    <p:sldId id="292" r:id="rId16"/>
    <p:sldId id="310" r:id="rId17"/>
    <p:sldId id="291" r:id="rId18"/>
    <p:sldId id="299" r:id="rId19"/>
    <p:sldId id="293" r:id="rId20"/>
    <p:sldId id="309" r:id="rId21"/>
    <p:sldId id="300" r:id="rId22"/>
    <p:sldId id="276" r:id="rId23"/>
    <p:sldId id="301" r:id="rId24"/>
    <p:sldId id="308" r:id="rId25"/>
    <p:sldId id="3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6D4"/>
    <a:srgbClr val="033E71"/>
    <a:srgbClr val="045498"/>
    <a:srgbClr val="7BA7CB"/>
    <a:srgbClr val="ADC1D2"/>
    <a:srgbClr val="034175"/>
    <a:srgbClr val="F3F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6395" autoAdjust="0"/>
  </p:normalViewPr>
  <p:slideViewPr>
    <p:cSldViewPr snapToGrid="0">
      <p:cViewPr varScale="1">
        <p:scale>
          <a:sx n="100" d="100"/>
          <a:sy n="100" d="100"/>
        </p:scale>
        <p:origin x="750" y="10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3003"/>
    </p:cViewPr>
  </p:sorterViewPr>
  <p:notesViewPr>
    <p:cSldViewPr snapToGrid="0">
      <p:cViewPr>
        <p:scale>
          <a:sx n="100" d="100"/>
          <a:sy n="100" d="100"/>
        </p:scale>
        <p:origin x="2106" y="-52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AC17C-A2C3-4553-9E64-E26DF7F21670}"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29AD1-B321-434F-AF51-8223CFC75535}" type="slidenum">
              <a:rPr lang="en-US" smtClean="0"/>
              <a:t>‹#›</a:t>
            </a:fld>
            <a:endParaRPr lang="en-US"/>
          </a:p>
        </p:txBody>
      </p:sp>
    </p:spTree>
    <p:extLst>
      <p:ext uri="{BB962C8B-B14F-4D97-AF65-F5344CB8AC3E}">
        <p14:creationId xmlns:p14="http://schemas.microsoft.com/office/powerpoint/2010/main" val="54188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7500" y="4400549"/>
            <a:ext cx="6121400" cy="4603751"/>
          </a:xfrm>
        </p:spPr>
        <p:txBody>
          <a:bodyPr/>
          <a:lstStyle/>
          <a:p>
            <a:r>
              <a:rPr lang="en-US" dirty="0">
                <a:cs typeface="Calibri"/>
              </a:rPr>
              <a:t>Estimated time on slide: 0.5 minute</a:t>
            </a:r>
          </a:p>
          <a:p>
            <a:r>
              <a:rPr lang="en-US" dirty="0">
                <a:cs typeface="Calibri"/>
              </a:rPr>
              <a:t>Presenter: Kari</a:t>
            </a:r>
          </a:p>
          <a:p>
            <a:endParaRPr lang="en-US" dirty="0">
              <a:cs typeface="Calibri"/>
            </a:endParaRPr>
          </a:p>
          <a:p>
            <a:r>
              <a:rPr lang="en-US" dirty="0">
                <a:cs typeface="Calibri"/>
              </a:rPr>
              <a:t>Thank you all for joining today! I’m excited to get started on this presentation. </a:t>
            </a:r>
          </a:p>
          <a:p>
            <a:endParaRPr lang="en-US" dirty="0">
              <a:cs typeface="Calibri"/>
            </a:endParaRPr>
          </a:p>
          <a:p>
            <a:r>
              <a:rPr lang="en-US" dirty="0">
                <a:cs typeface="Calibri"/>
              </a:rPr>
              <a:t>The purpose of this webinar is to encourage you to consider submitting an</a:t>
            </a:r>
            <a:r>
              <a:rPr lang="en-US" baseline="0" dirty="0">
                <a:cs typeface="Calibri"/>
              </a:rPr>
              <a:t> abstract </a:t>
            </a:r>
            <a:r>
              <a:rPr lang="en-US" dirty="0">
                <a:cs typeface="Calibri"/>
              </a:rPr>
              <a:t>for a 2019</a:t>
            </a:r>
            <a:r>
              <a:rPr lang="en-US" baseline="0" dirty="0">
                <a:cs typeface="Calibri"/>
              </a:rPr>
              <a:t> conference presentation</a:t>
            </a:r>
            <a:r>
              <a:rPr lang="en-US" dirty="0">
                <a:cs typeface="Calibri"/>
              </a:rPr>
              <a:t>. We want to make it less overwhelming or intimidating. </a:t>
            </a:r>
          </a:p>
          <a:p>
            <a:endParaRPr lang="en-US" dirty="0">
              <a:cs typeface="Calibri"/>
            </a:endParaRPr>
          </a:p>
          <a:p>
            <a:r>
              <a:rPr lang="en-US" dirty="0">
                <a:cs typeface="Calibri"/>
              </a:rPr>
              <a:t>Next, we’ll be introducing the call for abstracts, highlighting some of the expectations for each</a:t>
            </a:r>
            <a:r>
              <a:rPr lang="en-US" baseline="0" dirty="0">
                <a:cs typeface="Calibri"/>
              </a:rPr>
              <a:t> of the format options</a:t>
            </a:r>
            <a:r>
              <a:rPr lang="en-US" dirty="0">
                <a:cs typeface="Calibri"/>
              </a:rPr>
              <a:t>. </a:t>
            </a:r>
          </a:p>
          <a:p>
            <a:endParaRPr lang="en-US" dirty="0">
              <a:cs typeface="Calibri"/>
            </a:endParaRPr>
          </a:p>
          <a:p>
            <a:r>
              <a:rPr lang="en-US" dirty="0">
                <a:cs typeface="Calibri"/>
              </a:rPr>
              <a:t>Finally, we will walk</a:t>
            </a:r>
            <a:r>
              <a:rPr lang="en-US" baseline="0" dirty="0">
                <a:cs typeface="Calibri"/>
              </a:rPr>
              <a:t> you through the abstract components, review criteria, and how to submit your abstract. </a:t>
            </a:r>
            <a:endParaRPr lang="en-US" dirty="0">
              <a:cs typeface="Calibri"/>
            </a:endParaRPr>
          </a:p>
        </p:txBody>
      </p:sp>
      <p:sp>
        <p:nvSpPr>
          <p:cNvPr id="4" name="Slide Number Placeholder 3"/>
          <p:cNvSpPr>
            <a:spLocks noGrp="1"/>
          </p:cNvSpPr>
          <p:nvPr>
            <p:ph type="sldNum" sz="quarter" idx="5"/>
          </p:nvPr>
        </p:nvSpPr>
        <p:spPr/>
        <p:txBody>
          <a:bodyPr/>
          <a:lstStyle/>
          <a:p>
            <a:fld id="{CE429AD1-B321-434F-AF51-8223CFC75535}" type="slidenum">
              <a:rPr lang="en-US" smtClean="0"/>
              <a:t>1</a:t>
            </a:fld>
            <a:endParaRPr lang="en-US"/>
          </a:p>
        </p:txBody>
      </p:sp>
    </p:spTree>
    <p:extLst>
      <p:ext uri="{BB962C8B-B14F-4D97-AF65-F5344CB8AC3E}">
        <p14:creationId xmlns:p14="http://schemas.microsoft.com/office/powerpoint/2010/main" val="4048643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latin typeface="Century Gothic" panose="020B0502020202020204" pitchFamily="34" charset="0"/>
              </a:rPr>
              <a:t>Roundtable sessions</a:t>
            </a:r>
            <a:r>
              <a:rPr lang="en-US" b="0" baseline="0" dirty="0">
                <a:latin typeface="Century Gothic" panose="020B0502020202020204" pitchFamily="34" charset="0"/>
              </a:rPr>
              <a:t> are scheduled for one hour and will </a:t>
            </a:r>
            <a:r>
              <a:rPr lang="en-US" dirty="0">
                <a:latin typeface="Century Gothic" panose="020B0502020202020204" pitchFamily="34" charset="0"/>
              </a:rPr>
              <a:t>allow conference attendees to participate in a discussion focused on a specific issue related to Research Development. Roundtables encourage networking and sharing of individual experiences in an open setting. </a:t>
            </a:r>
          </a:p>
          <a:p>
            <a:pPr marL="0" indent="0" algn="l">
              <a:buFont typeface="Arial" panose="020B0604020202020204" pitchFamily="34" charset="0"/>
              <a:buNone/>
            </a:pPr>
            <a:endParaRPr lang="en-US" dirty="0">
              <a:latin typeface="Century Gothic" panose="020B0502020202020204" pitchFamily="34" charset="0"/>
            </a:endParaRPr>
          </a:p>
          <a:p>
            <a:pPr marL="0" indent="0" algn="l">
              <a:buFont typeface="Arial" panose="020B0604020202020204" pitchFamily="34" charset="0"/>
              <a:buNone/>
            </a:pPr>
            <a:r>
              <a:rPr lang="en-US" dirty="0">
                <a:latin typeface="Century Gothic" panose="020B0502020202020204" pitchFamily="34" charset="0"/>
              </a:rPr>
              <a:t>Applicants should provide a description of the topic and its relevance to NORDP members, as well as be willing to commit to leading the roundtable discussion. Applicant will serve as “host.”  Roundtables are scheduled</a:t>
            </a:r>
            <a:r>
              <a:rPr lang="en-US" baseline="0" dirty="0">
                <a:latin typeface="Century Gothic" panose="020B0502020202020204" pitchFamily="34" charset="0"/>
              </a:rPr>
              <a:t> for </a:t>
            </a:r>
            <a:r>
              <a:rPr lang="en-US" dirty="0">
                <a:latin typeface="Century Gothic" panose="020B0502020202020204" pitchFamily="34" charset="0"/>
              </a:rPr>
              <a:t>Tuesday, April 30 and Wednesday, May 1.</a:t>
            </a:r>
          </a:p>
          <a:p>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10</a:t>
            </a:fld>
            <a:endParaRPr lang="en-US"/>
          </a:p>
        </p:txBody>
      </p:sp>
    </p:spTree>
    <p:extLst>
      <p:ext uri="{BB962C8B-B14F-4D97-AF65-F5344CB8AC3E}">
        <p14:creationId xmlns:p14="http://schemas.microsoft.com/office/powerpoint/2010/main" val="19425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 this year, the NORDP </a:t>
            </a:r>
            <a:r>
              <a:rPr lang="en-US" dirty="0" err="1"/>
              <a:t>ProBoard</a:t>
            </a:r>
            <a:r>
              <a:rPr lang="en-US" baseline="0" dirty="0"/>
              <a:t> is available to support collaboration and networking opportunities between NORDP members.  </a:t>
            </a:r>
            <a:r>
              <a:rPr lang="en-US" dirty="0"/>
              <a:t>Need a co-presenter because you are considering a panel session?</a:t>
            </a:r>
            <a:r>
              <a:rPr lang="en-US" baseline="0" dirty="0"/>
              <a:t> Looking to be a co-presenter because you are proposing a two-hour session and need assistance with implementing interactive activities? New to presenting and are interested in collaborating with a NORDP veteran? Check out the NORDP </a:t>
            </a:r>
            <a:r>
              <a:rPr lang="en-US" baseline="0" dirty="0" err="1"/>
              <a:t>ProBoard</a:t>
            </a:r>
            <a:r>
              <a:rPr lang="en-US" baseline="0" dirty="0"/>
              <a:t> for your various collaboration needs.  </a:t>
            </a:r>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11</a:t>
            </a:fld>
            <a:endParaRPr lang="en-US"/>
          </a:p>
        </p:txBody>
      </p:sp>
    </p:spTree>
    <p:extLst>
      <p:ext uri="{BB962C8B-B14F-4D97-AF65-F5344CB8AC3E}">
        <p14:creationId xmlns:p14="http://schemas.microsoft.com/office/powerpoint/2010/main" val="16447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briefly about the various application components</a:t>
            </a:r>
            <a:r>
              <a:rPr lang="en-US" baseline="0" dirty="0"/>
              <a:t> and some considerations for each section. We’ve already covered the different session types. Let’s talk next about the Intended Audience.  </a:t>
            </a:r>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12</a:t>
            </a:fld>
            <a:endParaRPr lang="en-US"/>
          </a:p>
        </p:txBody>
      </p:sp>
    </p:spTree>
    <p:extLst>
      <p:ext uri="{BB962C8B-B14F-4D97-AF65-F5344CB8AC3E}">
        <p14:creationId xmlns:p14="http://schemas.microsoft.com/office/powerpoint/2010/main" val="244869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NORDP community, we all have very different roles, expertise, and skill sets. Along with that, we have different career aspirations. </a:t>
            </a:r>
          </a:p>
          <a:p>
            <a:endParaRPr lang="en-US" dirty="0"/>
          </a:p>
          <a:p>
            <a:r>
              <a:rPr lang="en-US" dirty="0"/>
              <a:t>When designing your session, you’ll want to keep in mind our evolving demographics as an organization (check out our website for more information).</a:t>
            </a:r>
          </a:p>
          <a:p>
            <a:endParaRPr lang="en-US" dirty="0"/>
          </a:p>
          <a:p>
            <a:r>
              <a:rPr lang="en-US" dirty="0"/>
              <a:t>Ask yourself key questions, including: is this purposefully narrow, or appropriate to a wider audience?</a:t>
            </a:r>
            <a:r>
              <a:rPr lang="en-US" baseline="0" dirty="0"/>
              <a:t> </a:t>
            </a:r>
            <a:endParaRPr lang="en-US" dirty="0"/>
          </a:p>
          <a:p>
            <a:endParaRPr lang="en-US" dirty="0"/>
          </a:p>
          <a:p>
            <a:r>
              <a:rPr lang="en-US" dirty="0"/>
              <a:t>Remember, you’ll want to clearly define your target audience for your</a:t>
            </a:r>
            <a:r>
              <a:rPr lang="en-US" baseline="0" dirty="0"/>
              <a:t> session</a:t>
            </a:r>
            <a:r>
              <a:rPr lang="en-US" dirty="0"/>
              <a:t>, as that’s who we’ll advertise it to. </a:t>
            </a:r>
          </a:p>
          <a:p>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13</a:t>
            </a:fld>
            <a:endParaRPr lang="en-US"/>
          </a:p>
        </p:txBody>
      </p:sp>
    </p:spTree>
    <p:extLst>
      <p:ext uri="{BB962C8B-B14F-4D97-AF65-F5344CB8AC3E}">
        <p14:creationId xmlns:p14="http://schemas.microsoft.com/office/powerpoint/2010/main" val="2100875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the get go, you should clearly state why your abstract is relevant to NORDP. If you aren’t able to answer how you’re relevant, then you need to continue to work on the concept!</a:t>
            </a:r>
          </a:p>
          <a:p>
            <a:endParaRPr lang="en-US" dirty="0">
              <a:cs typeface="Calibri"/>
            </a:endParaRPr>
          </a:p>
          <a:p>
            <a:r>
              <a:rPr lang="en-US" dirty="0">
                <a:cs typeface="Calibri"/>
              </a:rPr>
              <a:t>NORDP is a growing, evolving, and diverse group of individuals committed to the concept of research development. A broad understanding of what NORDP is trying to achieve will help you contextualize your session into our work as RD professionals. </a:t>
            </a:r>
          </a:p>
          <a:p>
            <a:endParaRPr lang="en-US" dirty="0">
              <a:cs typeface="Calibri"/>
            </a:endParaRPr>
          </a:p>
          <a:p>
            <a:r>
              <a:rPr lang="en-US" dirty="0">
                <a:cs typeface="Calibri"/>
              </a:rPr>
              <a:t>It might be useful to consider the following questions:</a:t>
            </a:r>
          </a:p>
          <a:p>
            <a:pPr marL="171450" indent="-171450">
              <a:buFont typeface="Arial" panose="020B0604020202020204" pitchFamily="34" charset="0"/>
              <a:buChar char="•"/>
            </a:pPr>
            <a:r>
              <a:rPr lang="en-US" dirty="0">
                <a:cs typeface="Calibri"/>
              </a:rPr>
              <a:t>What would the NORDP community find useful about your presentation? </a:t>
            </a:r>
          </a:p>
          <a:p>
            <a:pPr marL="171450" indent="-171450">
              <a:buFont typeface="Arial" panose="020B0604020202020204" pitchFamily="34" charset="0"/>
              <a:buChar char="•"/>
            </a:pPr>
            <a:r>
              <a:rPr lang="en-US" dirty="0">
                <a:cs typeface="Calibri"/>
              </a:rPr>
              <a:t>Can you articulate overarching learning objectives? </a:t>
            </a:r>
          </a:p>
          <a:p>
            <a:pPr marL="171450" indent="-171450">
              <a:buFont typeface="Arial" panose="020B0604020202020204" pitchFamily="34" charset="0"/>
              <a:buChar char="•"/>
            </a:pPr>
            <a:r>
              <a:rPr lang="en-US" dirty="0">
                <a:cs typeface="Calibri"/>
              </a:rPr>
              <a:t>Are there ways to describe a benefit for attending your presentation?</a:t>
            </a:r>
          </a:p>
          <a:p>
            <a:pPr marL="0" indent="0">
              <a:buFont typeface="Arial" panose="020B0604020202020204" pitchFamily="34" charset="0"/>
              <a:buNone/>
            </a:pP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14</a:t>
            </a:fld>
            <a:endParaRPr lang="en-US"/>
          </a:p>
        </p:txBody>
      </p:sp>
    </p:spTree>
    <p:extLst>
      <p:ext uri="{BB962C8B-B14F-4D97-AF65-F5344CB8AC3E}">
        <p14:creationId xmlns:p14="http://schemas.microsoft.com/office/powerpoint/2010/main" val="1250616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pPr>
            <a:r>
              <a:rPr lang="en-US" sz="1200" b="1" dirty="0">
                <a:latin typeface="Century Gothic" panose="020B0502020202020204" pitchFamily="34" charset="0"/>
              </a:rPr>
              <a:t>You will need</a:t>
            </a:r>
            <a:r>
              <a:rPr lang="en-US" sz="1200" b="1" baseline="0" dirty="0">
                <a:latin typeface="Century Gothic" panose="020B0502020202020204" pitchFamily="34" charset="0"/>
              </a:rPr>
              <a:t> to identify a target audience for your session. You have four options during the abstract submission process: </a:t>
            </a:r>
            <a:endParaRPr lang="en-US" sz="1200" b="1" dirty="0">
              <a:latin typeface="Century Gothic" panose="020B0502020202020204" pitchFamily="34" charset="0"/>
            </a:endParaRPr>
          </a:p>
          <a:p>
            <a:pPr algn="l">
              <a:lnSpc>
                <a:spcPct val="100000"/>
              </a:lnSpc>
            </a:pPr>
            <a:r>
              <a:rPr lang="en-US" sz="1200" b="1" dirty="0">
                <a:latin typeface="Century Gothic" panose="020B0502020202020204" pitchFamily="34" charset="0"/>
              </a:rPr>
              <a:t>Essential:</a:t>
            </a:r>
            <a:r>
              <a:rPr lang="en-US" sz="1200" dirty="0">
                <a:latin typeface="Century Gothic" panose="020B0502020202020204" pitchFamily="34" charset="0"/>
              </a:rPr>
              <a:t> This is</a:t>
            </a:r>
            <a:r>
              <a:rPr lang="en-US" sz="1200" baseline="0" dirty="0">
                <a:latin typeface="Century Gothic" panose="020B0502020202020204" pitchFamily="34" charset="0"/>
              </a:rPr>
              <a:t> content designed to </a:t>
            </a:r>
            <a:r>
              <a:rPr lang="en-US" sz="1200" dirty="0">
                <a:latin typeface="Century Gothic" panose="020B0502020202020204" pitchFamily="34" charset="0"/>
              </a:rPr>
              <a:t>provide knowledge and content fundamental to research</a:t>
            </a:r>
            <a:r>
              <a:rPr lang="en-US" sz="1200" baseline="0" dirty="0">
                <a:latin typeface="Century Gothic" panose="020B0502020202020204" pitchFamily="34" charset="0"/>
              </a:rPr>
              <a:t> development</a:t>
            </a:r>
            <a:r>
              <a:rPr lang="en-US" sz="1200" dirty="0">
                <a:latin typeface="Century Gothic" panose="020B0502020202020204" pitchFamily="34" charset="0"/>
              </a:rPr>
              <a:t>. Content may be appropriate for individuals interested in</a:t>
            </a:r>
            <a:r>
              <a:rPr lang="en-US" sz="1200" baseline="0" dirty="0">
                <a:latin typeface="Century Gothic" panose="020B0502020202020204" pitchFamily="34" charset="0"/>
              </a:rPr>
              <a:t> research development, </a:t>
            </a:r>
            <a:r>
              <a:rPr lang="en-US" sz="1200" dirty="0">
                <a:latin typeface="Century Gothic" panose="020B0502020202020204" pitchFamily="34" charset="0"/>
              </a:rPr>
              <a:t>new to RD, individuals already in RD but whose job responsibilities do not currently include the indicated topic, or those who want a refresher. Just remember that “essential” doesn’t mean “easy.”</a:t>
            </a:r>
          </a:p>
          <a:p>
            <a:pPr algn="l">
              <a:lnSpc>
                <a:spcPct val="100000"/>
              </a:lnSpc>
            </a:pPr>
            <a:endParaRPr lang="en-US" sz="1200" b="1" dirty="0">
              <a:latin typeface="Century Gothic" panose="020B0502020202020204" pitchFamily="34" charset="0"/>
            </a:endParaRPr>
          </a:p>
          <a:p>
            <a:pPr algn="l">
              <a:lnSpc>
                <a:spcPct val="100000"/>
              </a:lnSpc>
            </a:pPr>
            <a:r>
              <a:rPr lang="en-US" sz="1200" b="1" dirty="0">
                <a:latin typeface="Century Gothic" panose="020B0502020202020204" pitchFamily="34" charset="0"/>
              </a:rPr>
              <a:t>Intermediate</a:t>
            </a:r>
            <a:r>
              <a:rPr lang="en-US" sz="1200" dirty="0">
                <a:latin typeface="Century Gothic" panose="020B0502020202020204" pitchFamily="34" charset="0"/>
              </a:rPr>
              <a:t>: This is content that is fundamental to RD, but indicative of or relevant to individuals who have been involved in RD (or the given topic) for more than one year. This information can also be useful to individuals thinking about the next steps in their career or about skills and responsibilities they want to gain.</a:t>
            </a:r>
          </a:p>
          <a:p>
            <a:pPr algn="l">
              <a:lnSpc>
                <a:spcPct val="100000"/>
              </a:lnSpc>
            </a:pPr>
            <a:endParaRPr lang="en-US" sz="1200" b="1" dirty="0">
              <a:latin typeface="Century Gothic" panose="020B0502020202020204" pitchFamily="34" charset="0"/>
            </a:endParaRPr>
          </a:p>
          <a:p>
            <a:pPr algn="l">
              <a:lnSpc>
                <a:spcPct val="100000"/>
              </a:lnSpc>
            </a:pPr>
            <a:r>
              <a:rPr lang="en-US" sz="1200" b="1" dirty="0">
                <a:latin typeface="Century Gothic" panose="020B0502020202020204" pitchFamily="34" charset="0"/>
              </a:rPr>
              <a:t>Advanced</a:t>
            </a:r>
            <a:r>
              <a:rPr lang="en-US" sz="1200" dirty="0">
                <a:latin typeface="Century Gothic" panose="020B0502020202020204" pitchFamily="34" charset="0"/>
              </a:rPr>
              <a:t>: Content is relevant to and aimed at individuals who already have significant skills in the given topic; who have or are working toward leadership roles in RD (including those who are “offices of one”); and/or who have an institutional leadership role or advise institutional leaders.  This information can also be useful to experienced individuals thinking about their next career steps or about skills or responsibilities they want to gain.</a:t>
            </a:r>
          </a:p>
          <a:p>
            <a:pPr algn="l">
              <a:lnSpc>
                <a:spcPct val="100000"/>
              </a:lnSpc>
            </a:pPr>
            <a:endParaRPr lang="en-US" sz="1200" b="1" dirty="0">
              <a:latin typeface="Century Gothic" panose="020B0502020202020204" pitchFamily="34" charset="0"/>
            </a:endParaRPr>
          </a:p>
          <a:p>
            <a:pPr algn="l">
              <a:lnSpc>
                <a:spcPct val="100000"/>
              </a:lnSpc>
            </a:pPr>
            <a:r>
              <a:rPr lang="en-US" sz="1200" b="1" dirty="0">
                <a:latin typeface="Century Gothic" panose="020B0502020202020204" pitchFamily="34" charset="0"/>
              </a:rPr>
              <a:t>All members</a:t>
            </a:r>
            <a:r>
              <a:rPr lang="en-US" sz="1200" dirty="0">
                <a:latin typeface="Century Gothic" panose="020B0502020202020204" pitchFamily="34" charset="0"/>
              </a:rPr>
              <a:t>: This session is relevant to those at all stages in their research development careers.</a:t>
            </a:r>
          </a:p>
          <a:p>
            <a:pPr algn="l">
              <a:lnSpc>
                <a:spcPct val="100000"/>
              </a:lnSpc>
            </a:pPr>
            <a:endParaRPr lang="en-US" sz="1200" dirty="0">
              <a:latin typeface="Century Gothic" panose="020B0502020202020204" pitchFamily="34" charset="0"/>
            </a:endParaRPr>
          </a:p>
          <a:p>
            <a:pPr algn="l">
              <a:lnSpc>
                <a:spcPct val="100000"/>
              </a:lnSpc>
            </a:pPr>
            <a:r>
              <a:rPr lang="en-US" sz="1200" dirty="0">
                <a:latin typeface="Century Gothic" panose="020B0502020202020204" pitchFamily="34" charset="0"/>
              </a:rPr>
              <a:t>Just a</a:t>
            </a:r>
            <a:r>
              <a:rPr lang="en-US" sz="1200" baseline="0" dirty="0">
                <a:latin typeface="Century Gothic" panose="020B0502020202020204" pitchFamily="34" charset="0"/>
              </a:rPr>
              <a:t> reminder… NORDP membership is growing every day. A session that is narrowly, but appropriately focused, stands a better chance of selection versus an abstract that is too broad and misidentifies the intended audience for its content. </a:t>
            </a:r>
            <a:endParaRPr lang="en-US" sz="1200" dirty="0">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15</a:t>
            </a:fld>
            <a:endParaRPr lang="en-US"/>
          </a:p>
        </p:txBody>
      </p:sp>
    </p:spTree>
    <p:extLst>
      <p:ext uri="{BB962C8B-B14F-4D97-AF65-F5344CB8AC3E}">
        <p14:creationId xmlns:p14="http://schemas.microsoft.com/office/powerpoint/2010/main" val="404606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a:t>
            </a:r>
            <a:r>
              <a:rPr lang="en-US" baseline="0" dirty="0"/>
              <a:t> authors will need to submit brief bios of 500 characters. Carefully consider developing your bio so that the reviewers will be able to determine how your expertise, education, and background are directly related to the proposed session. Remember, the reviewers probably don’t know you or anything about you—they have no idea how or why you are qualified to present. This is your chance to tell the reviewers about your experience and background and why you are awesome! </a:t>
            </a:r>
          </a:p>
          <a:p>
            <a:endParaRPr lang="en-US" baseline="0" dirty="0"/>
          </a:p>
          <a:p>
            <a:r>
              <a:rPr lang="en-US" dirty="0">
                <a:cs typeface="Calibri"/>
              </a:rPr>
              <a:t>When providing information about yourself, it’s always good to convince the reader that you have what it takes to present on the topic. </a:t>
            </a:r>
          </a:p>
          <a:p>
            <a:endParaRPr lang="en-US" dirty="0">
              <a:cs typeface="Calibri"/>
            </a:endParaRPr>
          </a:p>
          <a:p>
            <a:r>
              <a:rPr lang="en-US" dirty="0">
                <a:cs typeface="Calibri"/>
              </a:rPr>
              <a:t>However, you do not need to be top of your game! We’re looking for diversity in workshops and presenters. So, keep it accurate and reflect why you’re not only passionate about the topic, but also bring your expertise to the table for this workshop topic. </a:t>
            </a:r>
          </a:p>
          <a:p>
            <a:endParaRPr lang="en-US" dirty="0">
              <a:cs typeface="Calibri"/>
            </a:endParaRPr>
          </a:p>
          <a:p>
            <a:r>
              <a:rPr lang="en-US" dirty="0">
                <a:cs typeface="Calibri"/>
              </a:rPr>
              <a:t>Questions to think about as you define your expertise: </a:t>
            </a:r>
          </a:p>
          <a:p>
            <a:pPr marL="171450" indent="-171450">
              <a:buFont typeface="Arial" panose="020B0604020202020204" pitchFamily="34" charset="0"/>
              <a:buChar char="•"/>
            </a:pPr>
            <a:r>
              <a:rPr lang="en-US" dirty="0">
                <a:cs typeface="Calibri"/>
              </a:rPr>
              <a:t>Do you bring institutional expertise, for example a primarily undergraduate institution or an historically black college or university? </a:t>
            </a:r>
          </a:p>
          <a:p>
            <a:pPr marL="171450" indent="-171450">
              <a:buFont typeface="Arial" panose="020B0604020202020204" pitchFamily="34" charset="0"/>
              <a:buChar char="•"/>
            </a:pPr>
            <a:r>
              <a:rPr lang="en-US" dirty="0">
                <a:cs typeface="Calibri"/>
              </a:rPr>
              <a:t>Do you bring hands-on experience, like working on a significant number or type of projects? </a:t>
            </a:r>
          </a:p>
          <a:p>
            <a:pPr marL="171450" indent="-171450">
              <a:buFont typeface="Arial" panose="020B0604020202020204" pitchFamily="34" charset="0"/>
              <a:buChar char="•"/>
            </a:pPr>
            <a:r>
              <a:rPr lang="en-US" dirty="0">
                <a:cs typeface="Calibri"/>
              </a:rPr>
              <a:t>As a member of your team, do you close the knowledge gap? For example, do you have a deep understanding of some particular aspect of research development?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16</a:t>
            </a:fld>
            <a:endParaRPr lang="en-US"/>
          </a:p>
        </p:txBody>
      </p:sp>
    </p:spTree>
    <p:extLst>
      <p:ext uri="{BB962C8B-B14F-4D97-AF65-F5344CB8AC3E}">
        <p14:creationId xmlns:p14="http://schemas.microsoft.com/office/powerpoint/2010/main" val="46607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dirty="0">
                <a:latin typeface="Century Gothic" panose="020B0502020202020204" pitchFamily="34" charset="0"/>
              </a:rPr>
              <a:t>Let’s talk briefly about the</a:t>
            </a:r>
            <a:r>
              <a:rPr lang="en-US" baseline="0" dirty="0">
                <a:latin typeface="Century Gothic" panose="020B0502020202020204" pitchFamily="34" charset="0"/>
              </a:rPr>
              <a:t> most important aspects of your abstract submission: the title and the abstracts themselves. First, let’s talk about the title of your session. Be certain to give your session a title that’s meaningful. Let’s be honest—there are certain NORDP members that skim the program materials looking solely at the titles. A meaningful title will likely help members quickly identify the session relevance (and may increase your attendance).  </a:t>
            </a:r>
          </a:p>
          <a:p>
            <a:pPr marL="0" lvl="0" indent="0" algn="l">
              <a:buFont typeface="Arial" panose="020B0604020202020204" pitchFamily="34" charset="0"/>
              <a:buNone/>
            </a:pPr>
            <a:endParaRPr lang="en-US" baseline="0" dirty="0">
              <a:latin typeface="Century Gothic" panose="020B0502020202020204" pitchFamily="34" charset="0"/>
            </a:endParaRPr>
          </a:p>
          <a:p>
            <a:pPr marL="0" lvl="0" indent="0" algn="l">
              <a:buFont typeface="Arial" panose="020B0604020202020204" pitchFamily="34" charset="0"/>
              <a:buNone/>
            </a:pPr>
            <a:r>
              <a:rPr lang="en-US" baseline="0" dirty="0">
                <a:latin typeface="Century Gothic" panose="020B0502020202020204" pitchFamily="34" charset="0"/>
              </a:rPr>
              <a:t>You next need to develop your program abstract, which is limited to 2,000 characters. That may seem like a lot of space, but to give you context—2,000 characters in Times New Roman font is about half a page. Thus, brevity and clarity is important. Your abstract must answer these four questions: </a:t>
            </a:r>
          </a:p>
          <a:p>
            <a:pPr marL="171450" lvl="0" indent="-171450" algn="l">
              <a:buFont typeface="Arial" panose="020B0604020202020204" pitchFamily="34" charset="0"/>
              <a:buChar char="•"/>
            </a:pPr>
            <a:r>
              <a:rPr lang="en-US" baseline="0" dirty="0">
                <a:latin typeface="Century Gothic" panose="020B0502020202020204" pitchFamily="34" charset="0"/>
              </a:rPr>
              <a:t>What are the goals of your session?</a:t>
            </a:r>
          </a:p>
          <a:p>
            <a:pPr marL="171450" lvl="0" indent="-171450" algn="l">
              <a:buFont typeface="Arial" panose="020B0604020202020204" pitchFamily="34" charset="0"/>
              <a:buChar char="•"/>
            </a:pPr>
            <a:r>
              <a:rPr lang="en-US" baseline="0" dirty="0">
                <a:latin typeface="Century Gothic" panose="020B0502020202020204" pitchFamily="34" charset="0"/>
              </a:rPr>
              <a:t>What will participants learn by attending your session?</a:t>
            </a:r>
          </a:p>
          <a:p>
            <a:pPr marL="171450" lvl="0" indent="-171450" algn="l">
              <a:buFont typeface="Arial" panose="020B0604020202020204" pitchFamily="34" charset="0"/>
              <a:buChar char="•"/>
            </a:pPr>
            <a:r>
              <a:rPr lang="en-US" baseline="0" dirty="0">
                <a:latin typeface="Century Gothic" panose="020B0502020202020204" pitchFamily="34" charset="0"/>
              </a:rPr>
              <a:t>Will you be introducing new concepts, skills development, or theories? </a:t>
            </a:r>
          </a:p>
          <a:p>
            <a:pPr marL="171450" lvl="0" indent="-171450" algn="l">
              <a:buFont typeface="Arial" panose="020B0604020202020204" pitchFamily="34" charset="0"/>
              <a:buChar char="•"/>
            </a:pPr>
            <a:r>
              <a:rPr lang="en-US" baseline="0" dirty="0">
                <a:latin typeface="Century Gothic" panose="020B0502020202020204" pitchFamily="34" charset="0"/>
              </a:rPr>
              <a:t>How will your session support the concept of advancing the field of research development?</a:t>
            </a:r>
          </a:p>
          <a:p>
            <a:pPr marL="0" lvl="0" indent="0" algn="l">
              <a:buFont typeface="Arial" panose="020B0604020202020204" pitchFamily="34" charset="0"/>
              <a:buNone/>
            </a:pPr>
            <a:endParaRPr lang="en-US" dirty="0">
              <a:latin typeface="Century Gothic" panose="020B0502020202020204" pitchFamily="34" charset="0"/>
            </a:endParaRPr>
          </a:p>
          <a:p>
            <a:pPr marL="0" lvl="0" indent="0" algn="l">
              <a:buFont typeface="Arial" panose="020B0604020202020204" pitchFamily="34" charset="0"/>
              <a:buNone/>
            </a:pPr>
            <a:r>
              <a:rPr lang="en-US" dirty="0">
                <a:latin typeface="Century Gothic" panose="020B0502020202020204" pitchFamily="34" charset="0"/>
              </a:rPr>
              <a:t>And, as a reminder, NORDP is particularly interested a topic that: </a:t>
            </a:r>
          </a:p>
          <a:p>
            <a:pPr marL="342900" lvl="0" indent="-342900" algn="l">
              <a:buFont typeface="Arial" panose="020B0604020202020204" pitchFamily="34" charset="0"/>
              <a:buChar char="•"/>
            </a:pPr>
            <a:r>
              <a:rPr lang="en-US" dirty="0">
                <a:latin typeface="Century Gothic" panose="020B0502020202020204" pitchFamily="34" charset="0"/>
              </a:rPr>
              <a:t>Demonstrates ways in which research development professionals support, encourage, and empower researchers to try new things – to create and mobilize knowledge, to try new funding mechanisms or multi-disciplinary grants, to participate in campus think-tanks or networking events</a:t>
            </a:r>
          </a:p>
          <a:p>
            <a:pPr marL="342900" lvl="0" indent="-342900" algn="l">
              <a:buFont typeface="Arial" panose="020B0604020202020204" pitchFamily="34" charset="0"/>
              <a:buChar char="•"/>
            </a:pPr>
            <a:r>
              <a:rPr lang="en-US" dirty="0">
                <a:latin typeface="Century Gothic" panose="020B0502020202020204" pitchFamily="34" charset="0"/>
              </a:rPr>
              <a:t>Explores new approaches used in research development programs</a:t>
            </a:r>
          </a:p>
          <a:p>
            <a:pPr marL="342900" lvl="0" indent="-342900" algn="l">
              <a:buFont typeface="Arial" panose="020B0604020202020204" pitchFamily="34" charset="0"/>
              <a:buChar char="•"/>
            </a:pPr>
            <a:r>
              <a:rPr lang="en-US" dirty="0">
                <a:latin typeface="Century Gothic" panose="020B0502020202020204" pitchFamily="34" charset="0"/>
              </a:rPr>
              <a:t>Explores creative resources for personal and career development</a:t>
            </a:r>
          </a:p>
          <a:p>
            <a:pPr marL="342900" lvl="0" indent="-342900" algn="l">
              <a:buFont typeface="Arial" panose="020B0604020202020204" pitchFamily="34" charset="0"/>
              <a:buChar char="•"/>
            </a:pPr>
            <a:r>
              <a:rPr lang="en-US" dirty="0">
                <a:latin typeface="Century Gothic" panose="020B0502020202020204" pitchFamily="34" charset="0"/>
              </a:rPr>
              <a:t>Emphasizes innovative roles and the value of research development in the broader research enterprise</a:t>
            </a:r>
          </a:p>
          <a:p>
            <a:pPr marL="342900" lvl="0" indent="-342900" algn="l">
              <a:buFont typeface="Arial" panose="020B0604020202020204" pitchFamily="34" charset="0"/>
              <a:buChar char="•"/>
            </a:pPr>
            <a:r>
              <a:rPr lang="en-US" dirty="0">
                <a:latin typeface="Century Gothic" panose="020B0502020202020204" pitchFamily="34" charset="0"/>
              </a:rPr>
              <a:t>Introduces and explores essential topics and issues in research development</a:t>
            </a:r>
          </a:p>
          <a:p>
            <a:pPr marL="342900" lvl="0" indent="-342900" algn="l">
              <a:buFont typeface="Arial" panose="020B0604020202020204" pitchFamily="34" charset="0"/>
              <a:buChar char="•"/>
            </a:pPr>
            <a:endParaRPr lang="en-US" dirty="0">
              <a:latin typeface="Century Gothic" panose="020B0502020202020204" pitchFamily="34" charset="0"/>
            </a:endParaRPr>
          </a:p>
          <a:p>
            <a:pPr marL="0" lvl="0" indent="0" algn="l">
              <a:buFont typeface="Arial" panose="020B0604020202020204" pitchFamily="34" charset="0"/>
              <a:buNone/>
            </a:pPr>
            <a:r>
              <a:rPr lang="en-US" dirty="0">
                <a:latin typeface="Century Gothic" panose="020B0502020202020204" pitchFamily="34" charset="0"/>
              </a:rPr>
              <a:t>Finally, remember that</a:t>
            </a:r>
            <a:r>
              <a:rPr lang="en-US" baseline="0" dirty="0">
                <a:latin typeface="Century Gothic" panose="020B0502020202020204" pitchFamily="34" charset="0"/>
              </a:rPr>
              <a:t> you will be submitting two abstracts: the full abstract, which is 2,000 characters, but also the Program Abstract, which is 100 words.  This is what will be used to market your session in the program.  You need to emphasize what participants will learn or gain by attending your session.  Please note that your Program Abstract cannot be changed UNLESS REQUESTED by the Conference Program Committee.  </a:t>
            </a:r>
            <a:endParaRPr lang="en-US" dirty="0">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17</a:t>
            </a:fld>
            <a:endParaRPr lang="en-US"/>
          </a:p>
        </p:txBody>
      </p:sp>
    </p:spTree>
    <p:extLst>
      <p:ext uri="{BB962C8B-B14F-4D97-AF65-F5344CB8AC3E}">
        <p14:creationId xmlns:p14="http://schemas.microsoft.com/office/powerpoint/2010/main" val="573343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completed</a:t>
            </a:r>
            <a:r>
              <a:rPr lang="en-US" baseline="0" dirty="0"/>
              <a:t> all of the abstract application requirements, it’s time to submit! As a reminder, proposals are due Sunday, November 25, 2018 at 11:59 PM Pacific Time. There will be NO extensions to the deadline—this is the latest date and time in which the Committee can accept abstract submissions and still be able to meet all other conference development milestones.  </a:t>
            </a:r>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18</a:t>
            </a:fld>
            <a:endParaRPr lang="en-US"/>
          </a:p>
        </p:txBody>
      </p:sp>
    </p:spTree>
    <p:extLst>
      <p:ext uri="{BB962C8B-B14F-4D97-AF65-F5344CB8AC3E}">
        <p14:creationId xmlns:p14="http://schemas.microsoft.com/office/powerpoint/2010/main" val="122120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you’ve submitted your abstract by the deadline—now what? It’s the Conference Program Committee’s time to work. Abstracts will be reviewed by the Committee based on the criteria these four criteria (which are also available in the Call for Abstracts). This information is intended to assist applicants with developing a compelling abstract that aligns with the Committee’s review criteria.  What you see here is what the Committee will use to score and rank the abstracts. If you address the review criteria in your abstract in a clear, meaningful, and compelling manner, your abstract will stand a good chance in being selected. </a:t>
            </a:r>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19</a:t>
            </a:fld>
            <a:endParaRPr lang="en-US"/>
          </a:p>
        </p:txBody>
      </p:sp>
    </p:spTree>
    <p:extLst>
      <p:ext uri="{BB962C8B-B14F-4D97-AF65-F5344CB8AC3E}">
        <p14:creationId xmlns:p14="http://schemas.microsoft.com/office/powerpoint/2010/main" val="362248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presenters are:</a:t>
            </a:r>
          </a:p>
          <a:p>
            <a:endParaRPr lang="en-US" dirty="0"/>
          </a:p>
          <a:p>
            <a:r>
              <a:rPr lang="en-US" dirty="0">
                <a:cs typeface="Calibri"/>
              </a:rPr>
              <a:t>Each person introduces themselves</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2</a:t>
            </a:fld>
            <a:endParaRPr lang="en-US"/>
          </a:p>
        </p:txBody>
      </p:sp>
    </p:spTree>
    <p:extLst>
      <p:ext uri="{BB962C8B-B14F-4D97-AF65-F5344CB8AC3E}">
        <p14:creationId xmlns:p14="http://schemas.microsoft.com/office/powerpoint/2010/main" val="2190010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many words</a:t>
            </a:r>
            <a:r>
              <a:rPr lang="en-US" baseline="0" dirty="0"/>
              <a:t> – needs to be edited – it’s all pretty useful info; adding some sort of visual to the slide will help.</a:t>
            </a:r>
          </a:p>
          <a:p>
            <a:endParaRPr lang="en-US" baseline="0" dirty="0"/>
          </a:p>
          <a:p>
            <a:pPr marL="0" indent="0" algn="l">
              <a:buFont typeface="Arial" panose="020B0604020202020204" pitchFamily="34" charset="0"/>
              <a:buNone/>
            </a:pPr>
            <a:r>
              <a:rPr lang="en-US" dirty="0">
                <a:latin typeface="Century Gothic" panose="020B0502020202020204" pitchFamily="34" charset="0"/>
              </a:rPr>
              <a:t>The Program Committee will select presentations based upon the reviews and ratings of all abstracts submitted, available time slots for presentations, and diversity of presentation topics and levels, including diversity of represented institutions.</a:t>
            </a:r>
          </a:p>
          <a:p>
            <a:pPr marL="0" indent="0" algn="l">
              <a:buFont typeface="Arial" panose="020B0604020202020204" pitchFamily="34" charset="0"/>
              <a:buNone/>
            </a:pPr>
            <a:endParaRPr lang="en-US" dirty="0">
              <a:latin typeface="Century Gothic" panose="020B0502020202020204" pitchFamily="34" charset="0"/>
            </a:endParaRPr>
          </a:p>
          <a:p>
            <a:pPr marL="0" indent="0" algn="l">
              <a:buFont typeface="Arial" panose="020B0604020202020204" pitchFamily="34" charset="0"/>
              <a:buNone/>
            </a:pPr>
            <a:r>
              <a:rPr lang="en-US" dirty="0">
                <a:latin typeface="Century Gothic" panose="020B0502020202020204" pitchFamily="34" charset="0"/>
              </a:rPr>
              <a:t>Sessions from previous conferences</a:t>
            </a:r>
            <a:r>
              <a:rPr lang="en-US" baseline="0" dirty="0">
                <a:latin typeface="Century Gothic" panose="020B0502020202020204" pitchFamily="34" charset="0"/>
              </a:rPr>
              <a:t> may be re-presented in 2019. If you presented previously, and your session was re-received (well received?) or experienced a large turnout, consider resubmitting your abstract. You, as the author, must communicate in the abstract why your session deserves another presentation. </a:t>
            </a:r>
            <a:endParaRPr lang="en-US" dirty="0">
              <a:latin typeface="Century Gothic" panose="020B0502020202020204" pitchFamily="34" charset="0"/>
            </a:endParaRPr>
          </a:p>
          <a:p>
            <a:pPr marL="0" indent="0" algn="l">
              <a:buFont typeface="Arial" panose="020B0604020202020204" pitchFamily="34" charset="0"/>
              <a:buNone/>
            </a:pPr>
            <a:endParaRPr lang="en-US" dirty="0">
              <a:latin typeface="Century Gothic" panose="020B0502020202020204" pitchFamily="34" charset="0"/>
            </a:endParaRPr>
          </a:p>
          <a:p>
            <a:pPr marL="0" indent="0" algn="l">
              <a:buFont typeface="Arial" panose="020B0604020202020204" pitchFamily="34" charset="0"/>
              <a:buNone/>
            </a:pPr>
            <a:r>
              <a:rPr lang="en-US" dirty="0">
                <a:latin typeface="Century Gothic" panose="020B0502020202020204" pitchFamily="34" charset="0"/>
              </a:rPr>
              <a:t>Individuals who have presented NORDP webinars are encouraged to propose the same or a similar topic for a conference presentation, where they can reach a broader audience.  </a:t>
            </a:r>
          </a:p>
          <a:p>
            <a:pPr marL="0" indent="0" algn="l">
              <a:buFont typeface="Arial" panose="020B0604020202020204" pitchFamily="34" charset="0"/>
              <a:buNone/>
            </a:pPr>
            <a:endParaRPr lang="en-US" dirty="0">
              <a:latin typeface="Century Gothic" panose="020B0502020202020204" pitchFamily="34" charset="0"/>
            </a:endParaRPr>
          </a:p>
          <a:p>
            <a:pPr marL="0" indent="0" algn="l">
              <a:buFont typeface="Arial" panose="020B0604020202020204" pitchFamily="34" charset="0"/>
              <a:buNone/>
            </a:pPr>
            <a:r>
              <a:rPr lang="en-US" dirty="0">
                <a:latin typeface="Century Gothic" panose="020B0502020202020204" pitchFamily="34" charset="0"/>
              </a:rPr>
              <a:t>If your abstract is selected for a One or Two-hour Oral Panel Presentation, the corresponding presenter and up to three other presenters are expected to register and attend the meeting and make the presentation (no more than four presenters in a panel).  If your abstract is selected for the Idea Showcase, at least the corresponding presenter is expected to attend the NORDP annual meeting and present the poster. </a:t>
            </a:r>
          </a:p>
          <a:p>
            <a:pPr marL="0" indent="0" algn="l">
              <a:buFont typeface="Arial" panose="020B0604020202020204" pitchFamily="34" charset="0"/>
              <a:buNone/>
            </a:pPr>
            <a:endParaRPr lang="en-US" dirty="0">
              <a:latin typeface="Century Gothic" panose="020B0502020202020204" pitchFamily="34" charset="0"/>
            </a:endParaRPr>
          </a:p>
          <a:p>
            <a:pPr marL="0" indent="0" algn="l">
              <a:buFont typeface="Arial" panose="020B0604020202020204" pitchFamily="34" charset="0"/>
              <a:buNone/>
            </a:pPr>
            <a:r>
              <a:rPr lang="en-US" dirty="0">
                <a:latin typeface="Century Gothic" panose="020B0502020202020204" pitchFamily="34" charset="0"/>
              </a:rPr>
              <a:t>Please do NOT submit an abstract as a corresponding presenter if you do not plan to attend the NORDP annual meeting. </a:t>
            </a:r>
          </a:p>
          <a:p>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20</a:t>
            </a:fld>
            <a:endParaRPr lang="en-US"/>
          </a:p>
        </p:txBody>
      </p:sp>
    </p:spTree>
    <p:extLst>
      <p:ext uri="{BB962C8B-B14F-4D97-AF65-F5344CB8AC3E}">
        <p14:creationId xmlns:p14="http://schemas.microsoft.com/office/powerpoint/2010/main" val="1104207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latin typeface="Century Gothic" panose="020B0502020202020204" pitchFamily="34" charset="0"/>
              </a:rPr>
              <a:t>Your</a:t>
            </a:r>
            <a:r>
              <a:rPr lang="en-US" b="1" baseline="0" dirty="0">
                <a:latin typeface="Century Gothic" panose="020B0502020202020204" pitchFamily="34" charset="0"/>
              </a:rPr>
              <a:t> abstract’s been submitted, it’s been selected for presentation at NORDP 2019, and you (and your presenters) have decided to present!  Now what?  </a:t>
            </a:r>
          </a:p>
          <a:p>
            <a:pPr marL="0" indent="0" algn="l">
              <a:buFont typeface="Arial" panose="020B0604020202020204" pitchFamily="34" charset="0"/>
              <a:buNone/>
            </a:pPr>
            <a:endParaRPr lang="en-US" b="1" baseline="0" dirty="0">
              <a:latin typeface="Century Gothic" panose="020B0502020202020204" pitchFamily="34" charset="0"/>
            </a:endParaRPr>
          </a:p>
          <a:p>
            <a:pPr marL="0" indent="0" algn="l">
              <a:buFont typeface="Arial" panose="020B0604020202020204" pitchFamily="34" charset="0"/>
              <a:buNone/>
            </a:pPr>
            <a:r>
              <a:rPr lang="en-US" b="1" baseline="0" dirty="0">
                <a:latin typeface="Century Gothic" panose="020B0502020202020204" pitchFamily="34" charset="0"/>
              </a:rPr>
              <a:t>First, </a:t>
            </a:r>
            <a:r>
              <a:rPr lang="en-US" b="1" dirty="0">
                <a:latin typeface="Century Gothic" panose="020B0502020202020204" pitchFamily="34" charset="0"/>
              </a:rPr>
              <a:t>All presenters and group panelist co-presenters must register for the conference and submit the online presenter’s agreement</a:t>
            </a:r>
            <a:r>
              <a:rPr lang="en-US" dirty="0">
                <a:latin typeface="Century Gothic" panose="020B0502020202020204" pitchFamily="34" charset="0"/>
              </a:rPr>
              <a:t>.  All final instructions and information will be sent to you in a speaker’s packet.  Carefully review your speaker’s packet</a:t>
            </a:r>
            <a:r>
              <a:rPr lang="en-US" baseline="0" dirty="0">
                <a:latin typeface="Century Gothic" panose="020B0502020202020204" pitchFamily="34" charset="0"/>
              </a:rPr>
              <a:t> for final details regarding your session. </a:t>
            </a:r>
            <a:endParaRPr lang="en-US" dirty="0">
              <a:latin typeface="Century Gothic" panose="020B0502020202020204" pitchFamily="34" charset="0"/>
            </a:endParaRPr>
          </a:p>
          <a:p>
            <a:pPr marL="0" indent="0" algn="l">
              <a:buFont typeface="Arial" panose="020B0604020202020204" pitchFamily="34" charset="0"/>
              <a:buNone/>
            </a:pPr>
            <a:endParaRPr lang="en-US" dirty="0">
              <a:latin typeface="Century Gothic" panose="020B0502020202020204" pitchFamily="34" charset="0"/>
            </a:endParaRPr>
          </a:p>
          <a:p>
            <a:pPr marL="0" indent="0" algn="l">
              <a:buFont typeface="Arial" panose="020B0604020202020204" pitchFamily="34" charset="0"/>
              <a:buNone/>
            </a:pPr>
            <a:r>
              <a:rPr lang="en-US" dirty="0">
                <a:latin typeface="Century Gothic" panose="020B0502020202020204" pitchFamily="34" charset="0"/>
              </a:rPr>
              <a:t>The NORDP Professional Development (PD) Committee will be offering a presentation skills webinar in winter 2019 to provide additional training on making effective presentations; presenters are encouraged to attend the webinar.</a:t>
            </a:r>
            <a:r>
              <a:rPr lang="en-US" baseline="0" dirty="0">
                <a:latin typeface="+mn-lt"/>
              </a:rPr>
              <a:t>  Additional details will be available after the abstracts have been selected for NORDP 2019. </a:t>
            </a:r>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CE429AD1-B321-434F-AF51-8223CFC75535}" type="slidenum">
              <a:rPr lang="en-US" smtClean="0"/>
              <a:t>21</a:t>
            </a:fld>
            <a:endParaRPr lang="en-US"/>
          </a:p>
        </p:txBody>
      </p:sp>
    </p:spTree>
    <p:extLst>
      <p:ext uri="{BB962C8B-B14F-4D97-AF65-F5344CB8AC3E}">
        <p14:creationId xmlns:p14="http://schemas.microsoft.com/office/powerpoint/2010/main" val="1012110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87850"/>
          </a:xfrm>
        </p:spPr>
        <p:txBody>
          <a:bodyPr/>
          <a:lstStyle/>
          <a:p>
            <a:r>
              <a:rPr lang="en-US" dirty="0"/>
              <a:t>Could Jan</a:t>
            </a:r>
            <a:r>
              <a:rPr lang="en-US" baseline="0" dirty="0"/>
              <a:t> or Kari complete this section?  I don’t know if my “notes” from a conference call count as the “official data” for this section.  </a:t>
            </a:r>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22</a:t>
            </a:fld>
            <a:endParaRPr lang="en-US"/>
          </a:p>
        </p:txBody>
      </p:sp>
    </p:spTree>
    <p:extLst>
      <p:ext uri="{BB962C8B-B14F-4D97-AF65-F5344CB8AC3E}">
        <p14:creationId xmlns:p14="http://schemas.microsoft.com/office/powerpoint/2010/main" val="891126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are some final tips to develop and submit your abstract?  Here are a few thoughts:</a:t>
            </a:r>
          </a:p>
          <a:p>
            <a:pPr marL="228600" indent="-228600">
              <a:buAutoNum type="arabicPeriod"/>
            </a:pPr>
            <a:r>
              <a:rPr lang="en-US" baseline="0" dirty="0"/>
              <a:t>Start the process early.  It gives you a chance to ensure you give the maximum amount of planning and thought into your abstract.  For those proposing a co-presenter model, it gives you a chance to show a meaningful, intentional collaboration among the presenters versus an abstract slapped together at the last minute. </a:t>
            </a:r>
          </a:p>
          <a:p>
            <a:pPr marL="228600" indent="-228600">
              <a:buAutoNum type="arabicPeriod"/>
            </a:pPr>
            <a:r>
              <a:rPr lang="en-US" baseline="0" dirty="0"/>
              <a:t>Get someone to proofread your application, perhaps even someone without experience in RD.  Do they understand what you are proposing to do?  Having a second set of eyes is always helpful. </a:t>
            </a:r>
          </a:p>
          <a:p>
            <a:pPr marL="228600" indent="-228600">
              <a:buAutoNum type="arabicPeriod"/>
            </a:pPr>
            <a:r>
              <a:rPr lang="en-US" baseline="0" dirty="0"/>
              <a:t>Remember what we tell our faculty when they are developing their proposals.  Read the directions.  Be thoughtful in your session design.  Don’t wait until the last minute to submit your abstract.  Write to the review criteria.  Look at past abstracts to see what’s been presented in the past.  </a:t>
            </a:r>
          </a:p>
          <a:p>
            <a:pPr marL="228600" indent="-228600">
              <a:buAutoNum type="arabicPeriod"/>
            </a:pPr>
            <a:r>
              <a:rPr lang="en-US" baseline="0" dirty="0"/>
              <a:t>Ultimately, the annual conference is all about professional development.  Don’t be afraid to stretch yourself in terms of a new area of knowledge to present on, or to stretch yourself to a new group of co-presenters.  The conference is designed to benefit both the attendees AND the presenters.  </a:t>
            </a:r>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23</a:t>
            </a:fld>
            <a:endParaRPr lang="en-US"/>
          </a:p>
        </p:txBody>
      </p:sp>
    </p:spTree>
    <p:extLst>
      <p:ext uri="{BB962C8B-B14F-4D97-AF65-F5344CB8AC3E}">
        <p14:creationId xmlns:p14="http://schemas.microsoft.com/office/powerpoint/2010/main" val="393652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up questions</a:t>
            </a:r>
          </a:p>
        </p:txBody>
      </p:sp>
      <p:sp>
        <p:nvSpPr>
          <p:cNvPr id="4" name="Slide Number Placeholder 3"/>
          <p:cNvSpPr>
            <a:spLocks noGrp="1"/>
          </p:cNvSpPr>
          <p:nvPr>
            <p:ph type="sldNum" sz="quarter" idx="5"/>
          </p:nvPr>
        </p:nvSpPr>
        <p:spPr/>
        <p:txBody>
          <a:bodyPr/>
          <a:lstStyle/>
          <a:p>
            <a:fld id="{CE429AD1-B321-434F-AF51-8223CFC75535}" type="slidenum">
              <a:rPr lang="en-US" smtClean="0"/>
              <a:t>24</a:t>
            </a:fld>
            <a:endParaRPr lang="en-US"/>
          </a:p>
        </p:txBody>
      </p:sp>
    </p:spTree>
    <p:extLst>
      <p:ext uri="{BB962C8B-B14F-4D97-AF65-F5344CB8AC3E}">
        <p14:creationId xmlns:p14="http://schemas.microsoft.com/office/powerpoint/2010/main" val="415642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29AD1-B321-434F-AF51-8223CFC75535}" type="slidenum">
              <a:rPr lang="en-US" smtClean="0"/>
              <a:t>25</a:t>
            </a:fld>
            <a:endParaRPr lang="en-US"/>
          </a:p>
        </p:txBody>
      </p:sp>
    </p:spTree>
    <p:extLst>
      <p:ext uri="{BB962C8B-B14F-4D97-AF65-F5344CB8AC3E}">
        <p14:creationId xmlns:p14="http://schemas.microsoft.com/office/powerpoint/2010/main" val="357300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consider a presentation at the 2019 NORDP Conference?  Here are just a few </a:t>
            </a:r>
            <a:r>
              <a:rPr lang="en-US" baseline="0" dirty="0" err="1"/>
              <a:t>reasons:any</a:t>
            </a:r>
            <a:endParaRPr lang="en-US" baseline="0" dirty="0"/>
          </a:p>
          <a:p>
            <a:endParaRPr lang="en-US" baseline="0" dirty="0"/>
          </a:p>
          <a:p>
            <a:pPr marL="228600" indent="-228600">
              <a:buAutoNum type="arabicPeriod"/>
            </a:pPr>
            <a:r>
              <a:rPr lang="en-US" baseline="0" dirty="0"/>
              <a:t>Our conference is intended to support the professionalization of research development positions, a field unique from other academic administrative roles and very different from research administration. This conference is intended to support the distinct field of research development and recognize its role in all types of institutions. </a:t>
            </a:r>
          </a:p>
          <a:p>
            <a:pPr marL="228600" indent="-228600">
              <a:buAutoNum type="arabicPeriod"/>
            </a:pPr>
            <a:endParaRPr lang="en-US" baseline="0" dirty="0"/>
          </a:p>
          <a:p>
            <a:pPr marL="228600" indent="-228600">
              <a:buAutoNum type="arabicPeriod"/>
            </a:pPr>
            <a:r>
              <a:rPr lang="en-US" baseline="0" dirty="0"/>
              <a:t>We have a great community of professionals in NORDP, and the annual conference is our opportunity to share best practices that we have developed and to learn from others. Nobody has all the answers—but other NORDP members do!</a:t>
            </a:r>
          </a:p>
          <a:p>
            <a:pPr marL="228600" indent="-228600">
              <a:buAutoNum type="arabicPeriod"/>
            </a:pPr>
            <a:endParaRPr lang="en-US" baseline="0" dirty="0"/>
          </a:p>
          <a:p>
            <a:pPr marL="228600" indent="-228600">
              <a:buAutoNum type="arabicPeriod"/>
            </a:pPr>
            <a:r>
              <a:rPr lang="en-US" baseline="0" dirty="0"/>
              <a:t>The annual conference serves as a great opportunity to network with others and foster the open exchange of ideas. You can use your conference presentation to meet others exploring similar topics or issues at their institutions. Use a conference presentation to co-present with someone you’ve been looking to collaborate with. </a:t>
            </a:r>
            <a:br>
              <a:rPr lang="en-US" baseline="0" dirty="0"/>
            </a:br>
            <a:endParaRPr lang="en-US" baseline="0" dirty="0"/>
          </a:p>
          <a:p>
            <a:pPr marL="228600" indent="-228600">
              <a:buAutoNum type="arabicPeriod"/>
            </a:pPr>
            <a:r>
              <a:rPr lang="en-US" baseline="0" dirty="0"/>
              <a:t>The purpose of this webinar, and the annual conference, is to support the mentoring and development of NORDP professionals at all career stages. A large part of this initiative is to encourage those who have not presented at NORDP before to consider submitting an abstract. Topics or issues related to NORDP’s diversity and inclusive excellence goals are always of high importance.  </a:t>
            </a:r>
          </a:p>
        </p:txBody>
      </p:sp>
      <p:sp>
        <p:nvSpPr>
          <p:cNvPr id="4" name="Slide Number Placeholder 3"/>
          <p:cNvSpPr>
            <a:spLocks noGrp="1"/>
          </p:cNvSpPr>
          <p:nvPr>
            <p:ph type="sldNum" sz="quarter" idx="5"/>
          </p:nvPr>
        </p:nvSpPr>
        <p:spPr/>
        <p:txBody>
          <a:bodyPr/>
          <a:lstStyle/>
          <a:p>
            <a:fld id="{CE429AD1-B321-434F-AF51-8223CFC75535}" type="slidenum">
              <a:rPr lang="en-US" smtClean="0"/>
              <a:t>3</a:t>
            </a:fld>
            <a:endParaRPr lang="en-US"/>
          </a:p>
        </p:txBody>
      </p:sp>
    </p:spTree>
    <p:extLst>
      <p:ext uri="{BB962C8B-B14F-4D97-AF65-F5344CB8AC3E}">
        <p14:creationId xmlns:p14="http://schemas.microsoft.com/office/powerpoint/2010/main" val="7972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consider a presentation at the 2019 NORDP Conference?  Here are just a few </a:t>
            </a:r>
            <a:r>
              <a:rPr lang="en-US" baseline="0" dirty="0" err="1"/>
              <a:t>reasons:any</a:t>
            </a:r>
            <a:endParaRPr lang="en-US" baseline="0" dirty="0"/>
          </a:p>
          <a:p>
            <a:endParaRPr lang="en-US" baseline="0" dirty="0"/>
          </a:p>
          <a:p>
            <a:pPr marL="228600" indent="-228600">
              <a:buAutoNum type="arabicPeriod"/>
            </a:pPr>
            <a:r>
              <a:rPr lang="en-US" baseline="0" dirty="0"/>
              <a:t>Our conference is intended to support the professionalization of research development positions, a field unique from other academic administrative roles and very different from research administration. This conference is intended to support the distinct field of research development and recognize its role in all types of institutions. </a:t>
            </a:r>
          </a:p>
          <a:p>
            <a:pPr marL="228600" indent="-228600">
              <a:buAutoNum type="arabicPeriod"/>
            </a:pPr>
            <a:endParaRPr lang="en-US" baseline="0" dirty="0"/>
          </a:p>
          <a:p>
            <a:pPr marL="228600" indent="-228600">
              <a:buAutoNum type="arabicPeriod"/>
            </a:pPr>
            <a:r>
              <a:rPr lang="en-US" baseline="0" dirty="0"/>
              <a:t>We have a great community of professionals in NORDP, and the annual conference is our opportunity to share best practices that we have developed and to learn from others. Nobody has all the answers—but other NORDP members do!</a:t>
            </a:r>
          </a:p>
          <a:p>
            <a:pPr marL="228600" indent="-228600">
              <a:buAutoNum type="arabicPeriod"/>
            </a:pPr>
            <a:endParaRPr lang="en-US" baseline="0" dirty="0"/>
          </a:p>
          <a:p>
            <a:pPr marL="228600" indent="-228600">
              <a:buAutoNum type="arabicPeriod"/>
            </a:pPr>
            <a:r>
              <a:rPr lang="en-US" baseline="0" dirty="0"/>
              <a:t>The annual conference serves as a great opportunity to network with others and foster the open exchange of ideas. You can use your conference presentation to meet others exploring similar topics or issues at their institutions. Use a conference presentation to co-present with someone you’ve been looking to collaborate with. </a:t>
            </a:r>
            <a:br>
              <a:rPr lang="en-US" baseline="0" dirty="0"/>
            </a:br>
            <a:endParaRPr lang="en-US" baseline="0" dirty="0"/>
          </a:p>
          <a:p>
            <a:pPr marL="228600" indent="-228600">
              <a:buAutoNum type="arabicPeriod"/>
            </a:pPr>
            <a:r>
              <a:rPr lang="en-US" baseline="0" dirty="0"/>
              <a:t>The purpose of this webinar, and the annual conference, is to support the mentoring and development of NORDP professionals at all career stages. A large part of this initiative is to encourage those who have not presented at NORDP before to consider submitting an abstract. Topics or issues related to NORDP’s diversity and inclusive excellence goals are always of high importance.  </a:t>
            </a:r>
          </a:p>
        </p:txBody>
      </p:sp>
      <p:sp>
        <p:nvSpPr>
          <p:cNvPr id="4" name="Slide Number Placeholder 3"/>
          <p:cNvSpPr>
            <a:spLocks noGrp="1"/>
          </p:cNvSpPr>
          <p:nvPr>
            <p:ph type="sldNum" sz="quarter" idx="5"/>
          </p:nvPr>
        </p:nvSpPr>
        <p:spPr/>
        <p:txBody>
          <a:bodyPr/>
          <a:lstStyle/>
          <a:p>
            <a:fld id="{CE429AD1-B321-434F-AF51-8223CFC75535}" type="slidenum">
              <a:rPr lang="en-US" smtClean="0"/>
              <a:t>4</a:t>
            </a:fld>
            <a:endParaRPr lang="en-US"/>
          </a:p>
        </p:txBody>
      </p:sp>
    </p:spTree>
    <p:extLst>
      <p:ext uri="{BB962C8B-B14F-4D97-AF65-F5344CB8AC3E}">
        <p14:creationId xmlns:p14="http://schemas.microsoft.com/office/powerpoint/2010/main" val="328949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Annual Conference will have six presentation types:</a:t>
            </a:r>
          </a:p>
          <a:p>
            <a:pPr marL="342900" indent="-342900" algn="l">
              <a:buFont typeface="Arial" panose="020B0604020202020204" pitchFamily="34" charset="0"/>
              <a:buChar char="•"/>
            </a:pPr>
            <a:r>
              <a:rPr lang="en-US" baseline="0" dirty="0"/>
              <a:t>Two-</a:t>
            </a:r>
            <a:r>
              <a:rPr lang="en-US" altLang="en-US" dirty="0">
                <a:solidFill>
                  <a:srgbClr val="033E71"/>
                </a:solidFill>
                <a:latin typeface="Century Gothic" panose="020B0502020202020204" pitchFamily="34" charset="0"/>
                <a:ea typeface="Helvetica Neue"/>
                <a:cs typeface="Helvetica Neue"/>
              </a:rPr>
              <a:t>Hour Individual Oral or Panel Presentation</a:t>
            </a:r>
          </a:p>
          <a:p>
            <a:pPr marL="342900" indent="-342900" algn="l">
              <a:buFont typeface="Arial" panose="020B0604020202020204" pitchFamily="34" charset="0"/>
              <a:buChar char="•"/>
            </a:pPr>
            <a:r>
              <a:rPr lang="en-US" altLang="en-US" dirty="0">
                <a:solidFill>
                  <a:srgbClr val="033E71"/>
                </a:solidFill>
                <a:latin typeface="Century Gothic" panose="020B0502020202020204" pitchFamily="34" charset="0"/>
                <a:ea typeface="Helvetica Neue"/>
                <a:cs typeface="Helvetica Neue"/>
              </a:rPr>
              <a:t>One-Hour Individual Oral or Panel Presentation</a:t>
            </a:r>
          </a:p>
          <a:p>
            <a:pPr marL="342900" indent="-342900" algn="l">
              <a:buFont typeface="Arial" panose="020B0604020202020204" pitchFamily="34" charset="0"/>
              <a:buChar char="•"/>
            </a:pPr>
            <a:r>
              <a:rPr lang="en-US" altLang="en-US" dirty="0">
                <a:solidFill>
                  <a:srgbClr val="033E71"/>
                </a:solidFill>
                <a:latin typeface="Century Gothic" panose="020B0502020202020204" pitchFamily="34" charset="0"/>
                <a:ea typeface="Helvetica Neue"/>
                <a:cs typeface="Helvetica Neue"/>
              </a:rPr>
              <a:t>Lightning Talks</a:t>
            </a:r>
          </a:p>
          <a:p>
            <a:pPr marL="342900" indent="-342900" algn="l">
              <a:buFont typeface="Arial" panose="020B0604020202020204" pitchFamily="34" charset="0"/>
              <a:buChar char="•"/>
            </a:pPr>
            <a:r>
              <a:rPr lang="en-US" altLang="en-US" dirty="0">
                <a:solidFill>
                  <a:srgbClr val="033E71"/>
                </a:solidFill>
                <a:latin typeface="Century Gothic" panose="020B0502020202020204" pitchFamily="34" charset="0"/>
                <a:ea typeface="Helvetica Neue"/>
                <a:cs typeface="Helvetica Neue"/>
              </a:rPr>
              <a:t>Idea Showcase</a:t>
            </a:r>
          </a:p>
          <a:p>
            <a:pPr marL="342900" indent="-342900" algn="l">
              <a:buFont typeface="Arial" panose="020B0604020202020204" pitchFamily="34" charset="0"/>
              <a:buChar char="•"/>
            </a:pPr>
            <a:r>
              <a:rPr lang="en-US" altLang="en-US" dirty="0">
                <a:solidFill>
                  <a:srgbClr val="033E71"/>
                </a:solidFill>
                <a:latin typeface="Century Gothic" panose="020B0502020202020204" pitchFamily="34" charset="0"/>
                <a:ea typeface="Helvetica Neue"/>
                <a:cs typeface="Helvetica Neue"/>
              </a:rPr>
              <a:t>Roundtables</a:t>
            </a:r>
          </a:p>
          <a:p>
            <a:pPr marL="342900" indent="-342900" algn="l">
              <a:buFont typeface="Arial" panose="020B0604020202020204" pitchFamily="34" charset="0"/>
              <a:buChar char="•"/>
            </a:pPr>
            <a:endParaRPr lang="en-US" altLang="en-US" dirty="0">
              <a:solidFill>
                <a:srgbClr val="033E71"/>
              </a:solidFill>
              <a:latin typeface="Century Gothic" panose="020B0502020202020204" pitchFamily="34" charset="0"/>
              <a:ea typeface="Helvetica Neue"/>
              <a:cs typeface="Helvetica Neue"/>
            </a:endParaRPr>
          </a:p>
          <a:p>
            <a:pPr marL="0" indent="0" algn="l">
              <a:buFont typeface="Arial" panose="020B0604020202020204" pitchFamily="34" charset="0"/>
              <a:buNone/>
            </a:pPr>
            <a:r>
              <a:rPr lang="en-US" altLang="en-US" dirty="0">
                <a:solidFill>
                  <a:srgbClr val="033E71"/>
                </a:solidFill>
                <a:latin typeface="Century Gothic" panose="020B0502020202020204" pitchFamily="34" charset="0"/>
                <a:ea typeface="Helvetica Neue"/>
                <a:cs typeface="Helvetica Neue"/>
              </a:rPr>
              <a:t>The sixth type, conference</a:t>
            </a:r>
            <a:r>
              <a:rPr lang="en-US" altLang="en-US" baseline="0" dirty="0">
                <a:solidFill>
                  <a:srgbClr val="033E71"/>
                </a:solidFill>
                <a:latin typeface="Century Gothic" panose="020B0502020202020204" pitchFamily="34" charset="0"/>
                <a:ea typeface="Helvetica Neue"/>
                <a:cs typeface="Helvetica Neue"/>
              </a:rPr>
              <a:t> workshops, are not a part of today’s discussion because those applications are solicited via a separate call. Today’s discussion will provide an overview of the first five presentation types listed here. </a:t>
            </a:r>
            <a:endParaRPr lang="en-US" altLang="en-US" dirty="0">
              <a:solidFill>
                <a:srgbClr val="033E71"/>
              </a:solidFill>
              <a:latin typeface="Century Gothic" panose="020B0502020202020204" pitchFamily="34" charset="0"/>
              <a:ea typeface="Helvetica Neue"/>
              <a:cs typeface="Helvetica Neue"/>
            </a:endParaRPr>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5</a:t>
            </a:fld>
            <a:endParaRPr lang="en-US"/>
          </a:p>
        </p:txBody>
      </p:sp>
    </p:spTree>
    <p:extLst>
      <p:ext uri="{BB962C8B-B14F-4D97-AF65-F5344CB8AC3E}">
        <p14:creationId xmlns:p14="http://schemas.microsoft.com/office/powerpoint/2010/main" val="19941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key characteristics of a two-hour Oral</a:t>
            </a:r>
            <a:r>
              <a:rPr lang="en-US" baseline="0" dirty="0"/>
              <a:t> Individual or Panel Presentation?</a:t>
            </a:r>
          </a:p>
          <a:p>
            <a:pPr marL="171450" indent="-171450">
              <a:buFont typeface="Arial" panose="020B0604020202020204" pitchFamily="34" charset="0"/>
              <a:buChar char="•"/>
            </a:pPr>
            <a:r>
              <a:rPr lang="en-US" baseline="0" dirty="0"/>
              <a:t>It may be a single person oral presentation or a panel presentation of no more than four individuals.  </a:t>
            </a:r>
          </a:p>
          <a:p>
            <a:pPr marL="171450" indent="-171450">
              <a:buFont typeface="Arial" panose="020B0604020202020204" pitchFamily="34" charset="0"/>
              <a:buChar char="•"/>
            </a:pPr>
            <a:r>
              <a:rPr lang="en-US" baseline="0" dirty="0"/>
              <a:t>These sessions should focus on </a:t>
            </a:r>
            <a:r>
              <a:rPr lang="en-US" dirty="0">
                <a:latin typeface="Century Gothic" panose="020B0502020202020204" pitchFamily="34" charset="0"/>
              </a:rPr>
              <a:t>an issue or opportunity related to the NORDP mission and/or be important to developing the skills or professional development of conference participants.  </a:t>
            </a:r>
          </a:p>
          <a:p>
            <a:pPr marL="171450" indent="-171450">
              <a:buFont typeface="Arial" panose="020B0604020202020204" pitchFamily="34" charset="0"/>
              <a:buChar char="•"/>
            </a:pPr>
            <a:r>
              <a:rPr lang="en-US" dirty="0">
                <a:latin typeface="Century Gothic" panose="020B0502020202020204" pitchFamily="34" charset="0"/>
              </a:rPr>
              <a:t>If you propose a two</a:t>
            </a:r>
            <a:r>
              <a:rPr lang="en-US" baseline="0" dirty="0">
                <a:latin typeface="Century Gothic" panose="020B0502020202020204" pitchFamily="34" charset="0"/>
              </a:rPr>
              <a:t>-hour session, you need to develop a compelling case as to why your session should receive an extra hour. This includes providing a justification for a more in-depth discussion, allowing for more interactive activities, and/or involving the participants more fully in the session. </a:t>
            </a:r>
            <a:endParaRPr lang="en-US" dirty="0"/>
          </a:p>
          <a:p>
            <a:endParaRPr lang="en-US" dirty="0"/>
          </a:p>
          <a:p>
            <a:r>
              <a:rPr lang="en-US" dirty="0"/>
              <a:t>And</a:t>
            </a:r>
            <a:r>
              <a:rPr lang="en-US" baseline="0" dirty="0"/>
              <a:t> now for the fine print:</a:t>
            </a:r>
            <a:endParaRPr lang="en-US" dirty="0"/>
          </a:p>
          <a:p>
            <a:pPr marL="342900" indent="-342900" algn="l">
              <a:buFont typeface="Arial" panose="020B0604020202020204" pitchFamily="34" charset="0"/>
              <a:buChar char="•"/>
            </a:pPr>
            <a:r>
              <a:rPr lang="en-US" dirty="0">
                <a:latin typeface="Century Gothic" panose="020B0502020202020204" pitchFamily="34" charset="0"/>
              </a:rPr>
              <a:t>Audience size at these sessions is anticipated to be between 40 and 75.</a:t>
            </a:r>
            <a:r>
              <a:rPr lang="en-US" baseline="0" dirty="0">
                <a:latin typeface="Century Gothic" panose="020B0502020202020204" pitchFamily="34" charset="0"/>
              </a:rPr>
              <a:t> Carefully consider what you may be able to cover with an audience of this size. </a:t>
            </a:r>
          </a:p>
          <a:p>
            <a:pPr marL="342900" indent="-342900" algn="l">
              <a:buFont typeface="Arial" panose="020B0604020202020204" pitchFamily="34" charset="0"/>
              <a:buChar char="•"/>
            </a:pPr>
            <a:r>
              <a:rPr lang="en-US" dirty="0">
                <a:latin typeface="Century Gothic" panose="020B0502020202020204" pitchFamily="34" charset="0"/>
              </a:rPr>
              <a:t>Audio-visual equipment for slide presentations will be provided. </a:t>
            </a:r>
          </a:p>
          <a:p>
            <a:pPr marL="342900" indent="-342900" algn="l">
              <a:buFont typeface="Arial" panose="020B0604020202020204" pitchFamily="34" charset="0"/>
              <a:buChar char="•"/>
            </a:pPr>
            <a:r>
              <a:rPr lang="en-US" dirty="0">
                <a:latin typeface="Century Gothic" panose="020B0502020202020204" pitchFamily="34" charset="0"/>
              </a:rPr>
              <a:t>All two hour</a:t>
            </a:r>
            <a:r>
              <a:rPr lang="en-US" baseline="0" dirty="0">
                <a:latin typeface="Century Gothic" panose="020B0502020202020204" pitchFamily="34" charset="0"/>
              </a:rPr>
              <a:t> sessions will be s</a:t>
            </a:r>
            <a:r>
              <a:rPr lang="en-US" dirty="0">
                <a:latin typeface="Century Gothic" panose="020B0502020202020204" pitchFamily="34" charset="0"/>
              </a:rPr>
              <a:t>cheduled on Monday, April 29.</a:t>
            </a:r>
          </a:p>
          <a:p>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6</a:t>
            </a:fld>
            <a:endParaRPr lang="en-US"/>
          </a:p>
        </p:txBody>
      </p:sp>
    </p:spTree>
    <p:extLst>
      <p:ext uri="{BB962C8B-B14F-4D97-AF65-F5344CB8AC3E}">
        <p14:creationId xmlns:p14="http://schemas.microsoft.com/office/powerpoint/2010/main" val="61154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0" dirty="0">
                <a:latin typeface="Century Gothic" panose="020B0502020202020204" pitchFamily="34" charset="0"/>
              </a:rPr>
              <a:t>The one hour oral individual or panel presentations</a:t>
            </a:r>
            <a:r>
              <a:rPr lang="en-US" b="0" baseline="0" dirty="0">
                <a:latin typeface="Century Gothic" panose="020B0502020202020204" pitchFamily="34" charset="0"/>
              </a:rPr>
              <a:t> a</a:t>
            </a:r>
            <a:r>
              <a:rPr lang="en-US" b="0" dirty="0">
                <a:latin typeface="Century Gothic" panose="020B0502020202020204" pitchFamily="34" charset="0"/>
              </a:rPr>
              <a:t>re somewhat similar to the two hour sessions:</a:t>
            </a:r>
          </a:p>
          <a:p>
            <a:pPr marL="171450" indent="-171450">
              <a:buFont typeface="Arial" panose="020B0604020202020204" pitchFamily="34" charset="0"/>
              <a:buChar char="•"/>
            </a:pPr>
            <a:r>
              <a:rPr lang="en-US" baseline="0" dirty="0"/>
              <a:t>It may be a single person oral presentation or a panel presentation of no more than four individuals.  </a:t>
            </a:r>
          </a:p>
          <a:p>
            <a:pPr marL="171450" indent="-171450">
              <a:buFont typeface="Arial" panose="020B0604020202020204" pitchFamily="34" charset="0"/>
              <a:buChar char="•"/>
            </a:pPr>
            <a:r>
              <a:rPr lang="en-US" baseline="0" dirty="0"/>
              <a:t>These sessions should focus on </a:t>
            </a:r>
            <a:r>
              <a:rPr lang="en-US" dirty="0">
                <a:latin typeface="Century Gothic" panose="020B0502020202020204" pitchFamily="34" charset="0"/>
              </a:rPr>
              <a:t>an issue or opportunity related to the NORDP mission and/or be important to developing the skills or professional development of conference participants.  </a:t>
            </a:r>
          </a:p>
          <a:p>
            <a:pPr marL="0" indent="0" algn="l">
              <a:buFont typeface="Arial" panose="020B0604020202020204" pitchFamily="34" charset="0"/>
              <a:buNone/>
            </a:pPr>
            <a:endParaRPr lang="en-US" b="1" dirty="0">
              <a:latin typeface="Century Gothic" panose="020B0502020202020204" pitchFamily="34" charset="0"/>
            </a:endParaRPr>
          </a:p>
          <a:p>
            <a:pPr marL="342900" indent="-342900" algn="l">
              <a:buFont typeface="Arial" panose="020B0604020202020204" pitchFamily="34" charset="0"/>
              <a:buChar char="•"/>
            </a:pPr>
            <a:r>
              <a:rPr lang="en-US" dirty="0">
                <a:latin typeface="Century Gothic" panose="020B0502020202020204" pitchFamily="34" charset="0"/>
              </a:rPr>
              <a:t>Audience size at these sessions is anticipated to be between 25 and 75.</a:t>
            </a:r>
            <a:r>
              <a:rPr lang="en-US" baseline="0" dirty="0">
                <a:latin typeface="Century Gothic" panose="020B0502020202020204" pitchFamily="34" charset="0"/>
              </a:rPr>
              <a:t> Carefully consider what you may be able to cover with an audience of this size. </a:t>
            </a:r>
          </a:p>
          <a:p>
            <a:pPr marL="342900" indent="-342900" algn="l">
              <a:buFont typeface="Arial" panose="020B0604020202020204" pitchFamily="34" charset="0"/>
              <a:buChar char="•"/>
            </a:pPr>
            <a:r>
              <a:rPr lang="en-US" dirty="0">
                <a:latin typeface="Century Gothic" panose="020B0502020202020204" pitchFamily="34" charset="0"/>
              </a:rPr>
              <a:t>Audio-visual equipment for slide presentations will be provided. </a:t>
            </a:r>
          </a:p>
          <a:p>
            <a:pPr marL="342900" indent="-342900" algn="l">
              <a:buFont typeface="Arial" panose="020B0604020202020204" pitchFamily="34" charset="0"/>
              <a:buChar char="•"/>
            </a:pPr>
            <a:r>
              <a:rPr lang="en-US" dirty="0">
                <a:latin typeface="Century Gothic" panose="020B0502020202020204" pitchFamily="34" charset="0"/>
              </a:rPr>
              <a:t>All one-hour</a:t>
            </a:r>
            <a:r>
              <a:rPr lang="en-US" baseline="0" dirty="0">
                <a:latin typeface="Century Gothic" panose="020B0502020202020204" pitchFamily="34" charset="0"/>
              </a:rPr>
              <a:t> sessions will be s</a:t>
            </a:r>
            <a:r>
              <a:rPr lang="en-US" dirty="0">
                <a:latin typeface="Century Gothic" panose="020B0502020202020204" pitchFamily="34" charset="0"/>
              </a:rPr>
              <a:t>cheduled for Tuesday, April 3</a:t>
            </a:r>
            <a:r>
              <a:rPr lang="en-US" baseline="0" dirty="0">
                <a:latin typeface="Century Gothic" panose="020B0502020202020204" pitchFamily="34" charset="0"/>
              </a:rPr>
              <a:t>0 or Wednesday, May 1</a:t>
            </a:r>
            <a:r>
              <a:rPr lang="en-US" dirty="0">
                <a:latin typeface="Century Gothic" panose="020B0502020202020204" pitchFamily="34" charset="0"/>
              </a:rPr>
              <a:t>. (</a:t>
            </a:r>
            <a:r>
              <a:rPr lang="en-US" i="1" dirty="0">
                <a:latin typeface="Century Gothic" panose="020B0502020202020204" pitchFamily="34" charset="0"/>
              </a:rPr>
              <a:t>do we know if applicants will be able to submit a preference</a:t>
            </a:r>
            <a:r>
              <a:rPr lang="en-US" i="1" baseline="0" dirty="0">
                <a:latin typeface="Century Gothic" panose="020B0502020202020204" pitchFamily="34" charset="0"/>
              </a:rPr>
              <a:t> for the presentation date/time?)</a:t>
            </a:r>
            <a:endParaRPr lang="en-US" dirty="0">
              <a:latin typeface="Century Gothic" panose="020B0502020202020204" pitchFamily="34" charset="0"/>
            </a:endParaRPr>
          </a:p>
          <a:p>
            <a:pPr marL="0" indent="0" algn="l">
              <a:buFont typeface="Arial" panose="020B0604020202020204" pitchFamily="34" charset="0"/>
              <a:buNone/>
            </a:pPr>
            <a:endParaRPr lang="en-US" dirty="0">
              <a:latin typeface="Century Gothic" panose="020B0502020202020204" pitchFamily="34" charset="0"/>
            </a:endParaRPr>
          </a:p>
          <a:p>
            <a:pPr marL="0" indent="0" algn="l">
              <a:buFont typeface="Arial" panose="020B0604020202020204" pitchFamily="34" charset="0"/>
              <a:buNone/>
            </a:pPr>
            <a:r>
              <a:rPr lang="en-US" dirty="0">
                <a:latin typeface="Century Gothic" panose="020B0502020202020204" pitchFamily="34" charset="0"/>
              </a:rPr>
              <a:t>For</a:t>
            </a:r>
            <a:r>
              <a:rPr lang="en-US" baseline="0" dirty="0">
                <a:latin typeface="Century Gothic" panose="020B0502020202020204" pitchFamily="34" charset="0"/>
              </a:rPr>
              <a:t> both the one and two hour sessions, avoid presenting case studies from a single institution or program.  Case studies are most appropriate for a poster in the Idea Showcase, whereas the one- and two-hour sessions are most appropriate for tackling complex or over-arching issues, challenges, opportunities, and topics in research development that impact a diverse array of institutions and perspectives. </a:t>
            </a:r>
            <a:endParaRPr lang="en-US" dirty="0">
              <a:latin typeface="Century Gothic" panose="020B0502020202020204" pitchFamily="34" charset="0"/>
            </a:endParaRPr>
          </a:p>
          <a:p>
            <a:pPr marL="0" indent="0" algn="l">
              <a:buFont typeface="Arial" panose="020B0604020202020204" pitchFamily="34" charset="0"/>
              <a:buNone/>
            </a:pPr>
            <a:endParaRPr lang="en-US" b="1" dirty="0">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CE429AD1-B321-434F-AF51-8223CFC75535}" type="slidenum">
              <a:rPr lang="en-US" smtClean="0"/>
              <a:t>7</a:t>
            </a:fld>
            <a:endParaRPr lang="en-US"/>
          </a:p>
        </p:txBody>
      </p:sp>
    </p:spTree>
    <p:extLst>
      <p:ext uri="{BB962C8B-B14F-4D97-AF65-F5344CB8AC3E}">
        <p14:creationId xmlns:p14="http://schemas.microsoft.com/office/powerpoint/2010/main" val="140774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latin typeface="Century Gothic" panose="020B0502020202020204" pitchFamily="34" charset="0"/>
              </a:rPr>
              <a:t>New</a:t>
            </a:r>
            <a:r>
              <a:rPr lang="en-US" baseline="0" dirty="0">
                <a:latin typeface="Century Gothic" panose="020B0502020202020204" pitchFamily="34" charset="0"/>
              </a:rPr>
              <a:t> </a:t>
            </a:r>
            <a:r>
              <a:rPr lang="en-US" dirty="0">
                <a:latin typeface="Century Gothic" panose="020B0502020202020204" pitchFamily="34" charset="0"/>
              </a:rPr>
              <a:t>to NORDP for this year’s conference, Lightning Talks will be an opportunity for individuals to share new and creative ideas for fostering research development.</a:t>
            </a:r>
            <a:r>
              <a:rPr lang="en-US" baseline="0" dirty="0">
                <a:latin typeface="Century Gothic" panose="020B0502020202020204" pitchFamily="34" charset="0"/>
              </a:rPr>
              <a:t> </a:t>
            </a:r>
            <a:r>
              <a:rPr lang="en-US" dirty="0">
                <a:latin typeface="Century Gothic" panose="020B0502020202020204" pitchFamily="34" charset="0"/>
              </a:rPr>
              <a:t>This</a:t>
            </a:r>
            <a:r>
              <a:rPr lang="en-US" baseline="0" dirty="0">
                <a:latin typeface="Century Gothic" panose="020B0502020202020204" pitchFamily="34" charset="0"/>
              </a:rPr>
              <a:t> new conference session is b</a:t>
            </a:r>
            <a:r>
              <a:rPr lang="en-US" dirty="0">
                <a:latin typeface="Century Gothic" panose="020B0502020202020204" pitchFamily="34" charset="0"/>
              </a:rPr>
              <a:t>ased on Ignite, and interested applicants are encouraged</a:t>
            </a:r>
            <a:r>
              <a:rPr lang="en-US" baseline="0" dirty="0">
                <a:latin typeface="Century Gothic" panose="020B0502020202020204" pitchFamily="34" charset="0"/>
              </a:rPr>
              <a:t> to visit the </a:t>
            </a:r>
            <a:r>
              <a:rPr lang="en-US" baseline="0" dirty="0" err="1">
                <a:latin typeface="Century Gothic" panose="020B0502020202020204" pitchFamily="34" charset="0"/>
              </a:rPr>
              <a:t>ignitetalks</a:t>
            </a:r>
            <a:r>
              <a:rPr lang="en-US" baseline="0" dirty="0">
                <a:latin typeface="Century Gothic" panose="020B0502020202020204" pitchFamily="34" charset="0"/>
              </a:rPr>
              <a:t> website listed here for more information about the format, background, </a:t>
            </a:r>
            <a:r>
              <a:rPr lang="en-US" dirty="0">
                <a:latin typeface="Century Gothic" panose="020B0502020202020204" pitchFamily="34" charset="0"/>
              </a:rPr>
              <a:t>and samples. Additionally, Scott </a:t>
            </a:r>
            <a:r>
              <a:rPr lang="en-US" dirty="0" err="1">
                <a:latin typeface="Century Gothic" panose="020B0502020202020204" pitchFamily="34" charset="0"/>
              </a:rPr>
              <a:t>Berkun</a:t>
            </a:r>
            <a:r>
              <a:rPr lang="en-US" dirty="0">
                <a:latin typeface="Century Gothic" panose="020B0502020202020204" pitchFamily="34" charset="0"/>
              </a:rPr>
              <a:t> has also developed a blog post with</a:t>
            </a:r>
            <a:r>
              <a:rPr lang="en-US" baseline="0" dirty="0">
                <a:latin typeface="Century Gothic" panose="020B0502020202020204" pitchFamily="34" charset="0"/>
              </a:rPr>
              <a:t> key strategies to develop an Ignite Talk session. Applicants are also encouraged to review the link posted to this slide.  </a:t>
            </a:r>
            <a:endParaRPr lang="en-US" dirty="0">
              <a:latin typeface="Century Gothic" panose="020B0502020202020204" pitchFamily="34" charset="0"/>
            </a:endParaRPr>
          </a:p>
          <a:p>
            <a:pPr marL="0" indent="0" algn="l">
              <a:buFont typeface="Arial" panose="020B0604020202020204" pitchFamily="34" charset="0"/>
              <a:buNone/>
            </a:pPr>
            <a:endParaRPr lang="en-US" dirty="0">
              <a:latin typeface="Century Gothic" panose="020B0502020202020204" pitchFamily="34" charset="0"/>
            </a:endParaRPr>
          </a:p>
          <a:p>
            <a:pPr marL="0" indent="0" algn="l">
              <a:buFont typeface="Arial" panose="020B0604020202020204" pitchFamily="34" charset="0"/>
              <a:buNone/>
            </a:pPr>
            <a:r>
              <a:rPr lang="en-US" dirty="0">
                <a:latin typeface="Century Gothic" panose="020B0502020202020204" pitchFamily="34" charset="0"/>
              </a:rPr>
              <a:t>In a Lightning</a:t>
            </a:r>
            <a:r>
              <a:rPr lang="en-US" baseline="0" dirty="0">
                <a:latin typeface="Century Gothic" panose="020B0502020202020204" pitchFamily="34" charset="0"/>
              </a:rPr>
              <a:t> Talk, y</a:t>
            </a:r>
            <a:r>
              <a:rPr lang="en-US" dirty="0">
                <a:latin typeface="Century Gothic" panose="020B0502020202020204" pitchFamily="34" charset="0"/>
              </a:rPr>
              <a:t>ou have five minutes and 20 slides for your presentation; slides advance automatically every 15 seconds. </a:t>
            </a:r>
            <a:r>
              <a:rPr lang="en-US" baseline="0" dirty="0">
                <a:latin typeface="Century Gothic" panose="020B0502020202020204" pitchFamily="34" charset="0"/>
              </a:rPr>
              <a:t> </a:t>
            </a:r>
            <a:r>
              <a:rPr lang="en-US" dirty="0">
                <a:latin typeface="Century Gothic" panose="020B0502020202020204" pitchFamily="34" charset="0"/>
              </a:rPr>
              <a:t>Presenters will be grouped into 60-minute sessions, to be delivered on Tuesday, April 30 and Wednesday, May 1.</a:t>
            </a:r>
          </a:p>
        </p:txBody>
      </p:sp>
      <p:sp>
        <p:nvSpPr>
          <p:cNvPr id="4" name="Slide Number Placeholder 3"/>
          <p:cNvSpPr>
            <a:spLocks noGrp="1"/>
          </p:cNvSpPr>
          <p:nvPr>
            <p:ph type="sldNum" sz="quarter" idx="5"/>
          </p:nvPr>
        </p:nvSpPr>
        <p:spPr/>
        <p:txBody>
          <a:bodyPr/>
          <a:lstStyle/>
          <a:p>
            <a:fld id="{CE429AD1-B321-434F-AF51-8223CFC75535}" type="slidenum">
              <a:rPr lang="en-US" smtClean="0"/>
              <a:t>8</a:t>
            </a:fld>
            <a:endParaRPr lang="en-US"/>
          </a:p>
        </p:txBody>
      </p:sp>
    </p:spTree>
    <p:extLst>
      <p:ext uri="{BB962C8B-B14F-4D97-AF65-F5344CB8AC3E}">
        <p14:creationId xmlns:p14="http://schemas.microsoft.com/office/powerpoint/2010/main" val="330198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i="1" dirty="0">
                <a:latin typeface="Century Gothic" panose="020B0502020202020204" pitchFamily="34" charset="0"/>
              </a:rPr>
              <a:t>The Idea Showcase</a:t>
            </a:r>
            <a:r>
              <a:rPr lang="en-US" dirty="0">
                <a:latin typeface="Century Gothic" panose="020B0502020202020204" pitchFamily="34" charset="0"/>
              </a:rPr>
              <a:t> is designed for individuals or small teams to present posters illustrating their own approaches to problems and solutions in research development, to showcase best practices and case studies, and to introduce innovative and/or experimental ideas.  </a:t>
            </a:r>
          </a:p>
          <a:p>
            <a:pPr marL="0" indent="0" algn="l">
              <a:buFont typeface="Arial" panose="020B0604020202020204" pitchFamily="34" charset="0"/>
              <a:buNone/>
            </a:pPr>
            <a:endParaRPr lang="en-US" dirty="0">
              <a:latin typeface="Century Gothic" panose="020B0502020202020204" pitchFamily="34" charset="0"/>
            </a:endParaRPr>
          </a:p>
          <a:p>
            <a:pPr marL="0" indent="0" algn="l">
              <a:buFont typeface="Arial" panose="020B0604020202020204" pitchFamily="34" charset="0"/>
              <a:buNone/>
            </a:pPr>
            <a:r>
              <a:rPr lang="en-US" dirty="0">
                <a:latin typeface="Century Gothic" panose="020B0502020202020204" pitchFamily="34" charset="0"/>
              </a:rPr>
              <a:t>Presenters chosen to participate in the Idea Showcase will provide their own posters at their own cost.</a:t>
            </a:r>
            <a:r>
              <a:rPr lang="en-US" baseline="0" dirty="0">
                <a:latin typeface="Century Gothic" panose="020B0502020202020204" pitchFamily="34" charset="0"/>
              </a:rPr>
              <a:t> </a:t>
            </a:r>
            <a:r>
              <a:rPr lang="en-US" dirty="0">
                <a:latin typeface="Century Gothic" panose="020B0502020202020204" pitchFamily="34" charset="0"/>
              </a:rPr>
              <a:t>Posters will be presented for discussion during the Tuesday Idea Showcase and Reception.</a:t>
            </a:r>
          </a:p>
          <a:p>
            <a:endParaRPr lang="en-US" b="1" dirty="0"/>
          </a:p>
        </p:txBody>
      </p:sp>
      <p:sp>
        <p:nvSpPr>
          <p:cNvPr id="4" name="Slide Number Placeholder 3"/>
          <p:cNvSpPr>
            <a:spLocks noGrp="1"/>
          </p:cNvSpPr>
          <p:nvPr>
            <p:ph type="sldNum" sz="quarter" idx="5"/>
          </p:nvPr>
        </p:nvSpPr>
        <p:spPr/>
        <p:txBody>
          <a:bodyPr/>
          <a:lstStyle/>
          <a:p>
            <a:fld id="{CE429AD1-B321-434F-AF51-8223CFC75535}" type="slidenum">
              <a:rPr lang="en-US" smtClean="0"/>
              <a:t>9</a:t>
            </a:fld>
            <a:endParaRPr lang="en-US"/>
          </a:p>
        </p:txBody>
      </p:sp>
    </p:spTree>
    <p:extLst>
      <p:ext uri="{BB962C8B-B14F-4D97-AF65-F5344CB8AC3E}">
        <p14:creationId xmlns:p14="http://schemas.microsoft.com/office/powerpoint/2010/main" val="12750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8F25A7-0FB7-4D59-A1D5-12A184AD4CE8}" type="datetime1">
              <a:rPr lang="en-US" smtClean="0"/>
              <a:t>11/2/2018</a:t>
            </a:fld>
            <a:endParaRPr lang="en-US"/>
          </a:p>
        </p:txBody>
      </p:sp>
      <p:sp>
        <p:nvSpPr>
          <p:cNvPr id="5" name="Footer Placeholder 4"/>
          <p:cNvSpPr>
            <a:spLocks noGrp="1"/>
          </p:cNvSpPr>
          <p:nvPr>
            <p:ph type="ftr" sz="quarter" idx="11"/>
          </p:nvPr>
        </p:nvSpPr>
        <p:spPr/>
        <p:txBody>
          <a:bodyPr/>
          <a:lstStyle/>
          <a:p>
            <a:r>
              <a:rPr lang="en-US"/>
              <a:t>#NORDPMentoringMatters     #PayItForward     #ICARE</a:t>
            </a:r>
          </a:p>
        </p:txBody>
      </p:sp>
      <p:sp>
        <p:nvSpPr>
          <p:cNvPr id="6" name="Slide Number Placeholder 5"/>
          <p:cNvSpPr>
            <a:spLocks noGrp="1"/>
          </p:cNvSpPr>
          <p:nvPr>
            <p:ph type="sldNum" sz="quarter" idx="12"/>
          </p:nvPr>
        </p:nvSpPr>
        <p:spPr/>
        <p:txBody>
          <a:bodyPr/>
          <a:lstStyle/>
          <a:p>
            <a:fld id="{8539EA0B-16D4-48F7-934E-3D7D7C7C25C6}" type="slidenum">
              <a:rPr lang="en-US" smtClean="0"/>
              <a:t>‹#›</a:t>
            </a:fld>
            <a:endParaRPr lang="en-US"/>
          </a:p>
        </p:txBody>
      </p:sp>
    </p:spTree>
    <p:extLst>
      <p:ext uri="{BB962C8B-B14F-4D97-AF65-F5344CB8AC3E}">
        <p14:creationId xmlns:p14="http://schemas.microsoft.com/office/powerpoint/2010/main" val="382012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1ABF7-0031-4DFF-AA4A-9057BF1E2EBF}" type="datetime1">
              <a:rPr lang="en-US" smtClean="0"/>
              <a:t>11/2/2018</a:t>
            </a:fld>
            <a:endParaRPr lang="en-US"/>
          </a:p>
        </p:txBody>
      </p:sp>
      <p:sp>
        <p:nvSpPr>
          <p:cNvPr id="5" name="Footer Placeholder 4"/>
          <p:cNvSpPr>
            <a:spLocks noGrp="1"/>
          </p:cNvSpPr>
          <p:nvPr>
            <p:ph type="ftr" sz="quarter" idx="11"/>
          </p:nvPr>
        </p:nvSpPr>
        <p:spPr/>
        <p:txBody>
          <a:bodyPr/>
          <a:lstStyle/>
          <a:p>
            <a:r>
              <a:rPr lang="en-US"/>
              <a:t>#NORDPMentoringMatters     #PayItForward     #ICARE</a:t>
            </a:r>
          </a:p>
        </p:txBody>
      </p:sp>
      <p:sp>
        <p:nvSpPr>
          <p:cNvPr id="6" name="Slide Number Placeholder 5"/>
          <p:cNvSpPr>
            <a:spLocks noGrp="1"/>
          </p:cNvSpPr>
          <p:nvPr>
            <p:ph type="sldNum" sz="quarter" idx="12"/>
          </p:nvPr>
        </p:nvSpPr>
        <p:spPr/>
        <p:txBody>
          <a:bodyPr/>
          <a:lstStyle/>
          <a:p>
            <a:fld id="{8539EA0B-16D4-48F7-934E-3D7D7C7C25C6}" type="slidenum">
              <a:rPr lang="en-US" smtClean="0"/>
              <a:t>‹#›</a:t>
            </a:fld>
            <a:endParaRPr lang="en-US"/>
          </a:p>
        </p:txBody>
      </p:sp>
    </p:spTree>
    <p:extLst>
      <p:ext uri="{BB962C8B-B14F-4D97-AF65-F5344CB8AC3E}">
        <p14:creationId xmlns:p14="http://schemas.microsoft.com/office/powerpoint/2010/main" val="102896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7D0EA-3097-476A-A410-D986508A1B6D}" type="datetime1">
              <a:rPr lang="en-US" smtClean="0"/>
              <a:t>11/2/2018</a:t>
            </a:fld>
            <a:endParaRPr lang="en-US"/>
          </a:p>
        </p:txBody>
      </p:sp>
      <p:sp>
        <p:nvSpPr>
          <p:cNvPr id="5" name="Footer Placeholder 4"/>
          <p:cNvSpPr>
            <a:spLocks noGrp="1"/>
          </p:cNvSpPr>
          <p:nvPr>
            <p:ph type="ftr" sz="quarter" idx="11"/>
          </p:nvPr>
        </p:nvSpPr>
        <p:spPr/>
        <p:txBody>
          <a:bodyPr/>
          <a:lstStyle/>
          <a:p>
            <a:r>
              <a:rPr lang="en-US"/>
              <a:t>#NORDPMentoringMatters     #PayItForward     #ICARE</a:t>
            </a:r>
          </a:p>
        </p:txBody>
      </p:sp>
      <p:sp>
        <p:nvSpPr>
          <p:cNvPr id="6" name="Slide Number Placeholder 5"/>
          <p:cNvSpPr>
            <a:spLocks noGrp="1"/>
          </p:cNvSpPr>
          <p:nvPr>
            <p:ph type="sldNum" sz="quarter" idx="12"/>
          </p:nvPr>
        </p:nvSpPr>
        <p:spPr/>
        <p:txBody>
          <a:bodyPr/>
          <a:lstStyle/>
          <a:p>
            <a:fld id="{8539EA0B-16D4-48F7-934E-3D7D7C7C25C6}" type="slidenum">
              <a:rPr lang="en-US" smtClean="0"/>
              <a:t>‹#›</a:t>
            </a:fld>
            <a:endParaRPr lang="en-US"/>
          </a:p>
        </p:txBody>
      </p:sp>
    </p:spTree>
    <p:extLst>
      <p:ext uri="{BB962C8B-B14F-4D97-AF65-F5344CB8AC3E}">
        <p14:creationId xmlns:p14="http://schemas.microsoft.com/office/powerpoint/2010/main" val="138359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9ACF8-DEB1-4FF3-827E-63482535FA0C}" type="datetime1">
              <a:rPr lang="en-US" smtClean="0"/>
              <a:t>11/2/2018</a:t>
            </a:fld>
            <a:endParaRPr lang="en-US"/>
          </a:p>
        </p:txBody>
      </p:sp>
      <p:sp>
        <p:nvSpPr>
          <p:cNvPr id="5" name="Footer Placeholder 4"/>
          <p:cNvSpPr>
            <a:spLocks noGrp="1"/>
          </p:cNvSpPr>
          <p:nvPr>
            <p:ph type="ftr" sz="quarter" idx="11"/>
          </p:nvPr>
        </p:nvSpPr>
        <p:spPr/>
        <p:txBody>
          <a:bodyPr/>
          <a:lstStyle/>
          <a:p>
            <a:r>
              <a:rPr lang="en-US"/>
              <a:t>#NORDPMentoringMatters     #PayItForward     #ICARE</a:t>
            </a:r>
          </a:p>
        </p:txBody>
      </p:sp>
      <p:sp>
        <p:nvSpPr>
          <p:cNvPr id="6" name="Slide Number Placeholder 5"/>
          <p:cNvSpPr>
            <a:spLocks noGrp="1"/>
          </p:cNvSpPr>
          <p:nvPr>
            <p:ph type="sldNum" sz="quarter" idx="12"/>
          </p:nvPr>
        </p:nvSpPr>
        <p:spPr/>
        <p:txBody>
          <a:bodyPr/>
          <a:lstStyle/>
          <a:p>
            <a:fld id="{8539EA0B-16D4-48F7-934E-3D7D7C7C25C6}" type="slidenum">
              <a:rPr lang="en-US" smtClean="0"/>
              <a:t>‹#›</a:t>
            </a:fld>
            <a:endParaRPr lang="en-US"/>
          </a:p>
        </p:txBody>
      </p:sp>
    </p:spTree>
    <p:extLst>
      <p:ext uri="{BB962C8B-B14F-4D97-AF65-F5344CB8AC3E}">
        <p14:creationId xmlns:p14="http://schemas.microsoft.com/office/powerpoint/2010/main" val="51949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238892-D184-49FC-B910-BAB48A1A5573}" type="datetime1">
              <a:rPr lang="en-US" smtClean="0"/>
              <a:t>11/2/2018</a:t>
            </a:fld>
            <a:endParaRPr lang="en-US"/>
          </a:p>
        </p:txBody>
      </p:sp>
      <p:sp>
        <p:nvSpPr>
          <p:cNvPr id="5" name="Footer Placeholder 4"/>
          <p:cNvSpPr>
            <a:spLocks noGrp="1"/>
          </p:cNvSpPr>
          <p:nvPr>
            <p:ph type="ftr" sz="quarter" idx="11"/>
          </p:nvPr>
        </p:nvSpPr>
        <p:spPr/>
        <p:txBody>
          <a:bodyPr/>
          <a:lstStyle/>
          <a:p>
            <a:r>
              <a:rPr lang="en-US"/>
              <a:t>#NORDPMentoringMatters     #PayItForward     #ICARE</a:t>
            </a:r>
          </a:p>
        </p:txBody>
      </p:sp>
      <p:sp>
        <p:nvSpPr>
          <p:cNvPr id="6" name="Slide Number Placeholder 5"/>
          <p:cNvSpPr>
            <a:spLocks noGrp="1"/>
          </p:cNvSpPr>
          <p:nvPr>
            <p:ph type="sldNum" sz="quarter" idx="12"/>
          </p:nvPr>
        </p:nvSpPr>
        <p:spPr/>
        <p:txBody>
          <a:bodyPr/>
          <a:lstStyle/>
          <a:p>
            <a:fld id="{8539EA0B-16D4-48F7-934E-3D7D7C7C25C6}" type="slidenum">
              <a:rPr lang="en-US" smtClean="0"/>
              <a:t>‹#›</a:t>
            </a:fld>
            <a:endParaRPr lang="en-US"/>
          </a:p>
        </p:txBody>
      </p:sp>
    </p:spTree>
    <p:extLst>
      <p:ext uri="{BB962C8B-B14F-4D97-AF65-F5344CB8AC3E}">
        <p14:creationId xmlns:p14="http://schemas.microsoft.com/office/powerpoint/2010/main" val="44466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DBB41-977F-4237-BD41-114BB9EE1D1F}" type="datetime1">
              <a:rPr lang="en-US" smtClean="0"/>
              <a:t>11/2/2018</a:t>
            </a:fld>
            <a:endParaRPr lang="en-US"/>
          </a:p>
        </p:txBody>
      </p:sp>
      <p:sp>
        <p:nvSpPr>
          <p:cNvPr id="6" name="Footer Placeholder 5"/>
          <p:cNvSpPr>
            <a:spLocks noGrp="1"/>
          </p:cNvSpPr>
          <p:nvPr>
            <p:ph type="ftr" sz="quarter" idx="11"/>
          </p:nvPr>
        </p:nvSpPr>
        <p:spPr/>
        <p:txBody>
          <a:bodyPr/>
          <a:lstStyle/>
          <a:p>
            <a:r>
              <a:rPr lang="en-US"/>
              <a:t>#NORDPMentoringMatters     #PayItForward     #ICARE</a:t>
            </a:r>
          </a:p>
        </p:txBody>
      </p:sp>
      <p:sp>
        <p:nvSpPr>
          <p:cNvPr id="7" name="Slide Number Placeholder 6"/>
          <p:cNvSpPr>
            <a:spLocks noGrp="1"/>
          </p:cNvSpPr>
          <p:nvPr>
            <p:ph type="sldNum" sz="quarter" idx="12"/>
          </p:nvPr>
        </p:nvSpPr>
        <p:spPr/>
        <p:txBody>
          <a:bodyPr/>
          <a:lstStyle/>
          <a:p>
            <a:fld id="{8539EA0B-16D4-48F7-934E-3D7D7C7C25C6}" type="slidenum">
              <a:rPr lang="en-US" smtClean="0"/>
              <a:t>‹#›</a:t>
            </a:fld>
            <a:endParaRPr lang="en-US"/>
          </a:p>
        </p:txBody>
      </p:sp>
    </p:spTree>
    <p:extLst>
      <p:ext uri="{BB962C8B-B14F-4D97-AF65-F5344CB8AC3E}">
        <p14:creationId xmlns:p14="http://schemas.microsoft.com/office/powerpoint/2010/main" val="305866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19D38E-8D35-416D-8ADA-541BEC053095}" type="datetime1">
              <a:rPr lang="en-US" smtClean="0"/>
              <a:t>11/2/2018</a:t>
            </a:fld>
            <a:endParaRPr lang="en-US"/>
          </a:p>
        </p:txBody>
      </p:sp>
      <p:sp>
        <p:nvSpPr>
          <p:cNvPr id="8" name="Footer Placeholder 7"/>
          <p:cNvSpPr>
            <a:spLocks noGrp="1"/>
          </p:cNvSpPr>
          <p:nvPr>
            <p:ph type="ftr" sz="quarter" idx="11"/>
          </p:nvPr>
        </p:nvSpPr>
        <p:spPr/>
        <p:txBody>
          <a:bodyPr/>
          <a:lstStyle/>
          <a:p>
            <a:r>
              <a:rPr lang="en-US"/>
              <a:t>#NORDPMentoringMatters     #PayItForward     #ICARE</a:t>
            </a:r>
          </a:p>
        </p:txBody>
      </p:sp>
      <p:sp>
        <p:nvSpPr>
          <p:cNvPr id="9" name="Slide Number Placeholder 8"/>
          <p:cNvSpPr>
            <a:spLocks noGrp="1"/>
          </p:cNvSpPr>
          <p:nvPr>
            <p:ph type="sldNum" sz="quarter" idx="12"/>
          </p:nvPr>
        </p:nvSpPr>
        <p:spPr/>
        <p:txBody>
          <a:bodyPr/>
          <a:lstStyle/>
          <a:p>
            <a:fld id="{8539EA0B-16D4-48F7-934E-3D7D7C7C25C6}" type="slidenum">
              <a:rPr lang="en-US" smtClean="0"/>
              <a:t>‹#›</a:t>
            </a:fld>
            <a:endParaRPr lang="en-US"/>
          </a:p>
        </p:txBody>
      </p:sp>
    </p:spTree>
    <p:extLst>
      <p:ext uri="{BB962C8B-B14F-4D97-AF65-F5344CB8AC3E}">
        <p14:creationId xmlns:p14="http://schemas.microsoft.com/office/powerpoint/2010/main" val="58297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3D8BB1-7629-46B9-8D69-E8B351829514}" type="datetime1">
              <a:rPr lang="en-US" smtClean="0"/>
              <a:t>11/2/2018</a:t>
            </a:fld>
            <a:endParaRPr lang="en-US"/>
          </a:p>
        </p:txBody>
      </p:sp>
      <p:sp>
        <p:nvSpPr>
          <p:cNvPr id="4" name="Footer Placeholder 3"/>
          <p:cNvSpPr>
            <a:spLocks noGrp="1"/>
          </p:cNvSpPr>
          <p:nvPr>
            <p:ph type="ftr" sz="quarter" idx="11"/>
          </p:nvPr>
        </p:nvSpPr>
        <p:spPr/>
        <p:txBody>
          <a:bodyPr/>
          <a:lstStyle/>
          <a:p>
            <a:r>
              <a:rPr lang="en-US"/>
              <a:t>#NORDPMentoringMatters     #PayItForward     #ICARE</a:t>
            </a:r>
          </a:p>
        </p:txBody>
      </p:sp>
      <p:sp>
        <p:nvSpPr>
          <p:cNvPr id="5" name="Slide Number Placeholder 4"/>
          <p:cNvSpPr>
            <a:spLocks noGrp="1"/>
          </p:cNvSpPr>
          <p:nvPr>
            <p:ph type="sldNum" sz="quarter" idx="12"/>
          </p:nvPr>
        </p:nvSpPr>
        <p:spPr/>
        <p:txBody>
          <a:bodyPr/>
          <a:lstStyle/>
          <a:p>
            <a:fld id="{8539EA0B-16D4-48F7-934E-3D7D7C7C25C6}" type="slidenum">
              <a:rPr lang="en-US" smtClean="0"/>
              <a:t>‹#›</a:t>
            </a:fld>
            <a:endParaRPr lang="en-US"/>
          </a:p>
        </p:txBody>
      </p:sp>
    </p:spTree>
    <p:extLst>
      <p:ext uri="{BB962C8B-B14F-4D97-AF65-F5344CB8AC3E}">
        <p14:creationId xmlns:p14="http://schemas.microsoft.com/office/powerpoint/2010/main" val="249093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CAAB7-B809-45B5-8E89-D5FFF3BD3EA9}" type="datetime1">
              <a:rPr lang="en-US" smtClean="0"/>
              <a:t>11/2/2018</a:t>
            </a:fld>
            <a:endParaRPr lang="en-US"/>
          </a:p>
        </p:txBody>
      </p:sp>
      <p:sp>
        <p:nvSpPr>
          <p:cNvPr id="3" name="Footer Placeholder 2"/>
          <p:cNvSpPr>
            <a:spLocks noGrp="1"/>
          </p:cNvSpPr>
          <p:nvPr>
            <p:ph type="ftr" sz="quarter" idx="11"/>
          </p:nvPr>
        </p:nvSpPr>
        <p:spPr/>
        <p:txBody>
          <a:bodyPr/>
          <a:lstStyle/>
          <a:p>
            <a:r>
              <a:rPr lang="en-US"/>
              <a:t>#NORDPMentoringMatters     #PayItForward     #ICARE</a:t>
            </a:r>
          </a:p>
        </p:txBody>
      </p:sp>
      <p:sp>
        <p:nvSpPr>
          <p:cNvPr id="4" name="Slide Number Placeholder 3"/>
          <p:cNvSpPr>
            <a:spLocks noGrp="1"/>
          </p:cNvSpPr>
          <p:nvPr>
            <p:ph type="sldNum" sz="quarter" idx="12"/>
          </p:nvPr>
        </p:nvSpPr>
        <p:spPr/>
        <p:txBody>
          <a:bodyPr/>
          <a:lstStyle/>
          <a:p>
            <a:fld id="{8539EA0B-16D4-48F7-934E-3D7D7C7C25C6}" type="slidenum">
              <a:rPr lang="en-US" smtClean="0"/>
              <a:t>‹#›</a:t>
            </a:fld>
            <a:endParaRPr lang="en-US"/>
          </a:p>
        </p:txBody>
      </p:sp>
    </p:spTree>
    <p:extLst>
      <p:ext uri="{BB962C8B-B14F-4D97-AF65-F5344CB8AC3E}">
        <p14:creationId xmlns:p14="http://schemas.microsoft.com/office/powerpoint/2010/main" val="276541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FEEDDE-EB95-49F2-AB1F-A59D5DFC986F}" type="datetime1">
              <a:rPr lang="en-US" smtClean="0"/>
              <a:t>11/2/2018</a:t>
            </a:fld>
            <a:endParaRPr lang="en-US"/>
          </a:p>
        </p:txBody>
      </p:sp>
      <p:sp>
        <p:nvSpPr>
          <p:cNvPr id="6" name="Footer Placeholder 5"/>
          <p:cNvSpPr>
            <a:spLocks noGrp="1"/>
          </p:cNvSpPr>
          <p:nvPr>
            <p:ph type="ftr" sz="quarter" idx="11"/>
          </p:nvPr>
        </p:nvSpPr>
        <p:spPr/>
        <p:txBody>
          <a:bodyPr/>
          <a:lstStyle/>
          <a:p>
            <a:r>
              <a:rPr lang="en-US"/>
              <a:t>#NORDPMentoringMatters     #PayItForward     #ICARE</a:t>
            </a:r>
          </a:p>
        </p:txBody>
      </p:sp>
      <p:sp>
        <p:nvSpPr>
          <p:cNvPr id="7" name="Slide Number Placeholder 6"/>
          <p:cNvSpPr>
            <a:spLocks noGrp="1"/>
          </p:cNvSpPr>
          <p:nvPr>
            <p:ph type="sldNum" sz="quarter" idx="12"/>
          </p:nvPr>
        </p:nvSpPr>
        <p:spPr/>
        <p:txBody>
          <a:bodyPr/>
          <a:lstStyle/>
          <a:p>
            <a:fld id="{8539EA0B-16D4-48F7-934E-3D7D7C7C25C6}" type="slidenum">
              <a:rPr lang="en-US" smtClean="0"/>
              <a:t>‹#›</a:t>
            </a:fld>
            <a:endParaRPr lang="en-US"/>
          </a:p>
        </p:txBody>
      </p:sp>
    </p:spTree>
    <p:extLst>
      <p:ext uri="{BB962C8B-B14F-4D97-AF65-F5344CB8AC3E}">
        <p14:creationId xmlns:p14="http://schemas.microsoft.com/office/powerpoint/2010/main" val="403377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91F895-BCA0-4EE4-8D2C-C6BDAC85EC46}" type="datetime1">
              <a:rPr lang="en-US" smtClean="0"/>
              <a:t>11/2/2018</a:t>
            </a:fld>
            <a:endParaRPr lang="en-US"/>
          </a:p>
        </p:txBody>
      </p:sp>
      <p:sp>
        <p:nvSpPr>
          <p:cNvPr id="6" name="Footer Placeholder 5"/>
          <p:cNvSpPr>
            <a:spLocks noGrp="1"/>
          </p:cNvSpPr>
          <p:nvPr>
            <p:ph type="ftr" sz="quarter" idx="11"/>
          </p:nvPr>
        </p:nvSpPr>
        <p:spPr/>
        <p:txBody>
          <a:bodyPr/>
          <a:lstStyle/>
          <a:p>
            <a:r>
              <a:rPr lang="en-US"/>
              <a:t>#NORDPMentoringMatters     #PayItForward     #ICARE</a:t>
            </a:r>
          </a:p>
        </p:txBody>
      </p:sp>
      <p:sp>
        <p:nvSpPr>
          <p:cNvPr id="7" name="Slide Number Placeholder 6"/>
          <p:cNvSpPr>
            <a:spLocks noGrp="1"/>
          </p:cNvSpPr>
          <p:nvPr>
            <p:ph type="sldNum" sz="quarter" idx="12"/>
          </p:nvPr>
        </p:nvSpPr>
        <p:spPr/>
        <p:txBody>
          <a:bodyPr/>
          <a:lstStyle/>
          <a:p>
            <a:fld id="{8539EA0B-16D4-48F7-934E-3D7D7C7C25C6}" type="slidenum">
              <a:rPr lang="en-US" smtClean="0"/>
              <a:t>‹#›</a:t>
            </a:fld>
            <a:endParaRPr lang="en-US"/>
          </a:p>
        </p:txBody>
      </p:sp>
    </p:spTree>
    <p:extLst>
      <p:ext uri="{BB962C8B-B14F-4D97-AF65-F5344CB8AC3E}">
        <p14:creationId xmlns:p14="http://schemas.microsoft.com/office/powerpoint/2010/main" val="321065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7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26524-A1BF-4807-B2D6-8D3655E2D09E}" type="datetime1">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#NORDPMentoringMatters     #PayItForward     #ICARE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9EA0B-16D4-48F7-934E-3D7D7C7C25C6}" type="slidenum">
              <a:rPr lang="en-US" smtClean="0"/>
              <a:t>‹#›</a:t>
            </a:fld>
            <a:endParaRPr lang="en-US"/>
          </a:p>
        </p:txBody>
      </p:sp>
    </p:spTree>
    <p:extLst>
      <p:ext uri="{BB962C8B-B14F-4D97-AF65-F5344CB8AC3E}">
        <p14:creationId xmlns:p14="http://schemas.microsoft.com/office/powerpoint/2010/main" val="292694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eiseverywhere.com/eSites/374570/Homepag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kariwk@uwm.ed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ignitetalks.io/"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cottberkun.com/2009/how-to-give-a-great-ignite-tal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483" y="1640682"/>
            <a:ext cx="12192000" cy="2151531"/>
          </a:xfrm>
          <a:prstGeom prst="rect">
            <a:avLst/>
          </a:prstGeom>
          <a:gradFill flip="none" rotWithShape="1">
            <a:gsLst>
              <a:gs pos="0">
                <a:srgbClr val="B6C8D8">
                  <a:alpha val="83000"/>
                </a:srgbClr>
              </a:gs>
              <a:gs pos="73000">
                <a:schemeClr val="bg1">
                  <a:alpha val="90000"/>
                </a:schemeClr>
              </a:gs>
              <a:gs pos="29000">
                <a:schemeClr val="bg1">
                  <a:alpha val="90000"/>
                </a:schemeClr>
              </a:gs>
              <a:gs pos="100000">
                <a:srgbClr val="B6C8D8">
                  <a:alpha val="83000"/>
                </a:srgbClr>
              </a:gs>
            </a:gsLst>
            <a:lin ang="0" scaled="1"/>
            <a:tileRect/>
          </a:gradFill>
          <a:ln w="19050">
            <a:noFill/>
          </a:ln>
          <a:effectLst>
            <a:outerShdw blurRad="1270000" sx="108000" sy="108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p:nvPr>
        </p:nvSpPr>
        <p:spPr>
          <a:xfrm>
            <a:off x="174811" y="2522214"/>
            <a:ext cx="11833411" cy="1022256"/>
          </a:xfrm>
        </p:spPr>
        <p:txBody>
          <a:bodyPr>
            <a:noAutofit/>
          </a:bodyPr>
          <a:lstStyle/>
          <a:p>
            <a:r>
              <a:rPr lang="en-US" b="1" dirty="0">
                <a:solidFill>
                  <a:srgbClr val="034175"/>
                </a:solidFill>
                <a:latin typeface="Century Gothic" panose="020B0502020202020204" pitchFamily="34" charset="0"/>
              </a:rPr>
              <a:t>Call for Abstracts:             Sharing Your Expertise</a:t>
            </a:r>
          </a:p>
        </p:txBody>
      </p:sp>
    </p:spTree>
    <p:extLst>
      <p:ext uri="{BB962C8B-B14F-4D97-AF65-F5344CB8AC3E}">
        <p14:creationId xmlns:p14="http://schemas.microsoft.com/office/powerpoint/2010/main" val="129930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Round Tables</a:t>
            </a:r>
          </a:p>
        </p:txBody>
      </p:sp>
      <p:sp>
        <p:nvSpPr>
          <p:cNvPr id="5" name="Slide Number Placeholder 4"/>
          <p:cNvSpPr>
            <a:spLocks noGrp="1"/>
          </p:cNvSpPr>
          <p:nvPr>
            <p:ph type="sldNum" sz="quarter" idx="12"/>
          </p:nvPr>
        </p:nvSpPr>
        <p:spPr/>
        <p:txBody>
          <a:bodyPr/>
          <a:lstStyle/>
          <a:p>
            <a:fld id="{8539EA0B-16D4-48F7-934E-3D7D7C7C25C6}" type="slidenum">
              <a:rPr lang="en-US" smtClean="0"/>
              <a:t>10</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Roundtable Characteristics: </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One-Hour Session</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Discussion focused on a specific issue related to research development</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Share individual experiences in an open setting</a:t>
            </a:r>
          </a:p>
          <a:p>
            <a:pPr marL="800100" lvl="1" indent="-342900" algn="l">
              <a:buFont typeface="Arial" panose="020B0604020202020204" pitchFamily="34" charset="0"/>
              <a:buChar char="•"/>
            </a:pPr>
            <a:endParaRPr lang="en-US" b="1" dirty="0">
              <a:solidFill>
                <a:srgbClr val="033E71"/>
              </a:solidFill>
              <a:latin typeface="Century Gothic" panose="020B0502020202020204" pitchFamily="34" charset="0"/>
            </a:endParaRPr>
          </a:p>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The Logistics:</a:t>
            </a:r>
            <a:endParaRPr lang="en-US" dirty="0">
              <a:solidFill>
                <a:srgbClr val="033E71"/>
              </a:solidFill>
              <a:latin typeface="Century Gothic" panose="020B0502020202020204" pitchFamily="34" charset="0"/>
            </a:endParaRP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Provide a description of the topic</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Applicant must affirm their willingness to lead the discussion </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Scheduled for Tuesday, April 30 and Wednesday, May 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529" y="4557872"/>
            <a:ext cx="3245404" cy="2163603"/>
          </a:xfrm>
          <a:prstGeom prst="rect">
            <a:avLst/>
          </a:prstGeom>
        </p:spPr>
      </p:pic>
    </p:spTree>
    <p:extLst>
      <p:ext uri="{BB962C8B-B14F-4D97-AF65-F5344CB8AC3E}">
        <p14:creationId xmlns:p14="http://schemas.microsoft.com/office/powerpoint/2010/main" val="370876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Finding a Co-Presenter</a:t>
            </a:r>
          </a:p>
        </p:txBody>
      </p:sp>
      <p:sp>
        <p:nvSpPr>
          <p:cNvPr id="4" name="Footer Placeholder 3"/>
          <p:cNvSpPr>
            <a:spLocks noGrp="1"/>
          </p:cNvSpPr>
          <p:nvPr>
            <p:ph type="ftr" sz="quarter" idx="11"/>
          </p:nvPr>
        </p:nvSpPr>
        <p:spPr>
          <a:xfrm>
            <a:off x="3712684" y="6356350"/>
            <a:ext cx="4638102" cy="365125"/>
          </a:xfrm>
        </p:spPr>
        <p:txBody>
          <a:bodyPr/>
          <a:lstStyle/>
          <a:p>
            <a:r>
              <a:rPr lang="en-US" dirty="0">
                <a:solidFill>
                  <a:schemeClr val="bg1">
                    <a:lumMod val="85000"/>
                  </a:schemeClr>
                </a:solidFill>
                <a:latin typeface="Century Gothic" panose="020B0502020202020204" pitchFamily="34" charset="0"/>
              </a:rPr>
              <a:t>#</a:t>
            </a:r>
            <a:r>
              <a:rPr lang="en-US" dirty="0" err="1">
                <a:solidFill>
                  <a:schemeClr val="bg1">
                    <a:lumMod val="85000"/>
                  </a:schemeClr>
                </a:solidFill>
                <a:latin typeface="Century Gothic" panose="020B0502020202020204" pitchFamily="34" charset="0"/>
              </a:rPr>
              <a:t>NORDPMentoringMatters</a:t>
            </a:r>
            <a:r>
              <a:rPr lang="en-US" dirty="0">
                <a:solidFill>
                  <a:schemeClr val="bg1">
                    <a:lumMod val="85000"/>
                  </a:schemeClr>
                </a:solidFill>
                <a:latin typeface="Century Gothic" panose="020B0502020202020204" pitchFamily="34" charset="0"/>
              </a:rPr>
              <a:t>     #</a:t>
            </a:r>
            <a:r>
              <a:rPr lang="en-US" dirty="0" err="1">
                <a:solidFill>
                  <a:schemeClr val="bg1">
                    <a:lumMod val="85000"/>
                  </a:schemeClr>
                </a:solidFill>
                <a:latin typeface="Century Gothic" panose="020B0502020202020204" pitchFamily="34" charset="0"/>
              </a:rPr>
              <a:t>PayItForward</a:t>
            </a:r>
            <a:r>
              <a:rPr lang="en-US" dirty="0">
                <a:solidFill>
                  <a:schemeClr val="bg1">
                    <a:lumMod val="85000"/>
                  </a:schemeClr>
                </a:solidFill>
                <a:latin typeface="Century Gothic" panose="020B0502020202020204" pitchFamily="34" charset="0"/>
              </a:rPr>
              <a:t>     #ICARE</a:t>
            </a:r>
          </a:p>
        </p:txBody>
      </p:sp>
      <p:sp>
        <p:nvSpPr>
          <p:cNvPr id="5" name="Slide Number Placeholder 4"/>
          <p:cNvSpPr>
            <a:spLocks noGrp="1"/>
          </p:cNvSpPr>
          <p:nvPr>
            <p:ph type="sldNum" sz="quarter" idx="12"/>
          </p:nvPr>
        </p:nvSpPr>
        <p:spPr/>
        <p:txBody>
          <a:bodyPr/>
          <a:lstStyle/>
          <a:p>
            <a:fld id="{8539EA0B-16D4-48F7-934E-3D7D7C7C25C6}" type="slidenum">
              <a:rPr lang="en-US" smtClean="0"/>
              <a:t>11</a:t>
            </a:fld>
            <a:endParaRPr lang="en-US" dirty="0"/>
          </a:p>
        </p:txBody>
      </p:sp>
      <p:sp>
        <p:nvSpPr>
          <p:cNvPr id="6" name="Content Placeholder 2"/>
          <p:cNvSpPr txBox="1">
            <a:spLocks/>
          </p:cNvSpPr>
          <p:nvPr/>
        </p:nvSpPr>
        <p:spPr>
          <a:xfrm>
            <a:off x="517914" y="159408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solidFill>
                  <a:srgbClr val="033E71"/>
                </a:solidFill>
                <a:latin typeface="Century Gothic" panose="020B0502020202020204" pitchFamily="34" charset="0"/>
                <a:ea typeface="Helvetica Neue"/>
                <a:cs typeface="Helvetica Neue"/>
              </a:rPr>
              <a:t>http://2019nordpconf.proboards.com/</a:t>
            </a:r>
          </a:p>
        </p:txBody>
      </p:sp>
      <p:grpSp>
        <p:nvGrpSpPr>
          <p:cNvPr id="8" name="Group 7"/>
          <p:cNvGrpSpPr/>
          <p:nvPr/>
        </p:nvGrpSpPr>
        <p:grpSpPr>
          <a:xfrm>
            <a:off x="116601" y="119375"/>
            <a:ext cx="1515818" cy="1254999"/>
            <a:chOff x="116601" y="119375"/>
            <a:chExt cx="1515818" cy="1254999"/>
          </a:xfrm>
        </p:grpSpPr>
        <p:sp>
          <p:nvSpPr>
            <p:cNvPr id="9" name="Explosion 1 8"/>
            <p:cNvSpPr/>
            <p:nvPr/>
          </p:nvSpPr>
          <p:spPr>
            <a:xfrm>
              <a:off x="116601" y="119375"/>
              <a:ext cx="1515818" cy="125499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6561" y="548953"/>
              <a:ext cx="1187237" cy="307777"/>
            </a:xfrm>
            <a:prstGeom prst="rect">
              <a:avLst/>
            </a:prstGeom>
            <a:noFill/>
          </p:spPr>
          <p:txBody>
            <a:bodyPr wrap="square" rtlCol="0">
              <a:spAutoFit/>
            </a:bodyPr>
            <a:lstStyle/>
            <a:p>
              <a:r>
                <a:rPr lang="en-US" sz="1400" dirty="0"/>
                <a:t>New this Year</a:t>
              </a:r>
            </a:p>
          </p:txBody>
        </p:sp>
      </p:grpSp>
      <p:pic>
        <p:nvPicPr>
          <p:cNvPr id="2" name="Picture 1"/>
          <p:cNvPicPr>
            <a:picLocks noChangeAspect="1"/>
          </p:cNvPicPr>
          <p:nvPr/>
        </p:nvPicPr>
        <p:blipFill>
          <a:blip r:embed="rId3"/>
          <a:stretch>
            <a:fillRect/>
          </a:stretch>
        </p:blipFill>
        <p:spPr>
          <a:xfrm>
            <a:off x="3872392" y="2124128"/>
            <a:ext cx="8066904" cy="4733872"/>
          </a:xfrm>
          <a:prstGeom prst="rect">
            <a:avLst/>
          </a:prstGeom>
        </p:spPr>
      </p:pic>
    </p:spTree>
    <p:extLst>
      <p:ext uri="{BB962C8B-B14F-4D97-AF65-F5344CB8AC3E}">
        <p14:creationId xmlns:p14="http://schemas.microsoft.com/office/powerpoint/2010/main" val="25479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Abstract Components</a:t>
            </a:r>
          </a:p>
        </p:txBody>
      </p:sp>
      <p:sp>
        <p:nvSpPr>
          <p:cNvPr id="5" name="Slide Number Placeholder 4"/>
          <p:cNvSpPr>
            <a:spLocks noGrp="1"/>
          </p:cNvSpPr>
          <p:nvPr>
            <p:ph type="sldNum" sz="quarter" idx="12"/>
          </p:nvPr>
        </p:nvSpPr>
        <p:spPr/>
        <p:txBody>
          <a:bodyPr/>
          <a:lstStyle/>
          <a:p>
            <a:fld id="{8539EA0B-16D4-48F7-934E-3D7D7C7C25C6}" type="slidenum">
              <a:rPr lang="en-US" smtClean="0"/>
              <a:t>12</a:t>
            </a:fld>
            <a:endParaRPr lang="en-US" dirty="0"/>
          </a:p>
        </p:txBody>
      </p:sp>
      <p:sp>
        <p:nvSpPr>
          <p:cNvPr id="6" name="Content Placeholder 2"/>
          <p:cNvSpPr txBox="1">
            <a:spLocks/>
          </p:cNvSpPr>
          <p:nvPr/>
        </p:nvSpPr>
        <p:spPr>
          <a:xfrm>
            <a:off x="3919272" y="1770413"/>
            <a:ext cx="4224925" cy="44550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b="1" dirty="0">
                <a:solidFill>
                  <a:srgbClr val="033E71"/>
                </a:solidFill>
                <a:latin typeface="Century Gothic" panose="020B0502020202020204" pitchFamily="34" charset="0"/>
                <a:ea typeface="Helvetica Neue"/>
                <a:cs typeface="Helvetica Neue"/>
              </a:rPr>
              <a:t>Application Components:</a:t>
            </a:r>
          </a:p>
          <a:p>
            <a:pPr marL="342900" indent="-342900">
              <a:buFont typeface="Wingdings" panose="05000000000000000000" pitchFamily="2" charset="2"/>
              <a:buChar char="ü"/>
            </a:pPr>
            <a:endParaRPr lang="en-US" altLang="en-US" b="1" dirty="0">
              <a:solidFill>
                <a:srgbClr val="033E71"/>
              </a:solidFill>
              <a:latin typeface="Century Gothic" panose="020B0502020202020204" pitchFamily="34" charset="0"/>
              <a:ea typeface="Helvetica Neue"/>
              <a:cs typeface="Helvetica Neue"/>
            </a:endParaRPr>
          </a:p>
          <a:p>
            <a:pPr marL="800100" lvl="1" indent="-342900" algn="l">
              <a:buFont typeface="Wingdings" panose="05000000000000000000" pitchFamily="2" charset="2"/>
              <a:buChar char="ü"/>
            </a:pPr>
            <a:r>
              <a:rPr lang="en-US" altLang="en-US" dirty="0">
                <a:solidFill>
                  <a:srgbClr val="033E71"/>
                </a:solidFill>
                <a:latin typeface="Century Gothic" panose="020B0502020202020204" pitchFamily="34" charset="0"/>
                <a:ea typeface="Helvetica Neue"/>
                <a:cs typeface="Helvetica Neue"/>
              </a:rPr>
              <a:t>Session Type</a:t>
            </a:r>
          </a:p>
          <a:p>
            <a:pPr marL="800100" lvl="1" indent="-342900" algn="l">
              <a:buFont typeface="Wingdings" panose="05000000000000000000" pitchFamily="2" charset="2"/>
              <a:buChar char="ü"/>
            </a:pPr>
            <a:endParaRPr lang="en-US" altLang="en-US" dirty="0">
              <a:solidFill>
                <a:srgbClr val="033E71"/>
              </a:solidFill>
              <a:latin typeface="Century Gothic" panose="020B0502020202020204" pitchFamily="34" charset="0"/>
              <a:ea typeface="Helvetica Neue"/>
              <a:cs typeface="Helvetica Neue"/>
            </a:endParaRPr>
          </a:p>
          <a:p>
            <a:pPr marL="800100" lvl="1" indent="-342900" algn="l">
              <a:buFont typeface="Wingdings" panose="05000000000000000000" pitchFamily="2" charset="2"/>
              <a:buChar char="ü"/>
            </a:pPr>
            <a:r>
              <a:rPr lang="en-US" altLang="en-US" dirty="0">
                <a:solidFill>
                  <a:srgbClr val="033E71"/>
                </a:solidFill>
                <a:latin typeface="Century Gothic" panose="020B0502020202020204" pitchFamily="34" charset="0"/>
                <a:ea typeface="Helvetica Neue"/>
                <a:cs typeface="Helvetica Neue"/>
              </a:rPr>
              <a:t>Intended Audience</a:t>
            </a:r>
          </a:p>
          <a:p>
            <a:pPr marL="800100" lvl="1" indent="-342900" algn="l">
              <a:buFont typeface="Wingdings" panose="05000000000000000000" pitchFamily="2" charset="2"/>
              <a:buChar char="ü"/>
            </a:pPr>
            <a:endParaRPr lang="en-US" altLang="en-US" dirty="0">
              <a:solidFill>
                <a:srgbClr val="033E71"/>
              </a:solidFill>
              <a:latin typeface="Century Gothic" panose="020B0502020202020204" pitchFamily="34" charset="0"/>
              <a:ea typeface="Helvetica Neue"/>
              <a:cs typeface="Helvetica Neue"/>
            </a:endParaRPr>
          </a:p>
          <a:p>
            <a:pPr marL="800100" lvl="1" indent="-342900" algn="l">
              <a:buFont typeface="Wingdings" panose="05000000000000000000" pitchFamily="2" charset="2"/>
              <a:buChar char="ü"/>
            </a:pPr>
            <a:r>
              <a:rPr lang="en-US" altLang="en-US" dirty="0">
                <a:solidFill>
                  <a:srgbClr val="033E71"/>
                </a:solidFill>
                <a:latin typeface="Century Gothic" panose="020B0502020202020204" pitchFamily="34" charset="0"/>
                <a:ea typeface="Helvetica Neue"/>
                <a:cs typeface="Helvetica Neue"/>
              </a:rPr>
              <a:t>Brief Author Bio</a:t>
            </a:r>
          </a:p>
          <a:p>
            <a:pPr marL="800100" lvl="1" indent="-342900" algn="l">
              <a:buFont typeface="Wingdings" panose="05000000000000000000" pitchFamily="2" charset="2"/>
              <a:buChar char="ü"/>
            </a:pPr>
            <a:endParaRPr lang="en-US" altLang="en-US" dirty="0">
              <a:solidFill>
                <a:srgbClr val="033E71"/>
              </a:solidFill>
              <a:latin typeface="Century Gothic" panose="020B0502020202020204" pitchFamily="34" charset="0"/>
              <a:ea typeface="Helvetica Neue"/>
              <a:cs typeface="Helvetica Neue"/>
            </a:endParaRPr>
          </a:p>
          <a:p>
            <a:pPr marL="800100" lvl="1" indent="-342900" algn="l">
              <a:buFont typeface="Wingdings" panose="05000000000000000000" pitchFamily="2" charset="2"/>
              <a:buChar char="ü"/>
            </a:pPr>
            <a:r>
              <a:rPr lang="en-US" altLang="en-US" dirty="0">
                <a:solidFill>
                  <a:srgbClr val="033E71"/>
                </a:solidFill>
                <a:latin typeface="Century Gothic" panose="020B0502020202020204" pitchFamily="34" charset="0"/>
                <a:ea typeface="Helvetica Neue"/>
                <a:cs typeface="Helvetica Neue"/>
              </a:rPr>
              <a:t>Title</a:t>
            </a:r>
          </a:p>
          <a:p>
            <a:pPr marL="800100" lvl="1" indent="-342900" algn="l">
              <a:buFont typeface="Wingdings" panose="05000000000000000000" pitchFamily="2" charset="2"/>
              <a:buChar char="ü"/>
            </a:pPr>
            <a:endParaRPr lang="en-US" altLang="en-US" dirty="0">
              <a:solidFill>
                <a:srgbClr val="033E71"/>
              </a:solidFill>
              <a:latin typeface="Century Gothic" panose="020B0502020202020204" pitchFamily="34" charset="0"/>
              <a:ea typeface="Helvetica Neue"/>
              <a:cs typeface="Helvetica Neue"/>
            </a:endParaRPr>
          </a:p>
          <a:p>
            <a:pPr marL="800100" lvl="1" indent="-342900" algn="l">
              <a:buFont typeface="Wingdings" panose="05000000000000000000" pitchFamily="2" charset="2"/>
              <a:buChar char="ü"/>
            </a:pPr>
            <a:r>
              <a:rPr lang="en-US" altLang="en-US" dirty="0">
                <a:solidFill>
                  <a:srgbClr val="033E71"/>
                </a:solidFill>
                <a:latin typeface="Century Gothic" panose="020B0502020202020204" pitchFamily="34" charset="0"/>
                <a:ea typeface="Helvetica Neue"/>
                <a:cs typeface="Helvetica Neue"/>
              </a:rPr>
              <a:t>Full Abstract</a:t>
            </a:r>
          </a:p>
          <a:p>
            <a:pPr marL="800100" lvl="1" indent="-342900" algn="l">
              <a:buFont typeface="Wingdings" panose="05000000000000000000" pitchFamily="2" charset="2"/>
              <a:buChar char="ü"/>
            </a:pPr>
            <a:endParaRPr lang="en-US" altLang="en-US" dirty="0">
              <a:solidFill>
                <a:srgbClr val="033E71"/>
              </a:solidFill>
              <a:latin typeface="Century Gothic" panose="020B0502020202020204" pitchFamily="34" charset="0"/>
              <a:ea typeface="Helvetica Neue"/>
              <a:cs typeface="Helvetica Neue"/>
            </a:endParaRPr>
          </a:p>
          <a:p>
            <a:pPr marL="800100" lvl="1" indent="-342900" algn="l">
              <a:buFont typeface="Wingdings" panose="05000000000000000000" pitchFamily="2" charset="2"/>
              <a:buChar char="ü"/>
            </a:pPr>
            <a:r>
              <a:rPr lang="en-US" altLang="en-US" dirty="0">
                <a:solidFill>
                  <a:srgbClr val="033E71"/>
                </a:solidFill>
                <a:latin typeface="Century Gothic" panose="020B0502020202020204" pitchFamily="34" charset="0"/>
                <a:ea typeface="Helvetica Neue"/>
                <a:cs typeface="Helvetica Neue"/>
              </a:rPr>
              <a:t>Program Abstract</a:t>
            </a:r>
          </a:p>
          <a:p>
            <a:pPr marL="342900" indent="-342900">
              <a:buFont typeface="Wingdings" panose="05000000000000000000" pitchFamily="2" charset="2"/>
              <a:buChar char="ü"/>
            </a:pPr>
            <a:endParaRPr lang="en-US" altLang="en-US" dirty="0">
              <a:solidFill>
                <a:srgbClr val="033E71"/>
              </a:solidFill>
              <a:latin typeface="Century Gothic" panose="020B0502020202020204" pitchFamily="34" charset="0"/>
              <a:ea typeface="Helvetica Neue"/>
              <a:cs typeface="Helvetica Neue"/>
            </a:endParaRPr>
          </a:p>
        </p:txBody>
      </p:sp>
    </p:spTree>
    <p:extLst>
      <p:ext uri="{BB962C8B-B14F-4D97-AF65-F5344CB8AC3E}">
        <p14:creationId xmlns:p14="http://schemas.microsoft.com/office/powerpoint/2010/main" val="297836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49216" y="2101516"/>
            <a:ext cx="8561380" cy="4788567"/>
          </a:xfrm>
          <a:prstGeom prst="rect">
            <a:avLst/>
          </a:prstGeom>
        </p:spPr>
      </p:pic>
      <p:sp>
        <p:nvSpPr>
          <p:cNvPr id="17" name="Rectangle 1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Who is NORDP?</a:t>
            </a:r>
          </a:p>
        </p:txBody>
      </p:sp>
      <p:sp>
        <p:nvSpPr>
          <p:cNvPr id="5" name="Slide Number Placeholder 4"/>
          <p:cNvSpPr>
            <a:spLocks noGrp="1"/>
          </p:cNvSpPr>
          <p:nvPr>
            <p:ph type="sldNum" sz="quarter" idx="12"/>
          </p:nvPr>
        </p:nvSpPr>
        <p:spPr/>
        <p:txBody>
          <a:bodyPr/>
          <a:lstStyle/>
          <a:p>
            <a:fld id="{8539EA0B-16D4-48F7-934E-3D7D7C7C25C6}" type="slidenum">
              <a:rPr lang="en-US" smtClean="0"/>
              <a:t>13</a:t>
            </a:fld>
            <a:endParaRPr lang="en-US" dirty="0"/>
          </a:p>
        </p:txBody>
      </p:sp>
      <p:sp>
        <p:nvSpPr>
          <p:cNvPr id="14" name="Content Placeholder 2"/>
          <p:cNvSpPr txBox="1">
            <a:spLocks/>
          </p:cNvSpPr>
          <p:nvPr/>
        </p:nvSpPr>
        <p:spPr>
          <a:xfrm>
            <a:off x="908463" y="2530024"/>
            <a:ext cx="3346258" cy="53290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a:solidFill>
                  <a:srgbClr val="033E71"/>
                </a:solidFill>
                <a:latin typeface="Century Gothic" panose="020B0502020202020204" pitchFamily="34" charset="0"/>
                <a:ea typeface="Helvetica Neue"/>
                <a:cs typeface="Helvetica Neue"/>
              </a:rPr>
              <a:t>Narrow Definitions</a:t>
            </a:r>
            <a:endParaRPr lang="en-US" altLang="en-US" sz="2000" dirty="0">
              <a:solidFill>
                <a:srgbClr val="033E71"/>
              </a:solidFill>
              <a:latin typeface="Century Gothic" panose="020B0502020202020204" pitchFamily="34" charset="0"/>
              <a:ea typeface="Helvetica Neue"/>
              <a:cs typeface="Helvetica Neue"/>
            </a:endParaRPr>
          </a:p>
        </p:txBody>
      </p:sp>
      <p:sp>
        <p:nvSpPr>
          <p:cNvPr id="15" name="Content Placeholder 2"/>
          <p:cNvSpPr txBox="1">
            <a:spLocks/>
          </p:cNvSpPr>
          <p:nvPr/>
        </p:nvSpPr>
        <p:spPr>
          <a:xfrm>
            <a:off x="800419" y="3405055"/>
            <a:ext cx="3562346" cy="53290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a:solidFill>
                  <a:srgbClr val="033E71"/>
                </a:solidFill>
                <a:latin typeface="Century Gothic" panose="020B0502020202020204" pitchFamily="34" charset="0"/>
                <a:ea typeface="Helvetica Neue"/>
                <a:cs typeface="Helvetica Neue"/>
              </a:rPr>
              <a:t>Broadly Appealing</a:t>
            </a:r>
            <a:endParaRPr lang="en-US" altLang="en-US" sz="2000" dirty="0">
              <a:solidFill>
                <a:srgbClr val="033E71"/>
              </a:solidFill>
              <a:latin typeface="Century Gothic" panose="020B0502020202020204" pitchFamily="34" charset="0"/>
              <a:ea typeface="Helvetica Neue"/>
              <a:cs typeface="Helvetica Neue"/>
            </a:endParaRPr>
          </a:p>
        </p:txBody>
      </p:sp>
      <p:sp>
        <p:nvSpPr>
          <p:cNvPr id="16" name="Content Placeholder 2"/>
          <p:cNvSpPr txBox="1">
            <a:spLocks/>
          </p:cNvSpPr>
          <p:nvPr/>
        </p:nvSpPr>
        <p:spPr>
          <a:xfrm>
            <a:off x="434589" y="4280086"/>
            <a:ext cx="4294006" cy="53290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a:solidFill>
                  <a:srgbClr val="033E71"/>
                </a:solidFill>
                <a:latin typeface="Century Gothic" panose="020B0502020202020204" pitchFamily="34" charset="0"/>
                <a:ea typeface="Helvetica Neue"/>
                <a:cs typeface="Helvetica Neue"/>
              </a:rPr>
              <a:t>Specific Characteristics</a:t>
            </a:r>
            <a:endParaRPr lang="en-US" altLang="en-US" sz="2000" dirty="0">
              <a:solidFill>
                <a:srgbClr val="033E71"/>
              </a:solidFill>
              <a:latin typeface="Century Gothic" panose="020B0502020202020204" pitchFamily="34" charset="0"/>
              <a:ea typeface="Helvetica Neue"/>
              <a:cs typeface="Helvetica Neue"/>
            </a:endParaRPr>
          </a:p>
        </p:txBody>
      </p:sp>
    </p:spTree>
    <p:extLst>
      <p:ext uri="{BB962C8B-B14F-4D97-AF65-F5344CB8AC3E}">
        <p14:creationId xmlns:p14="http://schemas.microsoft.com/office/powerpoint/2010/main" val="247109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5" name="Slide Number Placeholder 4"/>
          <p:cNvSpPr>
            <a:spLocks noGrp="1"/>
          </p:cNvSpPr>
          <p:nvPr>
            <p:ph type="sldNum" sz="quarter" idx="12"/>
          </p:nvPr>
        </p:nvSpPr>
        <p:spPr/>
        <p:txBody>
          <a:bodyPr/>
          <a:lstStyle/>
          <a:p>
            <a:fld id="{8539EA0B-16D4-48F7-934E-3D7D7C7C25C6}" type="slidenum">
              <a:rPr lang="en-US" smtClean="0"/>
              <a:t>14</a:t>
            </a:fld>
            <a:endParaRPr lang="en-US" dirty="0"/>
          </a:p>
        </p:txBody>
      </p:sp>
      <p:sp>
        <p:nvSpPr>
          <p:cNvPr id="10" name="Content Placeholder 2"/>
          <p:cNvSpPr txBox="1">
            <a:spLocks/>
          </p:cNvSpPr>
          <p:nvPr/>
        </p:nvSpPr>
        <p:spPr>
          <a:xfrm>
            <a:off x="838200" y="1772816"/>
            <a:ext cx="10693400" cy="44041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ltLang="en-US" dirty="0">
              <a:solidFill>
                <a:srgbClr val="033E71"/>
              </a:solidFill>
              <a:latin typeface="Century Gothic" panose="020B0502020202020204" pitchFamily="34" charset="0"/>
              <a:ea typeface="Helvetica Neue"/>
              <a:cs typeface="Helvetica Neue"/>
            </a:endParaRPr>
          </a:p>
        </p:txBody>
      </p:sp>
      <p:sp>
        <p:nvSpPr>
          <p:cNvPr id="15" name="Title 1"/>
          <p:cNvSpPr txBox="1">
            <a:spLocks/>
          </p:cNvSpPr>
          <p:nvPr/>
        </p:nvSpPr>
        <p:spPr>
          <a:xfrm>
            <a:off x="0" y="394103"/>
            <a:ext cx="12192000" cy="9412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Relevance to NORDP</a:t>
            </a:r>
          </a:p>
        </p:txBody>
      </p:sp>
      <p:pic>
        <p:nvPicPr>
          <p:cNvPr id="9" name="Content Placeholder 4">
            <a:extLst>
              <a:ext uri="{FF2B5EF4-FFF2-40B4-BE49-F238E27FC236}">
                <a16:creationId xmlns:a16="http://schemas.microsoft.com/office/drawing/2014/main" id="{3F6034C3-62A5-764E-8CAA-2195BD21A0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538" y="1892758"/>
            <a:ext cx="8360884" cy="3452413"/>
          </a:xfrm>
          <a:prstGeom prst="rect">
            <a:avLst/>
          </a:prstGeom>
          <a:ln>
            <a:noFill/>
          </a:ln>
          <a:effectLst>
            <a:outerShdw blurRad="292100" dist="139700" dir="2700000" algn="tl" rotWithShape="0">
              <a:srgbClr val="333333">
                <a:alpha val="65000"/>
              </a:srgbClr>
            </a:outerShdw>
          </a:effectLst>
        </p:spPr>
      </p:pic>
      <p:sp>
        <p:nvSpPr>
          <p:cNvPr id="2" name="Rounded Rectangle 1">
            <a:extLst>
              <a:ext uri="{FF2B5EF4-FFF2-40B4-BE49-F238E27FC236}">
                <a16:creationId xmlns:a16="http://schemas.microsoft.com/office/drawing/2014/main" id="{8A606DCC-AA9D-9B4C-A68A-8B1111BCAE85}"/>
              </a:ext>
            </a:extLst>
          </p:cNvPr>
          <p:cNvSpPr/>
          <p:nvPr/>
        </p:nvSpPr>
        <p:spPr>
          <a:xfrm>
            <a:off x="1185863" y="2714625"/>
            <a:ext cx="9515475" cy="9286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77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r>
              <a:rPr lang="en-US" sz="4000" dirty="0">
                <a:latin typeface="Century Gothic" panose="020B0502020202020204" pitchFamily="34" charset="0"/>
              </a:rPr>
              <a:t>Target Audience</a:t>
            </a:r>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000" dirty="0">
              <a:solidFill>
                <a:schemeClr val="bg1"/>
              </a:solidFill>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8539EA0B-16D4-48F7-934E-3D7D7C7C25C6}" type="slidenum">
              <a:rPr lang="en-US" smtClean="0"/>
              <a:t>15</a:t>
            </a:fld>
            <a:endParaRPr lang="en-US" dirty="0"/>
          </a:p>
        </p:txBody>
      </p:sp>
      <p:sp>
        <p:nvSpPr>
          <p:cNvPr id="6" name="Content Placeholder 2"/>
          <p:cNvSpPr txBox="1">
            <a:spLocks/>
          </p:cNvSpPr>
          <p:nvPr/>
        </p:nvSpPr>
        <p:spPr>
          <a:xfrm>
            <a:off x="112734" y="1507366"/>
            <a:ext cx="11974882" cy="4840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b="1" dirty="0">
                <a:solidFill>
                  <a:srgbClr val="033E71"/>
                </a:solidFill>
                <a:latin typeface="Century Gothic" panose="020B0502020202020204" pitchFamily="34" charset="0"/>
              </a:rPr>
              <a:t>Essential</a:t>
            </a:r>
          </a:p>
          <a:p>
            <a:pPr marL="800100" lvl="1" indent="-342900" algn="l">
              <a:lnSpc>
                <a:spcPct val="100000"/>
              </a:lnSpc>
              <a:buFont typeface="Arial" panose="020B0604020202020204" pitchFamily="34" charset="0"/>
              <a:buChar char="•"/>
            </a:pPr>
            <a:r>
              <a:rPr lang="en-US" dirty="0">
                <a:solidFill>
                  <a:srgbClr val="033E71"/>
                </a:solidFill>
                <a:latin typeface="Century Gothic" panose="020B0502020202020204" pitchFamily="34" charset="0"/>
              </a:rPr>
              <a:t>Fundamental to Research Development</a:t>
            </a:r>
          </a:p>
          <a:p>
            <a:pPr marL="800100" lvl="1" indent="-342900" algn="l">
              <a:lnSpc>
                <a:spcPct val="100000"/>
              </a:lnSpc>
              <a:buFont typeface="Arial" panose="020B0604020202020204" pitchFamily="34" charset="0"/>
              <a:buChar char="•"/>
            </a:pPr>
            <a:r>
              <a:rPr lang="en-US" dirty="0">
                <a:solidFill>
                  <a:srgbClr val="033E71"/>
                </a:solidFill>
                <a:latin typeface="Century Gothic" panose="020B0502020202020204" pitchFamily="34" charset="0"/>
              </a:rPr>
              <a:t>Intended for members interested in RD, new to the field, those that have new duties connected to the topic, and/or those interested a refresher</a:t>
            </a:r>
          </a:p>
          <a:p>
            <a:pPr marL="800100" lvl="1" indent="-342900" algn="l">
              <a:lnSpc>
                <a:spcPct val="100000"/>
              </a:lnSpc>
              <a:buFont typeface="Arial" panose="020B0604020202020204" pitchFamily="34" charset="0"/>
              <a:buChar char="•"/>
            </a:pPr>
            <a:r>
              <a:rPr lang="en-US" dirty="0">
                <a:solidFill>
                  <a:srgbClr val="033E71"/>
                </a:solidFill>
                <a:latin typeface="Century Gothic" panose="020B0502020202020204" pitchFamily="34" charset="0"/>
              </a:rPr>
              <a:t>Essential ≠ Easy </a:t>
            </a:r>
          </a:p>
          <a:p>
            <a:pPr marL="342900" indent="-342900" algn="l">
              <a:lnSpc>
                <a:spcPct val="100000"/>
              </a:lnSpc>
              <a:buFont typeface="Arial" panose="020B0604020202020204" pitchFamily="34" charset="0"/>
              <a:buChar char="•"/>
            </a:pPr>
            <a:r>
              <a:rPr lang="en-US" b="1" dirty="0">
                <a:solidFill>
                  <a:srgbClr val="033E71"/>
                </a:solidFill>
                <a:latin typeface="Century Gothic" panose="020B0502020202020204" pitchFamily="34" charset="0"/>
              </a:rPr>
              <a:t>Intermediate</a:t>
            </a:r>
          </a:p>
          <a:p>
            <a:pPr marL="800100" lvl="1" indent="-342900" algn="l">
              <a:lnSpc>
                <a:spcPct val="100000"/>
              </a:lnSpc>
              <a:buFont typeface="Arial" panose="020B0604020202020204" pitchFamily="34" charset="0"/>
              <a:buChar char="•"/>
            </a:pPr>
            <a:r>
              <a:rPr lang="en-US" dirty="0">
                <a:solidFill>
                  <a:srgbClr val="033E71"/>
                </a:solidFill>
                <a:latin typeface="Century Gothic" panose="020B0502020202020204" pitchFamily="34" charset="0"/>
              </a:rPr>
              <a:t>Fundamental to RD, but relevant to those with one or more years of experience in RD</a:t>
            </a:r>
          </a:p>
          <a:p>
            <a:pPr marL="800100" lvl="1" indent="-342900" algn="l">
              <a:lnSpc>
                <a:spcPct val="100000"/>
              </a:lnSpc>
              <a:buFont typeface="Arial" panose="020B0604020202020204" pitchFamily="34" charset="0"/>
              <a:buChar char="•"/>
            </a:pPr>
            <a:r>
              <a:rPr lang="en-US" dirty="0">
                <a:solidFill>
                  <a:srgbClr val="033E71"/>
                </a:solidFill>
                <a:latin typeface="Century Gothic" panose="020B0502020202020204" pitchFamily="34" charset="0"/>
              </a:rPr>
              <a:t>Also may be relevant to those considering “next steps” in terms of career progression </a:t>
            </a:r>
          </a:p>
          <a:p>
            <a:pPr marL="342900" indent="-342900" algn="l">
              <a:lnSpc>
                <a:spcPct val="100000"/>
              </a:lnSpc>
              <a:buFont typeface="Arial" panose="020B0604020202020204" pitchFamily="34" charset="0"/>
              <a:buChar char="•"/>
            </a:pPr>
            <a:r>
              <a:rPr lang="en-US" b="1" dirty="0">
                <a:solidFill>
                  <a:srgbClr val="033E71"/>
                </a:solidFill>
                <a:latin typeface="Century Gothic" panose="020B0502020202020204" pitchFamily="34" charset="0"/>
              </a:rPr>
              <a:t>Advanced</a:t>
            </a:r>
          </a:p>
          <a:p>
            <a:pPr marL="800100" lvl="1" indent="-342900" algn="l">
              <a:lnSpc>
                <a:spcPct val="100000"/>
              </a:lnSpc>
              <a:buFont typeface="Arial" panose="020B0604020202020204" pitchFamily="34" charset="0"/>
              <a:buChar char="•"/>
            </a:pPr>
            <a:r>
              <a:rPr lang="en-US" dirty="0">
                <a:solidFill>
                  <a:srgbClr val="033E71"/>
                </a:solidFill>
                <a:latin typeface="Century Gothic" panose="020B0502020202020204" pitchFamily="34" charset="0"/>
              </a:rPr>
              <a:t>For those with significant skills in the topic or working in or towards leadership roles in RD</a:t>
            </a:r>
          </a:p>
          <a:p>
            <a:pPr marL="800100" lvl="1" indent="-342900" algn="l">
              <a:lnSpc>
                <a:spcPct val="100000"/>
              </a:lnSpc>
              <a:buFont typeface="Arial" panose="020B0604020202020204" pitchFamily="34" charset="0"/>
              <a:buChar char="•"/>
            </a:pPr>
            <a:r>
              <a:rPr lang="en-US" dirty="0">
                <a:solidFill>
                  <a:srgbClr val="033E71"/>
                </a:solidFill>
                <a:latin typeface="Century Gothic" panose="020B0502020202020204" pitchFamily="34" charset="0"/>
              </a:rPr>
              <a:t>Also may be relevant to those considering “next steps” in terms of career progression</a:t>
            </a:r>
          </a:p>
          <a:p>
            <a:pPr marL="342900" indent="-342900" algn="l">
              <a:lnSpc>
                <a:spcPct val="100000"/>
              </a:lnSpc>
              <a:buFont typeface="Arial" panose="020B0604020202020204" pitchFamily="34" charset="0"/>
              <a:buChar char="•"/>
            </a:pPr>
            <a:r>
              <a:rPr lang="en-US" b="1" dirty="0">
                <a:solidFill>
                  <a:srgbClr val="033E71"/>
                </a:solidFill>
                <a:latin typeface="Century Gothic" panose="020B0502020202020204" pitchFamily="34" charset="0"/>
              </a:rPr>
              <a:t>All Members</a:t>
            </a:r>
          </a:p>
        </p:txBody>
      </p:sp>
    </p:spTree>
    <p:extLst>
      <p:ext uri="{BB962C8B-B14F-4D97-AF65-F5344CB8AC3E}">
        <p14:creationId xmlns:p14="http://schemas.microsoft.com/office/powerpoint/2010/main" val="840109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r>
              <a:rPr lang="en-US" sz="4000" dirty="0">
                <a:latin typeface="Century Gothic" panose="020B0502020202020204" pitchFamily="34" charset="0"/>
              </a:rPr>
              <a:t>Authors</a:t>
            </a:r>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000" dirty="0">
              <a:solidFill>
                <a:schemeClr val="bg1"/>
              </a:solidFill>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8539EA0B-16D4-48F7-934E-3D7D7C7C25C6}" type="slidenum">
              <a:rPr lang="en-US" smtClean="0"/>
              <a:t>16</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solidFill>
                  <a:srgbClr val="033E71"/>
                </a:solidFill>
                <a:latin typeface="Century Gothic" panose="020B0502020202020204" pitchFamily="34" charset="0"/>
              </a:rPr>
              <a:t>Bios must be provided for each author</a:t>
            </a:r>
          </a:p>
          <a:p>
            <a:pPr marL="342900" indent="-342900" algn="l">
              <a:lnSpc>
                <a:spcPct val="100000"/>
              </a:lnSpc>
              <a:buFont typeface="Arial" panose="020B0604020202020204" pitchFamily="34" charset="0"/>
              <a:buChar char="•"/>
            </a:pPr>
            <a:endParaRPr lang="en-US" dirty="0">
              <a:solidFill>
                <a:srgbClr val="033E71"/>
              </a:solidFill>
              <a:latin typeface="Century Gothic" panose="020B0502020202020204" pitchFamily="34" charset="0"/>
            </a:endParaRPr>
          </a:p>
          <a:p>
            <a:pPr marL="342900" indent="-342900" algn="l">
              <a:lnSpc>
                <a:spcPct val="100000"/>
              </a:lnSpc>
              <a:buFont typeface="Arial" panose="020B0604020202020204" pitchFamily="34" charset="0"/>
              <a:buChar char="•"/>
            </a:pPr>
            <a:r>
              <a:rPr lang="en-US" dirty="0">
                <a:solidFill>
                  <a:srgbClr val="033E71"/>
                </a:solidFill>
                <a:latin typeface="Century Gothic" panose="020B0502020202020204" pitchFamily="34" charset="0"/>
              </a:rPr>
              <a:t>Limited to 500 characters</a:t>
            </a:r>
          </a:p>
          <a:p>
            <a:pPr marL="342900" indent="-342900" algn="l">
              <a:lnSpc>
                <a:spcPct val="100000"/>
              </a:lnSpc>
              <a:buFont typeface="Arial" panose="020B0604020202020204" pitchFamily="34" charset="0"/>
              <a:buChar char="•"/>
            </a:pPr>
            <a:endParaRPr lang="en-US" dirty="0">
              <a:solidFill>
                <a:srgbClr val="033E71"/>
              </a:solidFill>
              <a:latin typeface="Century Gothic" panose="020B0502020202020204" pitchFamily="34" charset="0"/>
            </a:endParaRPr>
          </a:p>
          <a:p>
            <a:pPr marL="342900" indent="-342900" algn="l">
              <a:lnSpc>
                <a:spcPct val="100000"/>
              </a:lnSpc>
              <a:spcBef>
                <a:spcPts val="0"/>
              </a:spcBef>
              <a:buFont typeface="Arial" panose="020B0604020202020204" pitchFamily="34" charset="0"/>
              <a:buChar char="•"/>
            </a:pPr>
            <a:r>
              <a:rPr lang="en-US" dirty="0">
                <a:solidFill>
                  <a:srgbClr val="033E71"/>
                </a:solidFill>
                <a:latin typeface="Century Gothic" panose="020B0502020202020204" pitchFamily="34" charset="0"/>
              </a:rPr>
              <a:t>Opportunity to highlight the author’s </a:t>
            </a:r>
          </a:p>
          <a:p>
            <a:pPr algn="l">
              <a:lnSpc>
                <a:spcPct val="100000"/>
              </a:lnSpc>
              <a:spcBef>
                <a:spcPts val="0"/>
              </a:spcBef>
            </a:pPr>
            <a:r>
              <a:rPr lang="en-US" dirty="0">
                <a:solidFill>
                  <a:srgbClr val="033E71"/>
                </a:solidFill>
                <a:latin typeface="Century Gothic" panose="020B0502020202020204" pitchFamily="34" charset="0"/>
              </a:rPr>
              <a:t>    expertise, education, background and</a:t>
            </a:r>
          </a:p>
          <a:p>
            <a:pPr algn="l">
              <a:lnSpc>
                <a:spcPct val="100000"/>
              </a:lnSpc>
              <a:spcBef>
                <a:spcPts val="0"/>
              </a:spcBef>
            </a:pPr>
            <a:r>
              <a:rPr lang="en-US" dirty="0">
                <a:solidFill>
                  <a:srgbClr val="033E71"/>
                </a:solidFill>
                <a:latin typeface="Century Gothic" panose="020B0502020202020204" pitchFamily="34" charset="0"/>
              </a:rPr>
              <a:t>    how it directly relates to the session</a:t>
            </a:r>
          </a:p>
        </p:txBody>
      </p:sp>
      <p:pic>
        <p:nvPicPr>
          <p:cNvPr id="1026" name="Picture 2" descr="Image result for pap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335"/>
          <a:stretch/>
        </p:blipFill>
        <p:spPr bwMode="auto">
          <a:xfrm>
            <a:off x="7075842" y="2407110"/>
            <a:ext cx="4811357" cy="361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110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94105"/>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Title and Abstract</a:t>
            </a:r>
          </a:p>
        </p:txBody>
      </p:sp>
      <p:sp>
        <p:nvSpPr>
          <p:cNvPr id="5" name="Slide Number Placeholder 4"/>
          <p:cNvSpPr>
            <a:spLocks noGrp="1"/>
          </p:cNvSpPr>
          <p:nvPr>
            <p:ph type="sldNum" sz="quarter" idx="12"/>
          </p:nvPr>
        </p:nvSpPr>
        <p:spPr/>
        <p:txBody>
          <a:bodyPr/>
          <a:lstStyle/>
          <a:p>
            <a:fld id="{8539EA0B-16D4-48F7-934E-3D7D7C7C25C6}" type="slidenum">
              <a:rPr lang="en-US" smtClean="0"/>
              <a:t>17</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US" b="1" dirty="0">
                <a:solidFill>
                  <a:srgbClr val="033E71"/>
                </a:solidFill>
                <a:latin typeface="Century Gothic" panose="020B0502020202020204" pitchFamily="34" charset="0"/>
              </a:rPr>
              <a:t>Title</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Be certain to select something meaningful!</a:t>
            </a:r>
          </a:p>
          <a:p>
            <a:pPr marL="800100" lvl="1"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How do I develop a compelling abstract? Consider:</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What are your goals?</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What will participants learn?</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What new concepts will you introduce?</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How you will your session advance research development?</a:t>
            </a:r>
          </a:p>
          <a:p>
            <a:pPr marL="800100" lvl="1"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Remember—you will submit two abstracts: The Full Abstract and the Program Abstract</a:t>
            </a:r>
          </a:p>
        </p:txBody>
      </p:sp>
    </p:spTree>
    <p:extLst>
      <p:ext uri="{BB962C8B-B14F-4D97-AF65-F5344CB8AC3E}">
        <p14:creationId xmlns:p14="http://schemas.microsoft.com/office/powerpoint/2010/main" val="106503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Submission Deadline</a:t>
            </a:r>
          </a:p>
        </p:txBody>
      </p:sp>
      <p:sp>
        <p:nvSpPr>
          <p:cNvPr id="5" name="Slide Number Placeholder 4"/>
          <p:cNvSpPr>
            <a:spLocks noGrp="1"/>
          </p:cNvSpPr>
          <p:nvPr>
            <p:ph type="sldNum" sz="quarter" idx="12"/>
          </p:nvPr>
        </p:nvSpPr>
        <p:spPr/>
        <p:txBody>
          <a:bodyPr/>
          <a:lstStyle/>
          <a:p>
            <a:fld id="{8539EA0B-16D4-48F7-934E-3D7D7C7C25C6}" type="slidenum">
              <a:rPr lang="en-US" smtClean="0"/>
              <a:t>18</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600" b="1" dirty="0">
                <a:solidFill>
                  <a:srgbClr val="033E71"/>
                </a:solidFill>
                <a:latin typeface="Century Gothic" panose="020B0502020202020204" pitchFamily="34" charset="0"/>
                <a:ea typeface="Helvetica Neue"/>
                <a:cs typeface="Helvetica Neue"/>
              </a:rPr>
              <a:t>Sunday</a:t>
            </a:r>
          </a:p>
          <a:p>
            <a:r>
              <a:rPr lang="en-US" altLang="en-US" sz="3600" b="1" dirty="0">
                <a:solidFill>
                  <a:srgbClr val="033E71"/>
                </a:solidFill>
                <a:latin typeface="Century Gothic" panose="020B0502020202020204" pitchFamily="34" charset="0"/>
                <a:ea typeface="Helvetica Neue"/>
                <a:cs typeface="Helvetica Neue"/>
              </a:rPr>
              <a:t>November 25, 2018</a:t>
            </a:r>
          </a:p>
          <a:p>
            <a:r>
              <a:rPr lang="en-US" altLang="en-US" sz="3600" b="1" dirty="0">
                <a:solidFill>
                  <a:srgbClr val="033E71"/>
                </a:solidFill>
                <a:latin typeface="Century Gothic" panose="020B0502020202020204" pitchFamily="34" charset="0"/>
                <a:ea typeface="Helvetica Neue"/>
                <a:cs typeface="Helvetica Neue"/>
              </a:rPr>
              <a:t>11:59 pm Pacific Time</a:t>
            </a:r>
          </a:p>
          <a:p>
            <a:endParaRPr lang="en-US" altLang="en-US" dirty="0">
              <a:solidFill>
                <a:srgbClr val="033E71"/>
              </a:solidFill>
              <a:latin typeface="Century Gothic" panose="020B0502020202020204" pitchFamily="34" charset="0"/>
              <a:ea typeface="Helvetica Neue"/>
              <a:cs typeface="Helvetica Neue"/>
            </a:endParaRPr>
          </a:p>
          <a:p>
            <a:r>
              <a:rPr lang="en-US" altLang="en-US" dirty="0">
                <a:solidFill>
                  <a:srgbClr val="033E71"/>
                </a:solidFill>
                <a:latin typeface="Century Gothic" panose="020B0502020202020204" pitchFamily="34" charset="0"/>
                <a:ea typeface="Helvetica Neue"/>
                <a:cs typeface="Helvetica Neue"/>
              </a:rPr>
              <a:t>The deadline will not be extended!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80" y="3436287"/>
            <a:ext cx="2857500" cy="2857500"/>
          </a:xfrm>
          <a:prstGeom prst="rect">
            <a:avLst/>
          </a:prstGeom>
        </p:spPr>
      </p:pic>
    </p:spTree>
    <p:extLst>
      <p:ext uri="{BB962C8B-B14F-4D97-AF65-F5344CB8AC3E}">
        <p14:creationId xmlns:p14="http://schemas.microsoft.com/office/powerpoint/2010/main" val="387778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Review Criteria</a:t>
            </a:r>
          </a:p>
        </p:txBody>
      </p:sp>
      <p:sp>
        <p:nvSpPr>
          <p:cNvPr id="5" name="Slide Number Placeholder 4"/>
          <p:cNvSpPr>
            <a:spLocks noGrp="1"/>
          </p:cNvSpPr>
          <p:nvPr>
            <p:ph type="sldNum" sz="quarter" idx="12"/>
          </p:nvPr>
        </p:nvSpPr>
        <p:spPr/>
        <p:txBody>
          <a:bodyPr/>
          <a:lstStyle/>
          <a:p>
            <a:fld id="{8539EA0B-16D4-48F7-934E-3D7D7C7C25C6}" type="slidenum">
              <a:rPr lang="en-US" smtClean="0"/>
              <a:t>19</a:t>
            </a:fld>
            <a:endParaRPr lang="en-US" dirty="0"/>
          </a:p>
        </p:txBody>
      </p:sp>
      <p:sp>
        <p:nvSpPr>
          <p:cNvPr id="6" name="Content Placeholder 2"/>
          <p:cNvSpPr txBox="1">
            <a:spLocks/>
          </p:cNvSpPr>
          <p:nvPr/>
        </p:nvSpPr>
        <p:spPr>
          <a:xfrm>
            <a:off x="647700" y="1518787"/>
            <a:ext cx="10515600" cy="46781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US" dirty="0">
                <a:solidFill>
                  <a:srgbClr val="033E71"/>
                </a:solidFill>
                <a:latin typeface="Century Gothic" panose="020B0502020202020204" pitchFamily="34" charset="0"/>
              </a:rPr>
              <a:t>Quality of the abstract</a:t>
            </a:r>
          </a:p>
          <a:p>
            <a:pPr marL="342900" lvl="0"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342900" lvl="0" indent="-342900" algn="l">
              <a:buFont typeface="Arial" panose="020B0604020202020204" pitchFamily="34" charset="0"/>
              <a:buChar char="•"/>
            </a:pPr>
            <a:r>
              <a:rPr lang="en-US" dirty="0">
                <a:solidFill>
                  <a:srgbClr val="033E71"/>
                </a:solidFill>
                <a:latin typeface="Century Gothic" panose="020B0502020202020204" pitchFamily="34" charset="0"/>
              </a:rPr>
              <a:t>Likelihood that the abstract will engage participants and promote discussion </a:t>
            </a:r>
          </a:p>
          <a:p>
            <a:pPr marL="342900" lvl="0"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342900" lvl="0" indent="-342900" algn="l">
              <a:buFont typeface="Arial" panose="020B0604020202020204" pitchFamily="34" charset="0"/>
              <a:buChar char="•"/>
            </a:pPr>
            <a:r>
              <a:rPr lang="en-US" dirty="0">
                <a:solidFill>
                  <a:srgbClr val="033E71"/>
                </a:solidFill>
                <a:latin typeface="Century Gothic" panose="020B0502020202020204" pitchFamily="34" charset="0"/>
              </a:rPr>
              <a:t>Clarity in describing the session’s objectives, outcomes, and intended audience</a:t>
            </a:r>
          </a:p>
          <a:p>
            <a:pPr marL="342900" lvl="0"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342900" lvl="0" indent="-342900" algn="l">
              <a:buFont typeface="Arial" panose="020B0604020202020204" pitchFamily="34" charset="0"/>
              <a:buChar char="•"/>
            </a:pPr>
            <a:r>
              <a:rPr lang="en-US" dirty="0">
                <a:solidFill>
                  <a:srgbClr val="033E71"/>
                </a:solidFill>
                <a:latin typeface="Century Gothic" panose="020B0502020202020204" pitchFamily="34" charset="0"/>
              </a:rPr>
              <a:t>Relevance of the topic in providing key content to RD professionals</a:t>
            </a:r>
          </a:p>
          <a:p>
            <a:pPr marL="342900" lvl="0"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342900" lvl="0" indent="-342900" algn="l">
              <a:buFont typeface="Arial" panose="020B0604020202020204" pitchFamily="34" charset="0"/>
              <a:buChar char="•"/>
            </a:pPr>
            <a:r>
              <a:rPr lang="en-US" dirty="0">
                <a:solidFill>
                  <a:srgbClr val="033E71"/>
                </a:solidFill>
                <a:latin typeface="Century Gothic" panose="020B0502020202020204" pitchFamily="34" charset="0"/>
              </a:rPr>
              <a:t>Suitability of the topic to the presentation format proposed</a:t>
            </a:r>
          </a:p>
        </p:txBody>
      </p:sp>
    </p:spTree>
    <p:extLst>
      <p:ext uri="{BB962C8B-B14F-4D97-AF65-F5344CB8AC3E}">
        <p14:creationId xmlns:p14="http://schemas.microsoft.com/office/powerpoint/2010/main" val="340562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8201"/>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Presenters</a:t>
            </a:r>
          </a:p>
        </p:txBody>
      </p:sp>
      <p:sp>
        <p:nvSpPr>
          <p:cNvPr id="5" name="Slide Number Placeholder 4"/>
          <p:cNvSpPr>
            <a:spLocks noGrp="1"/>
          </p:cNvSpPr>
          <p:nvPr>
            <p:ph type="sldNum" sz="quarter" idx="12"/>
          </p:nvPr>
        </p:nvSpPr>
        <p:spPr>
          <a:xfrm>
            <a:off x="7023550" y="6167164"/>
            <a:ext cx="2743200" cy="365125"/>
          </a:xfrm>
        </p:spPr>
        <p:txBody>
          <a:bodyPr/>
          <a:lstStyle/>
          <a:p>
            <a:fld id="{8539EA0B-16D4-48F7-934E-3D7D7C7C25C6}" type="slidenum">
              <a:rPr lang="en-US" smtClean="0"/>
              <a:t>2</a:t>
            </a:fld>
            <a:endParaRPr lang="en-US" dirty="0"/>
          </a:p>
        </p:txBody>
      </p:sp>
      <p:sp>
        <p:nvSpPr>
          <p:cNvPr id="7" name="Content Placeholder 6"/>
          <p:cNvSpPr txBox="1">
            <a:spLocks/>
          </p:cNvSpPr>
          <p:nvPr/>
        </p:nvSpPr>
        <p:spPr>
          <a:xfrm>
            <a:off x="8024726" y="4787263"/>
            <a:ext cx="3090018" cy="476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2">
                    <a:lumMod val="50000"/>
                  </a:schemeClr>
                </a:solidFill>
                <a:latin typeface="Century Gothic" panose="020B0502020202020204" pitchFamily="34" charset="0"/>
              </a:rPr>
              <a:t>Jeannie Wilson, MA</a:t>
            </a:r>
            <a:br>
              <a:rPr lang="en-US" sz="2400" dirty="0">
                <a:solidFill>
                  <a:schemeClr val="accent2">
                    <a:lumMod val="50000"/>
                  </a:schemeClr>
                </a:solidFill>
                <a:latin typeface="Century Gothic" panose="020B0502020202020204" pitchFamily="34" charset="0"/>
              </a:rPr>
            </a:br>
            <a:r>
              <a:rPr lang="en-US" sz="2400" dirty="0">
                <a:solidFill>
                  <a:schemeClr val="accent2">
                    <a:lumMod val="50000"/>
                  </a:schemeClr>
                </a:solidFill>
                <a:latin typeface="Century Gothic" panose="020B0502020202020204" pitchFamily="34" charset="0"/>
              </a:rPr>
              <a:t>Arizona State University</a:t>
            </a:r>
          </a:p>
          <a:p>
            <a:pPr marL="0" indent="0" algn="ctr">
              <a:buNone/>
            </a:pPr>
            <a:endParaRPr lang="en-US" dirty="0">
              <a:solidFill>
                <a:schemeClr val="accent2">
                  <a:lumMod val="50000"/>
                </a:schemeClr>
              </a:solidFill>
              <a:latin typeface="Century Gothic" panose="020B0502020202020204" pitchFamily="34" charset="0"/>
            </a:endParaRPr>
          </a:p>
          <a:p>
            <a:pPr marL="0" indent="0" algn="ctr">
              <a:buFont typeface="Arial" panose="020B0604020202020204" pitchFamily="34" charset="0"/>
              <a:buNone/>
            </a:pPr>
            <a:endParaRPr lang="en-US" dirty="0">
              <a:solidFill>
                <a:schemeClr val="accent2">
                  <a:lumMod val="50000"/>
                </a:schemeClr>
              </a:solidFill>
              <a:latin typeface="Century Gothic" panose="020B0502020202020204" pitchFamily="34" charset="0"/>
            </a:endParaRPr>
          </a:p>
        </p:txBody>
      </p:sp>
      <p:sp>
        <p:nvSpPr>
          <p:cNvPr id="9" name="Content Placeholder 6"/>
          <p:cNvSpPr txBox="1">
            <a:spLocks/>
          </p:cNvSpPr>
          <p:nvPr/>
        </p:nvSpPr>
        <p:spPr>
          <a:xfrm>
            <a:off x="4956519" y="4787263"/>
            <a:ext cx="2345950" cy="476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chemeClr val="accent2">
                    <a:lumMod val="50000"/>
                  </a:schemeClr>
                </a:solidFill>
                <a:latin typeface="Century Gothic" panose="020B0502020202020204" pitchFamily="34" charset="0"/>
              </a:rPr>
              <a:t>David Widmer, Ph.D. Memorial Sloan Kettering</a:t>
            </a:r>
          </a:p>
          <a:p>
            <a:pPr marL="0" indent="0" algn="ctr">
              <a:buFont typeface="Arial" panose="020B0604020202020204" pitchFamily="34" charset="0"/>
              <a:buNone/>
            </a:pPr>
            <a:endParaRPr lang="en-US" dirty="0">
              <a:solidFill>
                <a:srgbClr val="033E71"/>
              </a:solidFill>
              <a:latin typeface="Century Gothic" panose="020B0502020202020204" pitchFamily="34" charset="0"/>
            </a:endParaRPr>
          </a:p>
        </p:txBody>
      </p:sp>
      <p:sp>
        <p:nvSpPr>
          <p:cNvPr id="13" name="Content Placeholder 6"/>
          <p:cNvSpPr txBox="1">
            <a:spLocks/>
          </p:cNvSpPr>
          <p:nvPr/>
        </p:nvSpPr>
        <p:spPr>
          <a:xfrm>
            <a:off x="1048215" y="4791066"/>
            <a:ext cx="3090018" cy="476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2">
                    <a:lumMod val="50000"/>
                  </a:schemeClr>
                </a:solidFill>
                <a:latin typeface="Century Gothic" panose="020B0502020202020204" pitchFamily="34" charset="0"/>
              </a:rPr>
              <a:t>Kari Whittenberger-Keith, Ph.D.</a:t>
            </a:r>
            <a:br>
              <a:rPr lang="en-US" sz="2400" dirty="0">
                <a:solidFill>
                  <a:schemeClr val="accent2">
                    <a:lumMod val="50000"/>
                  </a:schemeClr>
                </a:solidFill>
                <a:latin typeface="Century Gothic" panose="020B0502020202020204" pitchFamily="34" charset="0"/>
              </a:rPr>
            </a:br>
            <a:r>
              <a:rPr lang="en-US" sz="2400" dirty="0">
                <a:solidFill>
                  <a:schemeClr val="accent2">
                    <a:lumMod val="50000"/>
                  </a:schemeClr>
                </a:solidFill>
                <a:latin typeface="Century Gothic" panose="020B0502020202020204" pitchFamily="34" charset="0"/>
              </a:rPr>
              <a:t>University of Wisconsin-Milwaukee</a:t>
            </a:r>
          </a:p>
          <a:p>
            <a:pPr marL="0" indent="0" algn="ctr">
              <a:buNone/>
            </a:pPr>
            <a:endParaRPr lang="en-US" dirty="0">
              <a:solidFill>
                <a:schemeClr val="accent2">
                  <a:lumMod val="50000"/>
                </a:schemeClr>
              </a:solidFill>
              <a:latin typeface="Century Gothic" panose="020B0502020202020204" pitchFamily="34" charset="0"/>
            </a:endParaRPr>
          </a:p>
          <a:p>
            <a:pPr marL="0" indent="0" algn="ctr">
              <a:buFont typeface="Arial" panose="020B0604020202020204" pitchFamily="34" charset="0"/>
              <a:buNone/>
            </a:pPr>
            <a:endParaRPr lang="en-US" dirty="0">
              <a:solidFill>
                <a:schemeClr val="accent2">
                  <a:lumMod val="50000"/>
                </a:schemeClr>
              </a:solidFill>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7637" y="1573022"/>
            <a:ext cx="3133022" cy="313302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921" r="11075"/>
          <a:stretch/>
        </p:blipFill>
        <p:spPr>
          <a:xfrm>
            <a:off x="4466630" y="1574537"/>
            <a:ext cx="3245935" cy="3131508"/>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7248" b="26724"/>
          <a:stretch/>
        </p:blipFill>
        <p:spPr>
          <a:xfrm>
            <a:off x="1030454" y="1574536"/>
            <a:ext cx="3163629" cy="3131508"/>
          </a:xfrm>
          <a:prstGeom prst="rect">
            <a:avLst/>
          </a:prstGeom>
        </p:spPr>
      </p:pic>
    </p:spTree>
    <p:extLst>
      <p:ext uri="{BB962C8B-B14F-4D97-AF65-F5344CB8AC3E}">
        <p14:creationId xmlns:p14="http://schemas.microsoft.com/office/powerpoint/2010/main" val="2686103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The Review Process: Fine Print</a:t>
            </a:r>
          </a:p>
        </p:txBody>
      </p:sp>
      <p:sp>
        <p:nvSpPr>
          <p:cNvPr id="5" name="Slide Number Placeholder 4"/>
          <p:cNvSpPr>
            <a:spLocks noGrp="1"/>
          </p:cNvSpPr>
          <p:nvPr>
            <p:ph type="sldNum" sz="quarter" idx="12"/>
          </p:nvPr>
        </p:nvSpPr>
        <p:spPr/>
        <p:txBody>
          <a:bodyPr/>
          <a:lstStyle/>
          <a:p>
            <a:fld id="{8539EA0B-16D4-48F7-934E-3D7D7C7C25C6}" type="slidenum">
              <a:rPr lang="en-US" smtClean="0"/>
              <a:t>20</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Abstracts selected by:</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Reviews and rankings of all abstracts</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Available time slots</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Diversity of topics, expertise/audience levels, and institutions</a:t>
            </a:r>
          </a:p>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Sessions from previous conferences may be re-presented, but the author should communicate why it should occur again in 2019.</a:t>
            </a:r>
          </a:p>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Presenters from NORDP webinars are encouraged to present at the annual conference. </a:t>
            </a:r>
          </a:p>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If you submit an abstract, you’re expected to attend the conference (and pay for the registration, including co-presenters) </a:t>
            </a:r>
          </a:p>
        </p:txBody>
      </p:sp>
    </p:spTree>
    <p:extLst>
      <p:ext uri="{BB962C8B-B14F-4D97-AF65-F5344CB8AC3E}">
        <p14:creationId xmlns:p14="http://schemas.microsoft.com/office/powerpoint/2010/main" val="59500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Closing the Deal</a:t>
            </a:r>
          </a:p>
        </p:txBody>
      </p:sp>
      <p:sp>
        <p:nvSpPr>
          <p:cNvPr id="5" name="Slide Number Placeholder 4"/>
          <p:cNvSpPr>
            <a:spLocks noGrp="1"/>
          </p:cNvSpPr>
          <p:nvPr>
            <p:ph type="sldNum" sz="quarter" idx="12"/>
          </p:nvPr>
        </p:nvSpPr>
        <p:spPr/>
        <p:txBody>
          <a:bodyPr/>
          <a:lstStyle/>
          <a:p>
            <a:fld id="{8539EA0B-16D4-48F7-934E-3D7D7C7C25C6}" type="slidenum">
              <a:rPr lang="en-US" smtClean="0"/>
              <a:t>21</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rgbClr val="033E71"/>
                </a:solidFill>
                <a:latin typeface="Century Gothic" panose="020B0502020202020204" pitchFamily="34" charset="0"/>
              </a:rPr>
              <a:t>You (and your co-presenters) must register for the conference</a:t>
            </a:r>
          </a:p>
          <a:p>
            <a:pPr marL="342900"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342900" indent="-342900" algn="l">
              <a:buFont typeface="Arial" panose="020B0604020202020204" pitchFamily="34" charset="0"/>
              <a:buChar char="•"/>
            </a:pPr>
            <a:r>
              <a:rPr lang="en-US" dirty="0">
                <a:solidFill>
                  <a:srgbClr val="033E71"/>
                </a:solidFill>
                <a:latin typeface="Century Gothic" panose="020B0502020202020204" pitchFamily="34" charset="0"/>
              </a:rPr>
              <a:t>You must submit the online presenter’s agreement</a:t>
            </a:r>
          </a:p>
          <a:p>
            <a:pPr marL="342900"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342900" indent="-342900" algn="l">
              <a:buFont typeface="Arial" panose="020B0604020202020204" pitchFamily="34" charset="0"/>
              <a:buChar char="•"/>
            </a:pPr>
            <a:r>
              <a:rPr lang="en-US" dirty="0">
                <a:solidFill>
                  <a:srgbClr val="033E71"/>
                </a:solidFill>
                <a:latin typeface="Century Gothic" panose="020B0502020202020204" pitchFamily="34" charset="0"/>
              </a:rPr>
              <a:t>Review your speaker’s packet</a:t>
            </a:r>
          </a:p>
          <a:p>
            <a:pPr marL="342900"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342900" indent="-342900" algn="l">
              <a:buFont typeface="Arial" panose="020B0604020202020204" pitchFamily="34" charset="0"/>
              <a:buChar char="•"/>
            </a:pPr>
            <a:r>
              <a:rPr lang="en-US" dirty="0">
                <a:solidFill>
                  <a:srgbClr val="033E71"/>
                </a:solidFill>
                <a:latin typeface="Century Gothic" panose="020B0502020202020204" pitchFamily="34" charset="0"/>
              </a:rPr>
              <a:t>Consider attending a presentation skills webinar in Winter 2019</a:t>
            </a:r>
          </a:p>
        </p:txBody>
      </p:sp>
    </p:spTree>
    <p:extLst>
      <p:ext uri="{BB962C8B-B14F-4D97-AF65-F5344CB8AC3E}">
        <p14:creationId xmlns:p14="http://schemas.microsoft.com/office/powerpoint/2010/main" val="58646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andidate selectio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97642" y="1335400"/>
            <a:ext cx="7002378" cy="5522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solidFill>
                <a:schemeClr val="bg1"/>
              </a:solidFill>
            </a:endParaRPr>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Who Gets Selected</a:t>
            </a:r>
          </a:p>
        </p:txBody>
      </p:sp>
      <p:sp>
        <p:nvSpPr>
          <p:cNvPr id="5" name="Slide Number Placeholder 4"/>
          <p:cNvSpPr>
            <a:spLocks noGrp="1"/>
          </p:cNvSpPr>
          <p:nvPr>
            <p:ph type="sldNum" sz="quarter" idx="12"/>
          </p:nvPr>
        </p:nvSpPr>
        <p:spPr/>
        <p:txBody>
          <a:bodyPr/>
          <a:lstStyle/>
          <a:p>
            <a:fld id="{8539EA0B-16D4-48F7-934E-3D7D7C7C25C6}" type="slidenum">
              <a:rPr lang="en-US" smtClean="0"/>
              <a:t>22</a:t>
            </a:fld>
            <a:endParaRPr lang="en-US" dirty="0"/>
          </a:p>
        </p:txBody>
      </p:sp>
      <p:sp>
        <p:nvSpPr>
          <p:cNvPr id="6" name="Content Placeholder 2"/>
          <p:cNvSpPr txBox="1">
            <a:spLocks/>
          </p:cNvSpPr>
          <p:nvPr/>
        </p:nvSpPr>
        <p:spPr>
          <a:xfrm>
            <a:off x="112733" y="2788017"/>
            <a:ext cx="5245275" cy="30273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2800" dirty="0">
                <a:solidFill>
                  <a:srgbClr val="033E71"/>
                </a:solidFill>
                <a:latin typeface="Century Gothic" panose="020B0502020202020204" pitchFamily="34" charset="0"/>
                <a:ea typeface="Helvetica Neue"/>
                <a:cs typeface="Helvetica Neue"/>
              </a:rPr>
              <a:t>65 oral presentation opportunities</a:t>
            </a:r>
          </a:p>
          <a:p>
            <a:r>
              <a:rPr lang="en-US" altLang="en-US" sz="2800" dirty="0">
                <a:solidFill>
                  <a:srgbClr val="033E71"/>
                </a:solidFill>
                <a:latin typeface="Century Gothic" panose="020B0502020202020204" pitchFamily="34" charset="0"/>
                <a:ea typeface="Helvetica Neue"/>
                <a:cs typeface="Helvetica Neue"/>
              </a:rPr>
              <a:t>425 estimated attendance</a:t>
            </a:r>
            <a:endParaRPr lang="en-US" altLang="en-US" sz="2000" dirty="0">
              <a:solidFill>
                <a:srgbClr val="033E71"/>
              </a:solidFill>
              <a:latin typeface="Century Gothic" panose="020B0502020202020204" pitchFamily="34" charset="0"/>
              <a:ea typeface="Helvetica Neue"/>
              <a:cs typeface="Helvetica Neue"/>
            </a:endParaRPr>
          </a:p>
        </p:txBody>
      </p:sp>
    </p:spTree>
    <p:extLst>
      <p:ext uri="{BB962C8B-B14F-4D97-AF65-F5344CB8AC3E}">
        <p14:creationId xmlns:p14="http://schemas.microsoft.com/office/powerpoint/2010/main" val="2014509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How to Submit an Abstract</a:t>
            </a:r>
          </a:p>
        </p:txBody>
      </p:sp>
      <p:sp>
        <p:nvSpPr>
          <p:cNvPr id="5" name="Slide Number Placeholder 4"/>
          <p:cNvSpPr>
            <a:spLocks noGrp="1"/>
          </p:cNvSpPr>
          <p:nvPr>
            <p:ph type="sldNum" sz="quarter" idx="12"/>
          </p:nvPr>
        </p:nvSpPr>
        <p:spPr/>
        <p:txBody>
          <a:bodyPr/>
          <a:lstStyle/>
          <a:p>
            <a:fld id="{8539EA0B-16D4-48F7-934E-3D7D7C7C25C6}" type="slidenum">
              <a:rPr lang="en-US" smtClean="0"/>
              <a:t>23</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b="1" dirty="0">
                <a:solidFill>
                  <a:srgbClr val="033E71"/>
                </a:solidFill>
                <a:latin typeface="Century Gothic" panose="020B0502020202020204" pitchFamily="34" charset="0"/>
                <a:ea typeface="Helvetica Neue"/>
                <a:cs typeface="Helvetica Neue"/>
              </a:rPr>
              <a:t>Tips:</a:t>
            </a:r>
          </a:p>
          <a:p>
            <a:pPr marL="457200" indent="-457200" algn="l">
              <a:buAutoNum type="arabicPeriod"/>
            </a:pPr>
            <a:r>
              <a:rPr lang="en-US" altLang="en-US" dirty="0">
                <a:solidFill>
                  <a:srgbClr val="033E71"/>
                </a:solidFill>
                <a:latin typeface="Century Gothic" panose="020B0502020202020204" pitchFamily="34" charset="0"/>
                <a:ea typeface="Helvetica Neue"/>
                <a:cs typeface="Helvetica Neue"/>
              </a:rPr>
              <a:t>Start the process early</a:t>
            </a:r>
          </a:p>
          <a:p>
            <a:pPr marL="457200" indent="-457200" algn="l">
              <a:buAutoNum type="arabicPeriod"/>
            </a:pPr>
            <a:r>
              <a:rPr lang="en-US" altLang="en-US" dirty="0">
                <a:solidFill>
                  <a:srgbClr val="033E71"/>
                </a:solidFill>
                <a:latin typeface="Century Gothic" panose="020B0502020202020204" pitchFamily="34" charset="0"/>
                <a:ea typeface="Helvetica Neue"/>
                <a:cs typeface="Helvetica Neue"/>
              </a:rPr>
              <a:t>Get someone to proofread</a:t>
            </a:r>
          </a:p>
          <a:p>
            <a:pPr marL="457200" indent="-457200" algn="l">
              <a:buAutoNum type="arabicPeriod"/>
            </a:pPr>
            <a:r>
              <a:rPr lang="en-US" altLang="en-US" dirty="0">
                <a:solidFill>
                  <a:srgbClr val="033E71"/>
                </a:solidFill>
                <a:latin typeface="Century Gothic" panose="020B0502020202020204" pitchFamily="34" charset="0"/>
                <a:ea typeface="Helvetica Neue"/>
                <a:cs typeface="Helvetica Neue"/>
              </a:rPr>
              <a:t>Think about what you tell your faculty about developing proposals </a:t>
            </a:r>
          </a:p>
          <a:p>
            <a:pPr marL="457200" indent="-457200" algn="l">
              <a:buAutoNum type="arabicPeriod"/>
            </a:pPr>
            <a:r>
              <a:rPr lang="en-US" altLang="en-US" dirty="0">
                <a:solidFill>
                  <a:srgbClr val="033E71"/>
                </a:solidFill>
                <a:latin typeface="Century Gothic" panose="020B0502020202020204" pitchFamily="34" charset="0"/>
                <a:ea typeface="Helvetica Neue"/>
                <a:cs typeface="Helvetica Neue"/>
              </a:rPr>
              <a:t>Don’t be afraid to stretch yourself</a:t>
            </a:r>
          </a:p>
          <a:p>
            <a:pPr marL="457200" indent="-457200" algn="l">
              <a:buAutoNum type="arabicPeriod"/>
            </a:pPr>
            <a:endParaRPr lang="en-US" altLang="en-US" dirty="0">
              <a:solidFill>
                <a:srgbClr val="033E71"/>
              </a:solidFill>
              <a:latin typeface="Century Gothic" panose="020B0502020202020204" pitchFamily="34" charset="0"/>
              <a:ea typeface="Helvetica Neue"/>
              <a:cs typeface="Helvetica Neue"/>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087" y="4345859"/>
            <a:ext cx="3705225" cy="1228725"/>
          </a:xfrm>
          <a:prstGeom prst="rect">
            <a:avLst/>
          </a:prstGeom>
        </p:spPr>
      </p:pic>
    </p:spTree>
    <p:extLst>
      <p:ext uri="{BB962C8B-B14F-4D97-AF65-F5344CB8AC3E}">
        <p14:creationId xmlns:p14="http://schemas.microsoft.com/office/powerpoint/2010/main" val="377090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question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393"/>
          <a:stretch/>
        </p:blipFill>
        <p:spPr bwMode="auto">
          <a:xfrm>
            <a:off x="-48126" y="-112296"/>
            <a:ext cx="12295952" cy="69863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539EA0B-16D4-48F7-934E-3D7D7C7C25C6}" type="slidenum">
              <a:rPr lang="en-US" smtClean="0"/>
              <a:t>24</a:t>
            </a:fld>
            <a:endParaRPr lang="en-US" dirty="0"/>
          </a:p>
        </p:txBody>
      </p:sp>
    </p:spTree>
    <p:extLst>
      <p:ext uri="{BB962C8B-B14F-4D97-AF65-F5344CB8AC3E}">
        <p14:creationId xmlns:p14="http://schemas.microsoft.com/office/powerpoint/2010/main" val="3741694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For More Information </a:t>
            </a:r>
          </a:p>
        </p:txBody>
      </p:sp>
      <p:sp>
        <p:nvSpPr>
          <p:cNvPr id="5" name="Slide Number Placeholder 4"/>
          <p:cNvSpPr>
            <a:spLocks noGrp="1"/>
          </p:cNvSpPr>
          <p:nvPr>
            <p:ph type="sldNum" sz="quarter" idx="12"/>
          </p:nvPr>
        </p:nvSpPr>
        <p:spPr/>
        <p:txBody>
          <a:bodyPr/>
          <a:lstStyle/>
          <a:p>
            <a:fld id="{8539EA0B-16D4-48F7-934E-3D7D7C7C25C6}" type="slidenum">
              <a:rPr lang="en-US" smtClean="0"/>
              <a:t>25</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rgbClr val="033E71"/>
                </a:solidFill>
                <a:latin typeface="Century Gothic" panose="020B0502020202020204" pitchFamily="34" charset="0"/>
              </a:rPr>
              <a:t>NORDP Conference Co-Chair </a:t>
            </a:r>
          </a:p>
          <a:p>
            <a:r>
              <a:rPr lang="en-US" sz="3200" dirty="0">
                <a:solidFill>
                  <a:srgbClr val="033E71"/>
                </a:solidFill>
                <a:latin typeface="Century Gothic" panose="020B0502020202020204" pitchFamily="34" charset="0"/>
              </a:rPr>
              <a:t>Kari Whittenberger-Keith</a:t>
            </a:r>
          </a:p>
          <a:p>
            <a:r>
              <a:rPr lang="en-US" sz="3200" dirty="0">
                <a:solidFill>
                  <a:srgbClr val="033E71"/>
                </a:solidFill>
                <a:latin typeface="Century Gothic" panose="020B0502020202020204" pitchFamily="34" charset="0"/>
                <a:hlinkClick r:id="rId3"/>
              </a:rPr>
              <a:t>kariwk@uwm.edu</a:t>
            </a:r>
            <a:endParaRPr lang="en-US" sz="3200" dirty="0">
              <a:solidFill>
                <a:srgbClr val="033E71"/>
              </a:solidFill>
              <a:latin typeface="Century Gothic" panose="020B0502020202020204" pitchFamily="34" charset="0"/>
            </a:endParaRPr>
          </a:p>
          <a:p>
            <a:endParaRPr lang="en-US" sz="3200" dirty="0">
              <a:solidFill>
                <a:srgbClr val="033E71"/>
              </a:solidFill>
              <a:latin typeface="Century Gothic" panose="020B0502020202020204" pitchFamily="34" charset="0"/>
            </a:endParaRPr>
          </a:p>
          <a:p>
            <a:r>
              <a:rPr lang="en-US" sz="3200" dirty="0">
                <a:solidFill>
                  <a:srgbClr val="033E71"/>
                </a:solidFill>
                <a:latin typeface="Century Gothic" panose="020B0502020202020204" pitchFamily="34" charset="0"/>
              </a:rPr>
              <a:t>See you at</a:t>
            </a:r>
          </a:p>
          <a:p>
            <a:r>
              <a:rPr lang="en-US" sz="3200" dirty="0">
                <a:solidFill>
                  <a:srgbClr val="033E71"/>
                </a:solidFill>
                <a:latin typeface="Century Gothic" panose="020B0502020202020204" pitchFamily="34" charset="0"/>
              </a:rPr>
              <a:t>#NORDP2019</a:t>
            </a:r>
          </a:p>
          <a:p>
            <a:r>
              <a:rPr lang="en-US" sz="2800" dirty="0">
                <a:solidFill>
                  <a:srgbClr val="033E71"/>
                </a:solidFill>
                <a:latin typeface="Century Gothic" panose="020B0502020202020204" pitchFamily="34" charset="0"/>
              </a:rPr>
              <a:t>Providence, Rhode Island</a:t>
            </a:r>
          </a:p>
          <a:p>
            <a:r>
              <a:rPr lang="en-US" sz="2800" dirty="0">
                <a:solidFill>
                  <a:srgbClr val="033E71"/>
                </a:solidFill>
                <a:latin typeface="Century Gothic" panose="020B0502020202020204" pitchFamily="34" charset="0"/>
              </a:rPr>
              <a:t>April 29, 30 &amp; May 1</a:t>
            </a:r>
          </a:p>
          <a:p>
            <a:endParaRPr lang="en-US" sz="3600" dirty="0">
              <a:solidFill>
                <a:srgbClr val="033E71"/>
              </a:solidFill>
              <a:latin typeface="Century Gothic" panose="020B0502020202020204" pitchFamily="34" charset="0"/>
            </a:endParaRPr>
          </a:p>
        </p:txBody>
      </p:sp>
    </p:spTree>
    <p:extLst>
      <p:ext uri="{BB962C8B-B14F-4D97-AF65-F5344CB8AC3E}">
        <p14:creationId xmlns:p14="http://schemas.microsoft.com/office/powerpoint/2010/main" val="183931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Why Present</a:t>
            </a:r>
          </a:p>
        </p:txBody>
      </p:sp>
      <p:sp>
        <p:nvSpPr>
          <p:cNvPr id="5" name="Slide Number Placeholder 4"/>
          <p:cNvSpPr>
            <a:spLocks noGrp="1"/>
          </p:cNvSpPr>
          <p:nvPr>
            <p:ph type="sldNum" sz="quarter" idx="12"/>
          </p:nvPr>
        </p:nvSpPr>
        <p:spPr/>
        <p:txBody>
          <a:bodyPr/>
          <a:lstStyle/>
          <a:p>
            <a:fld id="{8539EA0B-16D4-48F7-934E-3D7D7C7C25C6}" type="slidenum">
              <a:rPr lang="en-US" smtClean="0"/>
              <a:t>3</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AutoNum type="arabicPeriod"/>
            </a:pPr>
            <a:r>
              <a:rPr lang="en-US" altLang="en-US" dirty="0">
                <a:solidFill>
                  <a:srgbClr val="033E71"/>
                </a:solidFill>
                <a:latin typeface="Century Gothic" panose="020B0502020202020204" pitchFamily="34" charset="0"/>
                <a:ea typeface="Helvetica Neue"/>
                <a:cs typeface="Helvetica Neue"/>
              </a:rPr>
              <a:t>Support the professionalization of research development positions</a:t>
            </a:r>
          </a:p>
          <a:p>
            <a:pPr marL="457200" indent="-457200" algn="l">
              <a:buAutoNum type="arabicPeriod"/>
            </a:pPr>
            <a:endParaRPr lang="en-US" altLang="en-US" dirty="0">
              <a:solidFill>
                <a:srgbClr val="033E71"/>
              </a:solidFill>
              <a:latin typeface="Century Gothic" panose="020B0502020202020204" pitchFamily="34" charset="0"/>
              <a:ea typeface="Helvetica Neue"/>
              <a:cs typeface="Helvetica Neue"/>
            </a:endParaRPr>
          </a:p>
          <a:p>
            <a:pPr marL="457200" indent="-457200" algn="l">
              <a:buAutoNum type="arabicPeriod"/>
            </a:pPr>
            <a:r>
              <a:rPr lang="en-US" altLang="en-US" dirty="0">
                <a:solidFill>
                  <a:srgbClr val="033E71"/>
                </a:solidFill>
                <a:latin typeface="Century Gothic" panose="020B0502020202020204" pitchFamily="34" charset="0"/>
                <a:ea typeface="Helvetica Neue"/>
                <a:cs typeface="Helvetica Neue"/>
              </a:rPr>
              <a:t>Share and learn best practices</a:t>
            </a:r>
          </a:p>
          <a:p>
            <a:pPr marL="457200" indent="-457200" algn="l">
              <a:buAutoNum type="arabicPeriod"/>
            </a:pPr>
            <a:endParaRPr lang="en-US" altLang="en-US" dirty="0">
              <a:solidFill>
                <a:srgbClr val="033E71"/>
              </a:solidFill>
              <a:latin typeface="Century Gothic" panose="020B0502020202020204" pitchFamily="34" charset="0"/>
              <a:ea typeface="Helvetica Neue"/>
              <a:cs typeface="Helvetica Neue"/>
            </a:endParaRPr>
          </a:p>
          <a:p>
            <a:pPr marL="457200" indent="-457200" algn="l">
              <a:buAutoNum type="arabicPeriod"/>
            </a:pPr>
            <a:r>
              <a:rPr lang="en-US" altLang="en-US" dirty="0">
                <a:solidFill>
                  <a:srgbClr val="033E71"/>
                </a:solidFill>
                <a:latin typeface="Century Gothic" panose="020B0502020202020204" pitchFamily="34" charset="0"/>
                <a:ea typeface="Helvetica Neue"/>
                <a:cs typeface="Helvetica Neue"/>
              </a:rPr>
              <a:t>Support networking and the open exchange of ideas</a:t>
            </a:r>
          </a:p>
          <a:p>
            <a:pPr marL="457200" indent="-457200" algn="l">
              <a:buAutoNum type="arabicPeriod"/>
            </a:pPr>
            <a:endParaRPr lang="en-US" altLang="en-US" dirty="0">
              <a:solidFill>
                <a:srgbClr val="033E71"/>
              </a:solidFill>
              <a:latin typeface="Century Gothic" panose="020B0502020202020204" pitchFamily="34" charset="0"/>
              <a:ea typeface="Helvetica Neue"/>
              <a:cs typeface="Helvetica Neue"/>
            </a:endParaRPr>
          </a:p>
          <a:p>
            <a:pPr marL="457200" indent="-457200" algn="l">
              <a:buAutoNum type="arabicPeriod"/>
            </a:pPr>
            <a:r>
              <a:rPr lang="en-US" altLang="en-US" dirty="0">
                <a:solidFill>
                  <a:srgbClr val="033E71"/>
                </a:solidFill>
                <a:latin typeface="Century Gothic" panose="020B0502020202020204" pitchFamily="34" charset="0"/>
                <a:ea typeface="Helvetica Neue"/>
                <a:cs typeface="Helvetica Neue"/>
              </a:rPr>
              <a:t>Contribute to NORDP’s diversity and inclusive excellence goals</a:t>
            </a:r>
          </a:p>
        </p:txBody>
      </p:sp>
    </p:spTree>
    <p:extLst>
      <p:ext uri="{BB962C8B-B14F-4D97-AF65-F5344CB8AC3E}">
        <p14:creationId xmlns:p14="http://schemas.microsoft.com/office/powerpoint/2010/main" val="191374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Why Present</a:t>
            </a:r>
          </a:p>
        </p:txBody>
      </p:sp>
      <p:sp>
        <p:nvSpPr>
          <p:cNvPr id="5" name="Slide Number Placeholder 4"/>
          <p:cNvSpPr>
            <a:spLocks noGrp="1"/>
          </p:cNvSpPr>
          <p:nvPr>
            <p:ph type="sldNum" sz="quarter" idx="12"/>
          </p:nvPr>
        </p:nvSpPr>
        <p:spPr/>
        <p:txBody>
          <a:bodyPr/>
          <a:lstStyle/>
          <a:p>
            <a:fld id="{8539EA0B-16D4-48F7-934E-3D7D7C7C25C6}" type="slidenum">
              <a:rPr lang="en-US" smtClean="0"/>
              <a:t>4</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I find that NORDP is an assembly of colleagues that are all-in for advancing research in our institutions, which is exactly how I see my professional life.  I feel supported and encouraged by the membership. Presenting at NORDP is a bit like presenting in front of friends, everyone wants you to succeed and grow, and is curious to learn from you.  Our colleagues are eager and ambitious in their thinking and I love learning how the content I am presenting might be applicable as well as learning from the feedback I get on my presentation skills. I look forward to it every year. </a:t>
            </a:r>
          </a:p>
          <a:p>
            <a:pPr algn="l"/>
            <a:endParaRPr lang="en-US" dirty="0"/>
          </a:p>
          <a:p>
            <a:pPr algn="l"/>
            <a:r>
              <a:rPr lang="en-US" dirty="0"/>
              <a:t>						Donnalyn Roxey, </a:t>
            </a:r>
            <a:r>
              <a:rPr lang="en-US"/>
              <a:t>NORDP member</a:t>
            </a:r>
            <a:endParaRPr lang="en-US" dirty="0"/>
          </a:p>
          <a:p>
            <a:pPr algn="l"/>
            <a:r>
              <a:rPr lang="en-US" dirty="0"/>
              <a:t> </a:t>
            </a:r>
          </a:p>
          <a:p>
            <a:pPr algn="l"/>
            <a:endParaRPr lang="en-US" altLang="en-US" dirty="0">
              <a:solidFill>
                <a:srgbClr val="033E71"/>
              </a:solidFill>
              <a:latin typeface="Century Gothic" panose="020B0502020202020204" pitchFamily="34" charset="0"/>
              <a:ea typeface="Helvetica Neue"/>
              <a:cs typeface="Helvetica Neue"/>
            </a:endParaRPr>
          </a:p>
        </p:txBody>
      </p:sp>
    </p:spTree>
    <p:extLst>
      <p:ext uri="{BB962C8B-B14F-4D97-AF65-F5344CB8AC3E}">
        <p14:creationId xmlns:p14="http://schemas.microsoft.com/office/powerpoint/2010/main" val="84604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Pick a Presentation</a:t>
            </a:r>
          </a:p>
        </p:txBody>
      </p:sp>
      <p:sp>
        <p:nvSpPr>
          <p:cNvPr id="5" name="Slide Number Placeholder 4"/>
          <p:cNvSpPr>
            <a:spLocks noGrp="1"/>
          </p:cNvSpPr>
          <p:nvPr>
            <p:ph type="sldNum" sz="quarter" idx="12"/>
          </p:nvPr>
        </p:nvSpPr>
        <p:spPr/>
        <p:txBody>
          <a:bodyPr/>
          <a:lstStyle/>
          <a:p>
            <a:fld id="{8539EA0B-16D4-48F7-934E-3D7D7C7C25C6}" type="slidenum">
              <a:rPr lang="en-US" smtClean="0"/>
              <a:t>5</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ltLang="en-US" dirty="0">
                <a:solidFill>
                  <a:srgbClr val="033E71"/>
                </a:solidFill>
                <a:latin typeface="Century Gothic" panose="020B0502020202020204" pitchFamily="34" charset="0"/>
                <a:ea typeface="Helvetica Neue"/>
                <a:cs typeface="Helvetica Neue"/>
              </a:rPr>
              <a:t>Two-Hour Individual Oral or Panel Presentation</a:t>
            </a:r>
          </a:p>
          <a:p>
            <a:pPr marL="342900" indent="-342900" algn="l">
              <a:buFont typeface="Arial" panose="020B0604020202020204" pitchFamily="34" charset="0"/>
              <a:buChar char="•"/>
            </a:pPr>
            <a:r>
              <a:rPr lang="en-US" altLang="en-US" dirty="0">
                <a:solidFill>
                  <a:srgbClr val="033E71"/>
                </a:solidFill>
                <a:latin typeface="Century Gothic" panose="020B0502020202020204" pitchFamily="34" charset="0"/>
                <a:ea typeface="Helvetica Neue"/>
                <a:cs typeface="Helvetica Neue"/>
              </a:rPr>
              <a:t>One-Hour Individual Oral or Panel Presentation</a:t>
            </a:r>
          </a:p>
          <a:p>
            <a:pPr marL="342900" indent="-342900" algn="l">
              <a:buFont typeface="Arial" panose="020B0604020202020204" pitchFamily="34" charset="0"/>
              <a:buChar char="•"/>
            </a:pPr>
            <a:r>
              <a:rPr lang="en-US" altLang="en-US" dirty="0">
                <a:solidFill>
                  <a:srgbClr val="033E71"/>
                </a:solidFill>
                <a:latin typeface="Century Gothic" panose="020B0502020202020204" pitchFamily="34" charset="0"/>
                <a:ea typeface="Helvetica Neue"/>
                <a:cs typeface="Helvetica Neue"/>
              </a:rPr>
              <a:t>Lightning Talks</a:t>
            </a:r>
          </a:p>
          <a:p>
            <a:pPr marL="342900" indent="-342900" algn="l">
              <a:buFont typeface="Arial" panose="020B0604020202020204" pitchFamily="34" charset="0"/>
              <a:buChar char="•"/>
            </a:pPr>
            <a:r>
              <a:rPr lang="en-US" altLang="en-US" dirty="0">
                <a:solidFill>
                  <a:srgbClr val="033E71"/>
                </a:solidFill>
                <a:latin typeface="Century Gothic" panose="020B0502020202020204" pitchFamily="34" charset="0"/>
                <a:ea typeface="Helvetica Neue"/>
                <a:cs typeface="Helvetica Neue"/>
              </a:rPr>
              <a:t>Idea Showcase</a:t>
            </a:r>
          </a:p>
          <a:p>
            <a:pPr marL="342900" indent="-342900" algn="l">
              <a:buFont typeface="Arial" panose="020B0604020202020204" pitchFamily="34" charset="0"/>
              <a:buChar char="•"/>
            </a:pPr>
            <a:r>
              <a:rPr lang="en-US" altLang="en-US" dirty="0">
                <a:solidFill>
                  <a:srgbClr val="033E71"/>
                </a:solidFill>
                <a:latin typeface="Century Gothic" panose="020B0502020202020204" pitchFamily="34" charset="0"/>
                <a:ea typeface="Helvetica Neue"/>
                <a:cs typeface="Helvetica Neue"/>
              </a:rPr>
              <a:t>Roundtables</a:t>
            </a:r>
          </a:p>
          <a:p>
            <a:pPr marL="342900" indent="-342900" algn="l">
              <a:buFont typeface="Arial" panose="020B0604020202020204" pitchFamily="34" charset="0"/>
              <a:buChar char="•"/>
            </a:pPr>
            <a:r>
              <a:rPr lang="en-US" altLang="en-US" dirty="0">
                <a:solidFill>
                  <a:srgbClr val="033E71"/>
                </a:solidFill>
                <a:latin typeface="Century Gothic" panose="020B0502020202020204" pitchFamily="34" charset="0"/>
                <a:ea typeface="Helvetica Neue"/>
                <a:cs typeface="Helvetica Neue"/>
              </a:rPr>
              <a:t>Conference Workshops</a:t>
            </a:r>
          </a:p>
          <a:p>
            <a:pPr marL="342900" indent="-342900" algn="l">
              <a:buFont typeface="Arial" panose="020B0604020202020204" pitchFamily="34" charset="0"/>
              <a:buChar char="•"/>
            </a:pPr>
            <a:endParaRPr lang="en-US" altLang="en-US" dirty="0">
              <a:solidFill>
                <a:srgbClr val="033E71"/>
              </a:solidFill>
              <a:latin typeface="Century Gothic" panose="020B0502020202020204" pitchFamily="34" charset="0"/>
              <a:ea typeface="Helvetica Neue"/>
              <a:cs typeface="Helvetica Neue"/>
            </a:endParaRPr>
          </a:p>
          <a:p>
            <a:pPr marL="342900" indent="-342900" algn="l">
              <a:buFont typeface="Arial" panose="020B0604020202020204" pitchFamily="34" charset="0"/>
              <a:buChar char="•"/>
            </a:pPr>
            <a:endParaRPr lang="en-US" altLang="en-US" dirty="0">
              <a:solidFill>
                <a:srgbClr val="033E71"/>
              </a:solidFill>
              <a:latin typeface="Century Gothic" panose="020B0502020202020204" pitchFamily="34" charset="0"/>
              <a:ea typeface="Helvetica Neue"/>
              <a:cs typeface="Helvetica Neue"/>
            </a:endParaRPr>
          </a:p>
          <a:p>
            <a:pPr algn="l"/>
            <a:r>
              <a:rPr lang="en-US" altLang="en-US" dirty="0">
                <a:solidFill>
                  <a:srgbClr val="033E71"/>
                </a:solidFill>
                <a:latin typeface="Century Gothic" panose="020B0502020202020204" pitchFamily="34" charset="0"/>
                <a:ea typeface="Helvetica Neue"/>
                <a:cs typeface="Helvetica Neue"/>
              </a:rPr>
              <a:t>(and, yes, you can submit more than one abstract)</a:t>
            </a:r>
          </a:p>
        </p:txBody>
      </p:sp>
    </p:spTree>
    <p:extLst>
      <p:ext uri="{BB962C8B-B14F-4D97-AF65-F5344CB8AC3E}">
        <p14:creationId xmlns:p14="http://schemas.microsoft.com/office/powerpoint/2010/main" val="184732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Two-Hour Sessions</a:t>
            </a:r>
          </a:p>
        </p:txBody>
      </p:sp>
      <p:sp>
        <p:nvSpPr>
          <p:cNvPr id="5" name="Slide Number Placeholder 4"/>
          <p:cNvSpPr>
            <a:spLocks noGrp="1"/>
          </p:cNvSpPr>
          <p:nvPr>
            <p:ph type="sldNum" sz="quarter" idx="12"/>
          </p:nvPr>
        </p:nvSpPr>
        <p:spPr/>
        <p:txBody>
          <a:bodyPr/>
          <a:lstStyle/>
          <a:p>
            <a:fld id="{8539EA0B-16D4-48F7-934E-3D7D7C7C25C6}" type="slidenum">
              <a:rPr lang="en-US" smtClean="0"/>
              <a:t>6</a:t>
            </a:fld>
            <a:endParaRPr lang="en-US" dirty="0"/>
          </a:p>
        </p:txBody>
      </p:sp>
      <p:sp>
        <p:nvSpPr>
          <p:cNvPr id="6" name="Content Placeholder 2"/>
          <p:cNvSpPr txBox="1">
            <a:spLocks/>
          </p:cNvSpPr>
          <p:nvPr/>
        </p:nvSpPr>
        <p:spPr>
          <a:xfrm>
            <a:off x="578567" y="1568810"/>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Oral Individual or Panel Presentation Characteristics: </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Individuals OR panels of no more than four persons</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Should be relevant to the NORDP mission and/or professional development</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Justify the extra hour over a one-hour session</a:t>
            </a:r>
          </a:p>
          <a:p>
            <a:pPr marL="800100" lvl="1" indent="-342900" algn="l">
              <a:buFont typeface="Arial" panose="020B0604020202020204" pitchFamily="34" charset="0"/>
              <a:buChar char="•"/>
            </a:pPr>
            <a:endParaRPr lang="en-US" b="1" dirty="0">
              <a:solidFill>
                <a:srgbClr val="033E71"/>
              </a:solidFill>
              <a:latin typeface="Century Gothic" panose="020B0502020202020204" pitchFamily="34" charset="0"/>
            </a:endParaRPr>
          </a:p>
          <a:p>
            <a:pPr marL="800100" lvl="1" indent="-342900" algn="l">
              <a:buFont typeface="Arial" panose="020B0604020202020204" pitchFamily="34" charset="0"/>
              <a:buChar char="•"/>
            </a:pPr>
            <a:endParaRPr lang="en-US" b="1" dirty="0">
              <a:solidFill>
                <a:srgbClr val="033E71"/>
              </a:solidFill>
              <a:latin typeface="Century Gothic" panose="020B0502020202020204" pitchFamily="34" charset="0"/>
            </a:endParaRPr>
          </a:p>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The Logistics:</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Audience size: 40-75</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Audio visual equipment will be provided</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Scheduled for Monday, April 29th</a:t>
            </a:r>
          </a:p>
        </p:txBody>
      </p:sp>
      <p:grpSp>
        <p:nvGrpSpPr>
          <p:cNvPr id="10" name="Group 9"/>
          <p:cNvGrpSpPr/>
          <p:nvPr/>
        </p:nvGrpSpPr>
        <p:grpSpPr>
          <a:xfrm>
            <a:off x="116601" y="119375"/>
            <a:ext cx="1515818" cy="1254999"/>
            <a:chOff x="116601" y="119375"/>
            <a:chExt cx="1515818" cy="1254999"/>
          </a:xfrm>
        </p:grpSpPr>
        <p:sp>
          <p:nvSpPr>
            <p:cNvPr id="8" name="Explosion 1 7"/>
            <p:cNvSpPr/>
            <p:nvPr/>
          </p:nvSpPr>
          <p:spPr>
            <a:xfrm>
              <a:off x="116601" y="119375"/>
              <a:ext cx="1515818" cy="125499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561" y="548953"/>
              <a:ext cx="1187237" cy="307777"/>
            </a:xfrm>
            <a:prstGeom prst="rect">
              <a:avLst/>
            </a:prstGeom>
            <a:noFill/>
          </p:spPr>
          <p:txBody>
            <a:bodyPr wrap="square" rtlCol="0">
              <a:spAutoFit/>
            </a:bodyPr>
            <a:lstStyle/>
            <a:p>
              <a:r>
                <a:rPr lang="en-US" sz="1400" dirty="0"/>
                <a:t>New this Year</a:t>
              </a:r>
            </a:p>
          </p:txBody>
        </p:sp>
      </p:grpSp>
    </p:spTree>
    <p:extLst>
      <p:ext uri="{BB962C8B-B14F-4D97-AF65-F5344CB8AC3E}">
        <p14:creationId xmlns:p14="http://schemas.microsoft.com/office/powerpoint/2010/main" val="353511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One-Hour Sessions</a:t>
            </a:r>
          </a:p>
        </p:txBody>
      </p:sp>
      <p:sp>
        <p:nvSpPr>
          <p:cNvPr id="5" name="Slide Number Placeholder 4"/>
          <p:cNvSpPr>
            <a:spLocks noGrp="1"/>
          </p:cNvSpPr>
          <p:nvPr>
            <p:ph type="sldNum" sz="quarter" idx="12"/>
          </p:nvPr>
        </p:nvSpPr>
        <p:spPr/>
        <p:txBody>
          <a:bodyPr/>
          <a:lstStyle/>
          <a:p>
            <a:fld id="{8539EA0B-16D4-48F7-934E-3D7D7C7C25C6}" type="slidenum">
              <a:rPr lang="en-US" smtClean="0"/>
              <a:t>7</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latin typeface="Century Gothic" panose="020B0502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09" t="14222" r="20018" b="1164"/>
          <a:stretch/>
        </p:blipFill>
        <p:spPr>
          <a:xfrm>
            <a:off x="8166969" y="2950303"/>
            <a:ext cx="3883069" cy="2874300"/>
          </a:xfrm>
          <a:prstGeom prst="rect">
            <a:avLst/>
          </a:prstGeom>
        </p:spPr>
      </p:pic>
      <p:sp>
        <p:nvSpPr>
          <p:cNvPr id="8" name="Rectangle 7"/>
          <p:cNvSpPr/>
          <p:nvPr/>
        </p:nvSpPr>
        <p:spPr>
          <a:xfrm>
            <a:off x="375138" y="1582341"/>
            <a:ext cx="8768862" cy="4278094"/>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033E71"/>
                </a:solidFill>
                <a:latin typeface="Century Gothic" panose="020B0502020202020204" pitchFamily="34" charset="0"/>
              </a:rPr>
              <a:t>Oral Individual or Panel Presentation Characteristics: </a:t>
            </a:r>
          </a:p>
          <a:p>
            <a:pPr marL="800100" lvl="1" indent="-342900">
              <a:buFont typeface="Arial" panose="020B0604020202020204" pitchFamily="34" charset="0"/>
              <a:buChar char="•"/>
            </a:pPr>
            <a:r>
              <a:rPr lang="en-US" sz="2000" dirty="0">
                <a:solidFill>
                  <a:srgbClr val="033E71"/>
                </a:solidFill>
                <a:latin typeface="Century Gothic" panose="020B0502020202020204" pitchFamily="34" charset="0"/>
              </a:rPr>
              <a:t>Individuals OR panels of no more than four persons</a:t>
            </a:r>
          </a:p>
          <a:p>
            <a:pPr marL="800100" lvl="1" indent="-342900">
              <a:buFont typeface="Arial" panose="020B0604020202020204" pitchFamily="34" charset="0"/>
              <a:buChar char="•"/>
            </a:pPr>
            <a:r>
              <a:rPr lang="en-US" sz="2000" dirty="0">
                <a:solidFill>
                  <a:srgbClr val="033E71"/>
                </a:solidFill>
                <a:latin typeface="Century Gothic" panose="020B0502020202020204" pitchFamily="34" charset="0"/>
              </a:rPr>
              <a:t>Should be relevant to the NORDP mission and/or professional development</a:t>
            </a:r>
          </a:p>
          <a:p>
            <a:pPr marL="800100" lvl="1" indent="-342900">
              <a:buFont typeface="Arial" panose="020B0604020202020204" pitchFamily="34" charset="0"/>
              <a:buChar char="•"/>
            </a:pPr>
            <a:endParaRPr lang="en-US" sz="2000" b="1" dirty="0">
              <a:solidFill>
                <a:srgbClr val="033E71"/>
              </a:solidFill>
              <a:latin typeface="Century Gothic" panose="020B0502020202020204" pitchFamily="34" charset="0"/>
            </a:endParaRPr>
          </a:p>
          <a:p>
            <a:pPr marL="800100" lvl="1" indent="-342900">
              <a:buFont typeface="Arial" panose="020B0604020202020204" pitchFamily="34" charset="0"/>
              <a:buChar char="•"/>
            </a:pPr>
            <a:endParaRPr lang="en-US" sz="2000" b="1" dirty="0">
              <a:solidFill>
                <a:srgbClr val="033E71"/>
              </a:solidFill>
              <a:latin typeface="Century Gothic" panose="020B0502020202020204" pitchFamily="34" charset="0"/>
            </a:endParaRPr>
          </a:p>
          <a:p>
            <a:pPr marL="342900" indent="-342900">
              <a:buFont typeface="Arial" panose="020B0604020202020204" pitchFamily="34" charset="0"/>
              <a:buChar char="•"/>
            </a:pPr>
            <a:r>
              <a:rPr lang="en-US" sz="2400" b="1" dirty="0">
                <a:solidFill>
                  <a:srgbClr val="033E71"/>
                </a:solidFill>
                <a:latin typeface="Century Gothic" panose="020B0502020202020204" pitchFamily="34" charset="0"/>
              </a:rPr>
              <a:t>The Logistics:</a:t>
            </a:r>
          </a:p>
          <a:p>
            <a:pPr marL="800100" lvl="1" indent="-342900">
              <a:buFont typeface="Arial" panose="020B0604020202020204" pitchFamily="34" charset="0"/>
              <a:buChar char="•"/>
            </a:pPr>
            <a:r>
              <a:rPr lang="en-US" sz="2000" dirty="0">
                <a:solidFill>
                  <a:srgbClr val="033E71"/>
                </a:solidFill>
                <a:latin typeface="Century Gothic" panose="020B0502020202020204" pitchFamily="34" charset="0"/>
              </a:rPr>
              <a:t>Audience size: 25-75</a:t>
            </a:r>
          </a:p>
          <a:p>
            <a:pPr marL="800100" lvl="1" indent="-342900">
              <a:buFont typeface="Arial" panose="020B0604020202020204" pitchFamily="34" charset="0"/>
              <a:buChar char="•"/>
            </a:pPr>
            <a:r>
              <a:rPr lang="en-US" sz="2000" dirty="0">
                <a:solidFill>
                  <a:srgbClr val="033E71"/>
                </a:solidFill>
                <a:latin typeface="Century Gothic" panose="020B0502020202020204" pitchFamily="34" charset="0"/>
              </a:rPr>
              <a:t>Audio visual equipment will be provided</a:t>
            </a:r>
          </a:p>
          <a:p>
            <a:pPr marL="800100" lvl="1" indent="-342900">
              <a:buFont typeface="Arial" panose="020B0604020202020204" pitchFamily="34" charset="0"/>
              <a:buChar char="•"/>
            </a:pPr>
            <a:r>
              <a:rPr lang="en-US" sz="2000" dirty="0">
                <a:solidFill>
                  <a:srgbClr val="033E71"/>
                </a:solidFill>
                <a:latin typeface="Century Gothic" panose="020B0502020202020204" pitchFamily="34" charset="0"/>
              </a:rPr>
              <a:t>Scheduled for Tuesday, April 30 and Wednesday, May 1</a:t>
            </a:r>
          </a:p>
          <a:p>
            <a:pPr marL="800100" lvl="1" indent="-342900">
              <a:buFont typeface="Arial" panose="020B0604020202020204" pitchFamily="34" charset="0"/>
              <a:buChar char="•"/>
            </a:pPr>
            <a:endParaRPr lang="en-US" sz="2000" b="1" dirty="0">
              <a:solidFill>
                <a:srgbClr val="033E71"/>
              </a:solidFill>
              <a:latin typeface="Century Gothic" panose="020B0502020202020204" pitchFamily="34" charset="0"/>
            </a:endParaRPr>
          </a:p>
          <a:p>
            <a:pPr marL="342900" indent="-342900">
              <a:buFont typeface="Arial" panose="020B0604020202020204" pitchFamily="34" charset="0"/>
              <a:buChar char="•"/>
            </a:pPr>
            <a:r>
              <a:rPr lang="en-US" sz="2400" b="1" dirty="0">
                <a:solidFill>
                  <a:srgbClr val="033E71"/>
                </a:solidFill>
                <a:latin typeface="Century Gothic" panose="020B0502020202020204" pitchFamily="34" charset="0"/>
              </a:rPr>
              <a:t>For both:</a:t>
            </a:r>
          </a:p>
          <a:p>
            <a:pPr marL="800100" lvl="1" indent="-342900">
              <a:buFont typeface="Arial" panose="020B0604020202020204" pitchFamily="34" charset="0"/>
              <a:buChar char="•"/>
            </a:pPr>
            <a:r>
              <a:rPr lang="en-US" sz="2000" dirty="0">
                <a:solidFill>
                  <a:srgbClr val="033E71"/>
                </a:solidFill>
                <a:latin typeface="Century Gothic" panose="020B0502020202020204" pitchFamily="34" charset="0"/>
              </a:rPr>
              <a:t>Avoid single case studies!</a:t>
            </a:r>
          </a:p>
        </p:txBody>
      </p:sp>
    </p:spTree>
    <p:extLst>
      <p:ext uri="{BB962C8B-B14F-4D97-AF65-F5344CB8AC3E}">
        <p14:creationId xmlns:p14="http://schemas.microsoft.com/office/powerpoint/2010/main" val="207281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Lightning Talks</a:t>
            </a:r>
          </a:p>
        </p:txBody>
      </p:sp>
      <p:sp>
        <p:nvSpPr>
          <p:cNvPr id="5" name="Slide Number Placeholder 4"/>
          <p:cNvSpPr>
            <a:spLocks noGrp="1"/>
          </p:cNvSpPr>
          <p:nvPr>
            <p:ph type="sldNum" sz="quarter" idx="12"/>
          </p:nvPr>
        </p:nvSpPr>
        <p:spPr/>
        <p:txBody>
          <a:bodyPr/>
          <a:lstStyle/>
          <a:p>
            <a:fld id="{8539EA0B-16D4-48F7-934E-3D7D7C7C25C6}" type="slidenum">
              <a:rPr lang="en-US" smtClean="0"/>
              <a:t>8</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Lightning Talks Characteristics: </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Share new and creative ideas for fostering research development </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Based on Ignite (</a:t>
            </a:r>
            <a:r>
              <a:rPr lang="en-US" u="sng" dirty="0">
                <a:solidFill>
                  <a:srgbClr val="033E71"/>
                </a:solidFill>
                <a:latin typeface="Century Gothic" panose="020B0502020202020204" pitchFamily="34" charset="0"/>
                <a:hlinkClick r:id="rId3"/>
              </a:rPr>
              <a:t>http://www.ignitetalks.io/</a:t>
            </a:r>
            <a:r>
              <a:rPr lang="en-US" dirty="0">
                <a:solidFill>
                  <a:srgbClr val="033E71"/>
                </a:solidFill>
                <a:latin typeface="Century Gothic" panose="020B0502020202020204" pitchFamily="34" charset="0"/>
              </a:rPr>
              <a:t>)</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How to develop a good Ignite Talk?  See 	</a:t>
            </a:r>
            <a:r>
              <a:rPr lang="en-US" dirty="0">
                <a:solidFill>
                  <a:srgbClr val="AB16D4"/>
                </a:solidFill>
                <a:latin typeface="Century Gothic" panose="020B0502020202020204" pitchFamily="34" charset="0"/>
                <a:hlinkClick r:id="rId4"/>
              </a:rPr>
              <a:t>http://scottberkun.com/2009/how-to-give-a-great-ignite-talk/</a:t>
            </a:r>
            <a:r>
              <a:rPr lang="en-US" dirty="0">
                <a:solidFill>
                  <a:srgbClr val="AB16D4"/>
                </a:solidFill>
                <a:latin typeface="Century Gothic" panose="020B0502020202020204" pitchFamily="34" charset="0"/>
              </a:rPr>
              <a:t> </a:t>
            </a:r>
          </a:p>
          <a:p>
            <a:pPr marL="800100" lvl="1"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The Logistics: </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You have five minutes and 20 slides for your presentation</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Slides advance automatically every 15 seconds </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Presenters will be grouped into 60 minute sessions</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Scheduled for Tuesday, April 30 and Wednesday, May 1</a:t>
            </a:r>
          </a:p>
          <a:p>
            <a:pPr marL="342900"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800100" lvl="1" indent="-342900" algn="l">
              <a:buFont typeface="Arial" panose="020B0604020202020204" pitchFamily="34" charset="0"/>
              <a:buChar char="•"/>
            </a:pPr>
            <a:endParaRPr lang="en-US" dirty="0">
              <a:solidFill>
                <a:srgbClr val="033E71"/>
              </a:solidFill>
              <a:latin typeface="Century Gothic" panose="020B0502020202020204" pitchFamily="34" charset="0"/>
            </a:endParaRPr>
          </a:p>
        </p:txBody>
      </p:sp>
      <p:grpSp>
        <p:nvGrpSpPr>
          <p:cNvPr id="8" name="Group 7"/>
          <p:cNvGrpSpPr/>
          <p:nvPr/>
        </p:nvGrpSpPr>
        <p:grpSpPr>
          <a:xfrm>
            <a:off x="214791" y="291209"/>
            <a:ext cx="1515818" cy="1254999"/>
            <a:chOff x="116601" y="119375"/>
            <a:chExt cx="1515818" cy="1254999"/>
          </a:xfrm>
        </p:grpSpPr>
        <p:sp>
          <p:nvSpPr>
            <p:cNvPr id="9" name="Explosion 1 8"/>
            <p:cNvSpPr/>
            <p:nvPr/>
          </p:nvSpPr>
          <p:spPr>
            <a:xfrm>
              <a:off x="116601" y="119375"/>
              <a:ext cx="1515818" cy="125499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6561" y="548953"/>
              <a:ext cx="1187237" cy="307777"/>
            </a:xfrm>
            <a:prstGeom prst="rect">
              <a:avLst/>
            </a:prstGeom>
            <a:noFill/>
          </p:spPr>
          <p:txBody>
            <a:bodyPr wrap="square" rtlCol="0">
              <a:spAutoFit/>
            </a:bodyPr>
            <a:lstStyle/>
            <a:p>
              <a:r>
                <a:rPr lang="en-US" sz="1400" dirty="0"/>
                <a:t>New this Year</a:t>
              </a:r>
            </a:p>
          </p:txBody>
        </p:sp>
      </p:grpSp>
    </p:spTree>
    <p:extLst>
      <p:ext uri="{BB962C8B-B14F-4D97-AF65-F5344CB8AC3E}">
        <p14:creationId xmlns:p14="http://schemas.microsoft.com/office/powerpoint/2010/main" val="5024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0" y="386083"/>
            <a:ext cx="12192000" cy="941295"/>
          </a:xfrm>
          <a:prstGeom prst="rect">
            <a:avLst/>
          </a:prstGeom>
          <a:gradFill flip="none" rotWithShape="1">
            <a:gsLst>
              <a:gs pos="0">
                <a:srgbClr val="033E71"/>
              </a:gs>
              <a:gs pos="50000">
                <a:srgbClr val="045498"/>
              </a:gs>
              <a:gs pos="100000">
                <a:srgbClr val="033E71"/>
              </a:gs>
            </a:gsLst>
            <a:lin ang="0" scaled="1"/>
            <a:tileRect/>
          </a:gradFill>
          <a:ln w="19050">
            <a:noFill/>
          </a:ln>
          <a:effectLst>
            <a:outerShdw blurRad="1270000" sx="108000" sy="108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endParaRPr lang="en-US"/>
          </a:p>
        </p:txBody>
      </p:sp>
      <p:sp>
        <p:nvSpPr>
          <p:cNvPr id="3" name="Title 1"/>
          <p:cNvSpPr txBox="1">
            <a:spLocks/>
          </p:cNvSpPr>
          <p:nvPr/>
        </p:nvSpPr>
        <p:spPr>
          <a:xfrm>
            <a:off x="0" y="394106"/>
            <a:ext cx="12192000" cy="9412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Idea Showcase</a:t>
            </a:r>
          </a:p>
        </p:txBody>
      </p:sp>
      <p:sp>
        <p:nvSpPr>
          <p:cNvPr id="5" name="Slide Number Placeholder 4"/>
          <p:cNvSpPr>
            <a:spLocks noGrp="1"/>
          </p:cNvSpPr>
          <p:nvPr>
            <p:ph type="sldNum" sz="quarter" idx="12"/>
          </p:nvPr>
        </p:nvSpPr>
        <p:spPr/>
        <p:txBody>
          <a:bodyPr/>
          <a:lstStyle/>
          <a:p>
            <a:fld id="{8539EA0B-16D4-48F7-934E-3D7D7C7C25C6}" type="slidenum">
              <a:rPr lang="en-US" smtClean="0"/>
              <a:t>9</a:t>
            </a:fld>
            <a:endParaRPr lang="en-US" dirty="0"/>
          </a:p>
        </p:txBody>
      </p:sp>
      <p:sp>
        <p:nvSpPr>
          <p:cNvPr id="6" name="Content Placeholder 2"/>
          <p:cNvSpPr txBox="1">
            <a:spLocks/>
          </p:cNvSpPr>
          <p:nvPr/>
        </p:nvSpPr>
        <p:spPr>
          <a:xfrm>
            <a:off x="647700" y="167020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Idea Showcase Characteristics: </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Designed for individuals or small teams to present posters</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Supports presentation of case studies, best practices, and/or innovative or experimental ideas</a:t>
            </a:r>
          </a:p>
          <a:p>
            <a:pPr marL="800100" lvl="1" indent="-342900" algn="l">
              <a:buFont typeface="Arial" panose="020B0604020202020204" pitchFamily="34" charset="0"/>
              <a:buChar char="•"/>
            </a:pPr>
            <a:endParaRPr lang="en-US" dirty="0">
              <a:solidFill>
                <a:srgbClr val="033E71"/>
              </a:solidFill>
              <a:latin typeface="Century Gothic" panose="020B0502020202020204" pitchFamily="34" charset="0"/>
            </a:endParaRPr>
          </a:p>
          <a:p>
            <a:pPr marL="342900" indent="-342900" algn="l">
              <a:buFont typeface="Arial" panose="020B0604020202020204" pitchFamily="34" charset="0"/>
              <a:buChar char="•"/>
            </a:pPr>
            <a:r>
              <a:rPr lang="en-US" b="1" dirty="0">
                <a:solidFill>
                  <a:srgbClr val="033E71"/>
                </a:solidFill>
                <a:latin typeface="Century Gothic" panose="020B0502020202020204" pitchFamily="34" charset="0"/>
              </a:rPr>
              <a:t>The Logistics: </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Presenters must provide their own posters at </a:t>
            </a:r>
          </a:p>
          <a:p>
            <a:pPr lvl="1" algn="l"/>
            <a:r>
              <a:rPr lang="en-US" dirty="0">
                <a:solidFill>
                  <a:srgbClr val="033E71"/>
                </a:solidFill>
                <a:latin typeface="Century Gothic" panose="020B0502020202020204" pitchFamily="34" charset="0"/>
              </a:rPr>
              <a:t>     their own cost</a:t>
            </a:r>
          </a:p>
          <a:p>
            <a:pPr marL="800100" lvl="1" indent="-342900" algn="l">
              <a:buFont typeface="Arial" panose="020B0604020202020204" pitchFamily="34" charset="0"/>
              <a:buChar char="•"/>
            </a:pPr>
            <a:r>
              <a:rPr lang="en-US" dirty="0">
                <a:solidFill>
                  <a:srgbClr val="033E71"/>
                </a:solidFill>
                <a:latin typeface="Century Gothic" panose="020B0502020202020204" pitchFamily="34" charset="0"/>
              </a:rPr>
              <a:t>Posters will be presented for discussion during</a:t>
            </a:r>
          </a:p>
          <a:p>
            <a:pPr lvl="1" algn="l"/>
            <a:r>
              <a:rPr lang="en-US" dirty="0">
                <a:solidFill>
                  <a:srgbClr val="033E71"/>
                </a:solidFill>
                <a:latin typeface="Century Gothic" panose="020B0502020202020204" pitchFamily="34" charset="0"/>
              </a:rPr>
              <a:t>     the Tuesday Idea Showcase and Reception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355" y="3124748"/>
            <a:ext cx="4341449" cy="2896795"/>
          </a:xfrm>
          <a:prstGeom prst="rect">
            <a:avLst/>
          </a:prstGeom>
        </p:spPr>
      </p:pic>
    </p:spTree>
    <p:extLst>
      <p:ext uri="{BB962C8B-B14F-4D97-AF65-F5344CB8AC3E}">
        <p14:creationId xmlns:p14="http://schemas.microsoft.com/office/powerpoint/2010/main" val="2800028135"/>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BFE4FF"/>
      </a:accent1>
      <a:accent2>
        <a:srgbClr val="0070C0"/>
      </a:accent2>
      <a:accent3>
        <a:srgbClr val="A5A5A5"/>
      </a:accent3>
      <a:accent4>
        <a:srgbClr val="40AFFF"/>
      </a:accent4>
      <a:accent5>
        <a:srgbClr val="4472C4"/>
      </a:accent5>
      <a:accent6>
        <a:srgbClr val="B4C6E7"/>
      </a:accent6>
      <a:hlink>
        <a:srgbClr val="C490AA"/>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5681</TotalTime>
  <Words>4156</Words>
  <Application>Microsoft Office PowerPoint</Application>
  <PresentationFormat>Widescreen</PresentationFormat>
  <Paragraphs>382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Century Gothic</vt:lpstr>
      <vt:lpstr>Helvetica Neue</vt:lpstr>
      <vt:lpstr>Wingdings</vt:lpstr>
      <vt:lpstr>Office Theme</vt:lpstr>
      <vt:lpstr>Call for Abstracts:             Sharing Your Expertise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Mleynek</dc:creator>
  <cp:lastModifiedBy>Kari  Whittenberger-Keith</cp:lastModifiedBy>
  <cp:revision>161</cp:revision>
  <cp:lastPrinted>2018-09-20T16:13:08Z</cp:lastPrinted>
  <dcterms:created xsi:type="dcterms:W3CDTF">2018-06-12T19:03:27Z</dcterms:created>
  <dcterms:modified xsi:type="dcterms:W3CDTF">2018-11-02T13:18:24Z</dcterms:modified>
</cp:coreProperties>
</file>